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32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75" r:id="rId22"/>
    <p:sldId id="279" r:id="rId23"/>
    <p:sldId id="280" r:id="rId24"/>
    <p:sldId id="288" r:id="rId25"/>
    <p:sldId id="286" r:id="rId26"/>
    <p:sldId id="289" r:id="rId27"/>
    <p:sldId id="281" r:id="rId28"/>
    <p:sldId id="287" r:id="rId29"/>
    <p:sldId id="290" r:id="rId30"/>
    <p:sldId id="282" r:id="rId31"/>
    <p:sldId id="283" r:id="rId32"/>
    <p:sldId id="285" r:id="rId33"/>
    <p:sldId id="284" r:id="rId3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7691" autoAdjust="0"/>
  </p:normalViewPr>
  <p:slideViewPr>
    <p:cSldViewPr>
      <p:cViewPr varScale="1">
        <p:scale>
          <a:sx n="64" d="100"/>
          <a:sy n="64" d="100"/>
        </p:scale>
        <p:origin x="6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a Archuby" userId="37ecdf7dede7b3a8" providerId="LiveId" clId="{D035F790-66EF-4154-9312-178A9EBAE5F2}"/>
    <pc:docChg chg="undo custSel modSld">
      <pc:chgData name="Carolina Archuby" userId="37ecdf7dede7b3a8" providerId="LiveId" clId="{D035F790-66EF-4154-9312-178A9EBAE5F2}" dt="2025-05-19T16:23:32.836" v="85" actId="1076"/>
      <pc:docMkLst>
        <pc:docMk/>
      </pc:docMkLst>
      <pc:sldChg chg="modSp mod">
        <pc:chgData name="Carolina Archuby" userId="37ecdf7dede7b3a8" providerId="LiveId" clId="{D035F790-66EF-4154-9312-178A9EBAE5F2}" dt="2025-05-19T16:23:32.836" v="85" actId="1076"/>
        <pc:sldMkLst>
          <pc:docMk/>
          <pc:sldMk cId="3128753093" sldId="286"/>
        </pc:sldMkLst>
        <pc:spChg chg="mod">
          <ac:chgData name="Carolina Archuby" userId="37ecdf7dede7b3a8" providerId="LiveId" clId="{D035F790-66EF-4154-9312-178A9EBAE5F2}" dt="2025-05-19T16:23:24.498" v="83" actId="1076"/>
          <ac:spMkLst>
            <pc:docMk/>
            <pc:sldMk cId="3128753093" sldId="286"/>
            <ac:spMk id="2" creationId="{00000000-0000-0000-0000-000000000000}"/>
          </ac:spMkLst>
        </pc:spChg>
        <pc:spChg chg="mod">
          <ac:chgData name="Carolina Archuby" userId="37ecdf7dede7b3a8" providerId="LiveId" clId="{D035F790-66EF-4154-9312-178A9EBAE5F2}" dt="2025-05-19T16:23:29.359" v="84" actId="1076"/>
          <ac:spMkLst>
            <pc:docMk/>
            <pc:sldMk cId="3128753093" sldId="286"/>
            <ac:spMk id="3" creationId="{00000000-0000-0000-0000-000000000000}"/>
          </ac:spMkLst>
        </pc:spChg>
        <pc:spChg chg="mod">
          <ac:chgData name="Carolina Archuby" userId="37ecdf7dede7b3a8" providerId="LiveId" clId="{D035F790-66EF-4154-9312-178A9EBAE5F2}" dt="2025-05-19T16:23:32.836" v="85" actId="1076"/>
          <ac:spMkLst>
            <pc:docMk/>
            <pc:sldMk cId="3128753093" sldId="286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5B072-7264-4506-853A-5A04BA17DC1B}" type="datetimeFigureOut">
              <a:rPr lang="es-ES"/>
              <a:t>19/05/2025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C3EBB-275C-40F0-8031-5E5D01234035}" type="slidenum">
              <a:rPr lang="es-ES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8924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780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2651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10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439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730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4418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5833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9135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1770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2326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800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3EBB-275C-40F0-8031-5E5D01234035}" type="slidenum">
              <a:rPr lang="es-ES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487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458093-A205-4BE4-BE37-6A7D96838FF5}" type="datetimeFigureOut">
              <a:rPr lang="es-AR" smtClean="0"/>
              <a:t>19/5/2025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A7AE0D-23E4-4074-888C-4091BB320676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3" r:id="rId1"/>
    <p:sldLayoutId id="2147484634" r:id="rId2"/>
    <p:sldLayoutId id="2147484635" r:id="rId3"/>
    <p:sldLayoutId id="2147484636" r:id="rId4"/>
    <p:sldLayoutId id="2147484637" r:id="rId5"/>
    <p:sldLayoutId id="2147484638" r:id="rId6"/>
    <p:sldLayoutId id="2147484639" r:id="rId7"/>
    <p:sldLayoutId id="2147484640" r:id="rId8"/>
    <p:sldLayoutId id="2147484641" r:id="rId9"/>
    <p:sldLayoutId id="2147484642" r:id="rId10"/>
    <p:sldLayoutId id="214748464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8176" y="1124744"/>
            <a:ext cx="6480048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Qué Son?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Los datos que hemos tratado hasta el momento han residido en la memoria principal, los cuales eran eliminados al finalizar el programa.</a:t>
            </a:r>
          </a:p>
          <a:p>
            <a:pPr algn="just"/>
            <a:r>
              <a:rPr lang="es-AR" sz="2400" dirty="0"/>
              <a:t>Los archivos de datos permiten </a:t>
            </a:r>
            <a:r>
              <a:rPr lang="es-AR" sz="2400" u="sng" dirty="0"/>
              <a:t>almacenar</a:t>
            </a:r>
            <a:r>
              <a:rPr lang="es-AR" sz="2400" dirty="0"/>
              <a:t> información de </a:t>
            </a:r>
            <a:r>
              <a:rPr lang="es-AR" sz="2400" u="sng" dirty="0"/>
              <a:t>modo permanente</a:t>
            </a:r>
            <a:r>
              <a:rPr lang="es-AR" sz="2400" dirty="0"/>
              <a:t>, para ser accedida o alterada cuando sea necesario.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Se pueden dividir en dos categorías: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Archivos de texto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Archivos binarios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18597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AR" sz="2400" dirty="0"/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111667"/>
              </p:ext>
            </p:extLst>
          </p:nvPr>
        </p:nvGraphicFramePr>
        <p:xfrm>
          <a:off x="431540" y="1796812"/>
          <a:ext cx="792088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5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Modo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Detalle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Abre un archivo de texto para operaciones de lectura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Abre un archivo de texto para operaciones de escritura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de texto para añadir datos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 err="1"/>
                        <a:t>rb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operaciones de lectura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 err="1"/>
                        <a:t>wb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operaciones de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añadir datos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369">
                <a:tc>
                  <a:txBody>
                    <a:bodyPr/>
                    <a:lstStyle/>
                    <a:p>
                      <a:r>
                        <a:rPr lang="es-AR" dirty="0" err="1"/>
                        <a:t>r+b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operaciones de lectura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 err="1"/>
                        <a:t>w+b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operaciones de lectura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 err="1"/>
                        <a:t>a+b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binario para operaciones de lectura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r+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de texto para operaciones de lectura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r>
                        <a:rPr lang="es-AR" dirty="0"/>
                        <a:t>w+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Abre un archivo de texto para operaciones de lectura escritura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75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FF0000"/>
                </a:solidFill>
              </a:rPr>
              <a:t>Modo escritura</a:t>
            </a:r>
          </a:p>
          <a:p>
            <a:pPr algn="just"/>
            <a:r>
              <a:rPr lang="es-AR" sz="2400" b="1" dirty="0">
                <a:solidFill>
                  <a:srgbClr val="FF0000"/>
                </a:solidFill>
              </a:rPr>
              <a:t>(w – </a:t>
            </a:r>
            <a:r>
              <a:rPr lang="es-AR" sz="2400" b="1" dirty="0" err="1">
                <a:solidFill>
                  <a:srgbClr val="FF0000"/>
                </a:solidFill>
              </a:rPr>
              <a:t>wb</a:t>
            </a:r>
            <a:r>
              <a:rPr lang="es-AR" sz="2400" b="1" dirty="0">
                <a:solidFill>
                  <a:srgbClr val="FF0000"/>
                </a:solidFill>
              </a:rPr>
              <a:t> – </a:t>
            </a:r>
            <a:r>
              <a:rPr lang="es-AR" sz="2400" b="1" dirty="0" err="1">
                <a:solidFill>
                  <a:srgbClr val="FF0000"/>
                </a:solidFill>
              </a:rPr>
              <a:t>w+b</a:t>
            </a:r>
            <a:r>
              <a:rPr lang="es-AR" sz="2400" b="1" dirty="0">
                <a:solidFill>
                  <a:srgbClr val="FF0000"/>
                </a:solidFill>
              </a:rPr>
              <a:t> – w+)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 el archivo que tratamos de abrir: 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s-AR" sz="2400" dirty="0"/>
              <a:t>no existe, el mismo se crea.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s-AR" sz="2400" dirty="0"/>
              <a:t>si existe, todos los datos del mismo son borrados.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s-AR" sz="2400" dirty="0"/>
              <a:t>si es de solo lectura, o el disco está lleno, o hay problemas de apertura, </a:t>
            </a:r>
            <a:r>
              <a:rPr lang="es-AR" sz="2400" dirty="0" err="1"/>
              <a:t>etc</a:t>
            </a:r>
            <a:r>
              <a:rPr lang="es-AR" sz="2400" dirty="0"/>
              <a:t>, la función </a:t>
            </a:r>
            <a:r>
              <a:rPr lang="es-AR" sz="2400" dirty="0" err="1"/>
              <a:t>fopen</a:t>
            </a:r>
            <a:r>
              <a:rPr lang="es-AR" sz="2400" dirty="0"/>
              <a:t>() devuelve error.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Al abrir el archivo el indicador de posición se encuentra en el inicio del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01502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FF0000"/>
                </a:solidFill>
              </a:rPr>
              <a:t>Modo lectura</a:t>
            </a:r>
          </a:p>
          <a:p>
            <a:pPr algn="just"/>
            <a:r>
              <a:rPr lang="es-AR" sz="2400" b="1" dirty="0">
                <a:solidFill>
                  <a:srgbClr val="FF0000"/>
                </a:solidFill>
              </a:rPr>
              <a:t>(r – </a:t>
            </a:r>
            <a:r>
              <a:rPr lang="es-AR" sz="2400" b="1" dirty="0" err="1">
                <a:solidFill>
                  <a:srgbClr val="FF0000"/>
                </a:solidFill>
              </a:rPr>
              <a:t>rb</a:t>
            </a:r>
            <a:r>
              <a:rPr lang="es-AR" sz="2400" b="1" dirty="0">
                <a:solidFill>
                  <a:srgbClr val="FF0000"/>
                </a:solidFill>
              </a:rPr>
              <a:t> – </a:t>
            </a:r>
            <a:r>
              <a:rPr lang="es-AR" sz="2400" b="1" dirty="0" err="1">
                <a:solidFill>
                  <a:srgbClr val="FF0000"/>
                </a:solidFill>
              </a:rPr>
              <a:t>r+b</a:t>
            </a:r>
            <a:r>
              <a:rPr lang="es-AR" sz="2400" b="1" dirty="0">
                <a:solidFill>
                  <a:srgbClr val="FF0000"/>
                </a:solidFill>
              </a:rPr>
              <a:t> – r+)</a:t>
            </a:r>
          </a:p>
          <a:p>
            <a:pPr algn="just"/>
            <a:endParaRPr lang="es-AR" sz="24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 al abrirlo el archivo no existe, la función </a:t>
            </a:r>
            <a:r>
              <a:rPr lang="es-AR" sz="2400" dirty="0" err="1"/>
              <a:t>fopen</a:t>
            </a:r>
            <a:r>
              <a:rPr lang="es-AR" sz="2400" dirty="0"/>
              <a:t>() devuelve error.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Al abrir el archivo el indicador de posición se encuentra en el inicio del archivo.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 se abre en modo r, no se podrá escribir.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94904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FF0000"/>
                </a:solidFill>
              </a:rPr>
              <a:t>Modo </a:t>
            </a:r>
            <a:r>
              <a:rPr lang="es-AR" sz="2400" b="1" dirty="0" err="1">
                <a:solidFill>
                  <a:srgbClr val="FF0000"/>
                </a:solidFill>
              </a:rPr>
              <a:t>append</a:t>
            </a:r>
            <a:endParaRPr lang="es-AR" sz="2400" b="1" dirty="0">
              <a:solidFill>
                <a:srgbClr val="FF0000"/>
              </a:solidFill>
            </a:endParaRPr>
          </a:p>
          <a:p>
            <a:pPr algn="just"/>
            <a:r>
              <a:rPr lang="es-AR" sz="2400" b="1" dirty="0">
                <a:solidFill>
                  <a:srgbClr val="FF0000"/>
                </a:solidFill>
              </a:rPr>
              <a:t>(a – ab – </a:t>
            </a:r>
            <a:r>
              <a:rPr lang="es-AR" sz="2400" b="1" dirty="0" err="1">
                <a:solidFill>
                  <a:srgbClr val="FF0000"/>
                </a:solidFill>
              </a:rPr>
              <a:t>a+b</a:t>
            </a:r>
            <a:r>
              <a:rPr lang="es-AR" sz="2400" b="1" dirty="0">
                <a:solidFill>
                  <a:srgbClr val="FF0000"/>
                </a:solidFill>
              </a:rPr>
              <a:t> – a+)</a:t>
            </a:r>
          </a:p>
          <a:p>
            <a:pPr algn="just"/>
            <a:endParaRPr lang="es-AR" sz="24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 el archivo que tratamos de abrir: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s-AR" sz="2400" dirty="0"/>
              <a:t>no existe, el mismo se crea.</a:t>
            </a:r>
          </a:p>
          <a:p>
            <a:pPr marL="800100" lvl="1" indent="-342900" algn="just">
              <a:buFont typeface="Arial" pitchFamily="34" charset="0"/>
              <a:buChar char="•"/>
            </a:pPr>
            <a:r>
              <a:rPr lang="es-AR" sz="2400" dirty="0"/>
              <a:t>Si existe, el indicador de posición se ubicará al final del archivo para agregar datos.</a:t>
            </a:r>
          </a:p>
          <a:p>
            <a:pPr lvl="1"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los datos siempre se agregan al final.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no se puede desplazar a través del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83994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Valor retornado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Apertura con éxito: la función devuelve un puntero a la estructura FILE.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Detección de error: se devuelve NULL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911598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Importante: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 pueden abrir varios archivos al mismo tiempo.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Cada archivo debe tener un puntero FILE.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La función </a:t>
            </a:r>
            <a:r>
              <a:rPr lang="es-AR" sz="2400" dirty="0" err="1"/>
              <a:t>fopen</a:t>
            </a:r>
            <a:r>
              <a:rPr lang="es-AR" sz="2400" dirty="0"/>
              <a:t>() devuelve un puntero a un archivo. El programa nunca debe alterar el valor del puntero.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 se produce un error en la apertura del archivo, </a:t>
            </a:r>
            <a:r>
              <a:rPr lang="es-AR" sz="2400" dirty="0" err="1"/>
              <a:t>fopen</a:t>
            </a:r>
            <a:r>
              <a:rPr lang="es-AR" sz="2400" dirty="0"/>
              <a:t>() devuelve un puntero nulo (NULL).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596887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595021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Ejemplo:</a:t>
            </a:r>
            <a:endParaRPr lang="es-AR" sz="2400" dirty="0"/>
          </a:p>
          <a:p>
            <a:pPr algn="just"/>
            <a:r>
              <a:rPr lang="es-AR" sz="2400" dirty="0">
                <a:latin typeface="Trebuchet MS" charset="0"/>
              </a:rPr>
              <a:t>#</a:t>
            </a:r>
            <a:r>
              <a:rPr lang="es-AR" sz="2400" dirty="0" err="1">
                <a:latin typeface="Trebuchet MS" charset="0"/>
              </a:rPr>
              <a:t>include</a:t>
            </a:r>
            <a:r>
              <a:rPr lang="es-AR" sz="2400" dirty="0">
                <a:latin typeface="Trebuchet MS" charset="0"/>
              </a:rPr>
              <a:t> &lt;</a:t>
            </a:r>
            <a:r>
              <a:rPr lang="es-AR" sz="2400" dirty="0" err="1">
                <a:latin typeface="Trebuchet MS" charset="0"/>
              </a:rPr>
              <a:t>stdio.h</a:t>
            </a:r>
            <a:r>
              <a:rPr lang="es-AR" sz="2400" dirty="0">
                <a:latin typeface="Trebuchet MS" charset="0"/>
              </a:rPr>
              <a:t>&gt;</a:t>
            </a:r>
          </a:p>
          <a:p>
            <a:pPr algn="just"/>
            <a:r>
              <a:rPr lang="es-AR" sz="2400" dirty="0">
                <a:latin typeface="Trebuchet MS" charset="0"/>
              </a:rPr>
              <a:t>#</a:t>
            </a:r>
            <a:r>
              <a:rPr lang="es-AR" sz="2400" dirty="0" err="1">
                <a:latin typeface="Trebuchet MS" charset="0"/>
              </a:rPr>
              <a:t>include</a:t>
            </a:r>
            <a:r>
              <a:rPr lang="es-AR" sz="2400" dirty="0">
                <a:latin typeface="Trebuchet MS" charset="0"/>
              </a:rPr>
              <a:t> &lt;</a:t>
            </a:r>
            <a:r>
              <a:rPr lang="es-AR" sz="2400" dirty="0" err="1">
                <a:latin typeface="Trebuchet MS" charset="0"/>
              </a:rPr>
              <a:t>stdlib.h</a:t>
            </a:r>
            <a:r>
              <a:rPr lang="es-AR" sz="2400" dirty="0">
                <a:latin typeface="Trebuchet MS" charset="0"/>
              </a:rPr>
              <a:t>&gt;</a:t>
            </a:r>
          </a:p>
          <a:p>
            <a:pPr algn="just"/>
            <a:r>
              <a:rPr lang="es-AR" sz="2400" dirty="0">
                <a:latin typeface="Trebuchet MS" charset="0"/>
              </a:rPr>
              <a:t>main () </a:t>
            </a:r>
          </a:p>
          <a:p>
            <a:pPr lvl="1" algn="just"/>
            <a:r>
              <a:rPr lang="es-AR" sz="2400" dirty="0">
                <a:latin typeface="Trebuchet MS" charset="0"/>
              </a:rPr>
              <a:t>{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 	FILE * 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 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 = </a:t>
            </a:r>
            <a:r>
              <a:rPr lang="es-AR" altLang="es-AR" sz="2400" dirty="0" err="1">
                <a:latin typeface="Trebuchet MS" charset="0"/>
              </a:rPr>
              <a:t>fopen</a:t>
            </a:r>
            <a:r>
              <a:rPr lang="es-AR" altLang="es-AR" sz="2400" dirty="0">
                <a:latin typeface="Trebuchet MS" charset="0"/>
              </a:rPr>
              <a:t> ( “d:\\datosBinarios.dat” , “</a:t>
            </a:r>
            <a:r>
              <a:rPr lang="es-AR" altLang="es-AR" sz="2400" dirty="0" err="1">
                <a:latin typeface="Trebuchet MS" charset="0"/>
              </a:rPr>
              <a:t>rb</a:t>
            </a:r>
            <a:r>
              <a:rPr lang="es-AR" altLang="es-AR" sz="2400" dirty="0">
                <a:latin typeface="Trebuchet MS" charset="0"/>
              </a:rPr>
              <a:t>” 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if</a:t>
            </a:r>
            <a:r>
              <a:rPr lang="es-AR" altLang="es-AR" sz="2400" dirty="0">
                <a:latin typeface="Trebuchet MS" charset="0"/>
              </a:rPr>
              <a:t> (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 == NULL) 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{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	</a:t>
            </a:r>
            <a:r>
              <a:rPr lang="es-AR" altLang="es-AR" sz="2400" dirty="0" err="1">
                <a:latin typeface="Trebuchet MS" charset="0"/>
              </a:rPr>
              <a:t>printf</a:t>
            </a:r>
            <a:r>
              <a:rPr lang="es-AR" altLang="es-AR" sz="2400" dirty="0">
                <a:latin typeface="Trebuchet MS" charset="0"/>
              </a:rPr>
              <a:t> (“ \n El archivo no puede ser abierto” ) 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}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fclose</a:t>
            </a:r>
            <a:r>
              <a:rPr lang="es-AR" altLang="es-AR" sz="2400" dirty="0">
                <a:latin typeface="Trebuchet MS" charset="0"/>
              </a:rPr>
              <a:t> (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) ;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388398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638330"/>
            <a:ext cx="856895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Ejemplo:</a:t>
            </a:r>
            <a:endParaRPr lang="es-AR" sz="2400" dirty="0"/>
          </a:p>
          <a:p>
            <a:pPr algn="just"/>
            <a:r>
              <a:rPr lang="es-AR" sz="2400" dirty="0"/>
              <a:t>Primero debemos asegurarnos que el archivo no existe, ya que si existe el contenido del archivo se borra.</a:t>
            </a:r>
          </a:p>
          <a:p>
            <a:pPr algn="just"/>
            <a:endParaRPr lang="es-AR" dirty="0"/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FILE *</a:t>
            </a:r>
            <a:r>
              <a:rPr lang="es-AR" altLang="es-AR" sz="2000" b="1" dirty="0" err="1">
                <a:latin typeface="Trebuchet MS" charset="0"/>
              </a:rPr>
              <a:t>archi</a:t>
            </a:r>
            <a:r>
              <a:rPr lang="es-AR" altLang="es-AR" sz="2000" b="1" dirty="0">
                <a:latin typeface="Trebuchet MS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solidFill>
                  <a:schemeClr val="accent6"/>
                </a:solidFill>
                <a:latin typeface="Trebuchet MS" charset="0"/>
              </a:rPr>
              <a:t>//Se abre en modo lectura.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 err="1">
                <a:latin typeface="Trebuchet MS" charset="0"/>
              </a:rPr>
              <a:t>if</a:t>
            </a:r>
            <a:r>
              <a:rPr lang="es-AR" altLang="es-AR" sz="2000" b="1" dirty="0">
                <a:latin typeface="Trebuchet MS" charset="0"/>
              </a:rPr>
              <a:t> ((</a:t>
            </a:r>
            <a:r>
              <a:rPr lang="es-AR" altLang="es-AR" sz="2000" b="1" dirty="0" err="1">
                <a:latin typeface="Trebuchet MS" charset="0"/>
              </a:rPr>
              <a:t>archi</a:t>
            </a:r>
            <a:r>
              <a:rPr lang="es-AR" altLang="es-AR" sz="2000" b="1" dirty="0">
                <a:latin typeface="Trebuchet MS" charset="0"/>
              </a:rPr>
              <a:t> = </a:t>
            </a:r>
            <a:r>
              <a:rPr lang="es-AR" altLang="es-AR" sz="2000" b="1" dirty="0" err="1">
                <a:latin typeface="Trebuchet MS" charset="0"/>
              </a:rPr>
              <a:t>fopen</a:t>
            </a:r>
            <a:r>
              <a:rPr lang="es-AR" altLang="es-AR" sz="2000" b="1" dirty="0">
                <a:latin typeface="Trebuchet MS" charset="0"/>
              </a:rPr>
              <a:t> ( “D:\\banco.dat” , ”</a:t>
            </a:r>
            <a:r>
              <a:rPr lang="es-AR" altLang="es-AR" sz="2000" b="1" dirty="0" err="1">
                <a:latin typeface="Trebuchet MS" charset="0"/>
              </a:rPr>
              <a:t>rb</a:t>
            </a:r>
            <a:r>
              <a:rPr lang="es-AR" altLang="es-AR" sz="2000" b="1" dirty="0">
                <a:latin typeface="Trebuchet MS" charset="0"/>
              </a:rPr>
              <a:t>” )) == NULL) 	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{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	</a:t>
            </a:r>
            <a:r>
              <a:rPr lang="es-AR" altLang="es-AR" sz="2000" b="1" dirty="0" err="1">
                <a:latin typeface="Trebuchet MS" charset="0"/>
              </a:rPr>
              <a:t>printf</a:t>
            </a:r>
            <a:r>
              <a:rPr lang="es-AR" altLang="es-AR" sz="2000" b="1" dirty="0">
                <a:latin typeface="Trebuchet MS" charset="0"/>
              </a:rPr>
              <a:t> (“ \n El archivo no puedo ser abierto para lectura” ) ;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	</a:t>
            </a:r>
            <a:r>
              <a:rPr lang="es-AR" altLang="es-AR" sz="2000" b="1" dirty="0" err="1">
                <a:latin typeface="Trebuchet MS" charset="0"/>
              </a:rPr>
              <a:t>if</a:t>
            </a:r>
            <a:r>
              <a:rPr lang="es-AR" altLang="es-AR" sz="2000" b="1" dirty="0">
                <a:latin typeface="Trebuchet MS" charset="0"/>
              </a:rPr>
              <a:t> ((</a:t>
            </a:r>
            <a:r>
              <a:rPr lang="es-AR" altLang="es-AR" sz="2000" b="1" dirty="0" err="1">
                <a:latin typeface="Trebuchet MS" charset="0"/>
              </a:rPr>
              <a:t>archi</a:t>
            </a:r>
            <a:r>
              <a:rPr lang="es-AR" altLang="es-AR" sz="2000" b="1" dirty="0">
                <a:latin typeface="Trebuchet MS" charset="0"/>
              </a:rPr>
              <a:t> = </a:t>
            </a:r>
            <a:r>
              <a:rPr lang="es-AR" altLang="es-AR" sz="2000" b="1" dirty="0" err="1">
                <a:latin typeface="Trebuchet MS" charset="0"/>
              </a:rPr>
              <a:t>fopen</a:t>
            </a:r>
            <a:r>
              <a:rPr lang="es-AR" altLang="es-AR" sz="2000" b="1" dirty="0">
                <a:latin typeface="Trebuchet MS" charset="0"/>
              </a:rPr>
              <a:t> ( “d:\\banco.dat” , ”</a:t>
            </a:r>
            <a:r>
              <a:rPr lang="es-AR" altLang="es-AR" sz="2000" b="1" dirty="0" err="1">
                <a:latin typeface="Trebuchet MS" charset="0"/>
              </a:rPr>
              <a:t>wb</a:t>
            </a:r>
            <a:r>
              <a:rPr lang="es-AR" altLang="es-AR" sz="2000" b="1" dirty="0">
                <a:latin typeface="Trebuchet MS" charset="0"/>
              </a:rPr>
              <a:t>” )) == NULL) 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	{ 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	      </a:t>
            </a:r>
            <a:r>
              <a:rPr lang="es-AR" altLang="es-AR" sz="2000" b="1" dirty="0" err="1">
                <a:latin typeface="Trebuchet MS" charset="0"/>
              </a:rPr>
              <a:t>printf</a:t>
            </a:r>
            <a:r>
              <a:rPr lang="es-AR" altLang="es-AR" sz="2000" b="1" dirty="0">
                <a:latin typeface="Trebuchet MS" charset="0"/>
              </a:rPr>
              <a:t> (“ \n El archivo no puedo ser abierto ni creado” ) ;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	}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>
                <a:latin typeface="Trebuchet MS" charset="0"/>
              </a:rPr>
              <a:t>}</a:t>
            </a:r>
          </a:p>
          <a:p>
            <a:pPr algn="just">
              <a:lnSpc>
                <a:spcPct val="100000"/>
              </a:lnSpc>
            </a:pPr>
            <a:r>
              <a:rPr lang="es-AR" altLang="es-AR" sz="2000" b="1" dirty="0" err="1">
                <a:latin typeface="Trebuchet MS" charset="0"/>
              </a:rPr>
              <a:t>fclose</a:t>
            </a:r>
            <a:r>
              <a:rPr lang="es-AR" altLang="es-AR" sz="2000" b="1" dirty="0">
                <a:latin typeface="Trebuchet MS" charset="0"/>
              </a:rPr>
              <a:t> (</a:t>
            </a:r>
            <a:r>
              <a:rPr lang="es-AR" altLang="es-AR" sz="2000" b="1" dirty="0" err="1">
                <a:latin typeface="Trebuchet MS" charset="0"/>
              </a:rPr>
              <a:t>archi</a:t>
            </a:r>
            <a:r>
              <a:rPr lang="es-AR" altLang="es-AR" sz="2000" b="1" dirty="0">
                <a:latin typeface="Trebuchet MS" charset="0"/>
              </a:rPr>
              <a:t>);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131395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2. Cerrar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fclose</a:t>
            </a:r>
            <a:r>
              <a:rPr lang="es-AR" sz="2400" b="1" dirty="0">
                <a:solidFill>
                  <a:srgbClr val="0070C0"/>
                </a:solidFill>
              </a:rPr>
              <a:t> ( FILE * </a:t>
            </a:r>
            <a:r>
              <a:rPr lang="es-AR" sz="2400" b="1" dirty="0" err="1">
                <a:solidFill>
                  <a:srgbClr val="0070C0"/>
                </a:solidFill>
              </a:rPr>
              <a:t>archi</a:t>
            </a:r>
            <a:r>
              <a:rPr lang="es-AR" sz="2400" b="1" dirty="0">
                <a:solidFill>
                  <a:srgbClr val="0070C0"/>
                </a:solidFill>
              </a:rPr>
              <a:t>); 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donde </a:t>
            </a:r>
            <a:r>
              <a:rPr lang="es-AR" sz="2400" dirty="0" err="1">
                <a:solidFill>
                  <a:srgbClr val="0070C0"/>
                </a:solidFill>
              </a:rPr>
              <a:t>archi</a:t>
            </a:r>
            <a:r>
              <a:rPr lang="es-AR" sz="2400" dirty="0">
                <a:solidFill>
                  <a:srgbClr val="0070C0"/>
                </a:solidFill>
              </a:rPr>
              <a:t> </a:t>
            </a:r>
            <a:r>
              <a:rPr lang="es-AR" sz="2400" dirty="0"/>
              <a:t>es el puntero a la estructura FILE asociada con el archivo que se desea cerrar.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 encarga de vaciar el buffer en el disco y realizar un cierre formal del archivo a nivel del sistema operativo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Siempre debemos cerrar los archivos abiertos.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Terminar el programa sin cerrar un archivo abierto causa problemas (pérdida de datos, destrucción de archivos y posibles errores intermitentes en el programa).</a:t>
            </a:r>
          </a:p>
          <a:p>
            <a:pPr algn="just"/>
            <a:endParaRPr lang="es-AR" sz="2400" dirty="0"/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693624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2. Cerrar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Valor retornado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Cierre con éxito: la función devuelve cero.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Cierre con error: se devuelve -1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3894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6480048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Archivos de texto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Contienen caracteres consecutivos. 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Se pueden interpretar como datos individuales, como componentes de una cadena o como números.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6397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2. Cerrar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Ejemplo:</a:t>
            </a:r>
            <a:endParaRPr lang="es-AR" sz="2400" dirty="0"/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FILE * 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parch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;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if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(( 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parch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= 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fopen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(“ d:\\banco.dat” , ”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rb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” )) == NULL) 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{ 	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	</a:t>
            </a:r>
            <a:r>
              <a:rPr lang="es-AR" altLang="es-AR" sz="2400" dirty="0">
                <a:solidFill>
                  <a:srgbClr val="FF0000"/>
                </a:solidFill>
                <a:latin typeface="Trebuchet MS" charset="0"/>
                <a:cs typeface="DejaVu Sans" charset="0"/>
              </a:rPr>
              <a:t>//Se abre en modo lectura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	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printf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 “\n El archivo no puede ser abierto” ) ;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}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if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(( 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fclose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parch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)) == -1 ) 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	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printf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 “\n No se pudo cerrar el archivo” ) ; 	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else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</a:t>
            </a:r>
          </a:p>
          <a:p>
            <a:pPr lvl="0" algn="just"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	</a:t>
            </a:r>
            <a:r>
              <a:rPr lang="es-AR" altLang="es-AR" sz="2400" dirty="0" err="1">
                <a:solidFill>
                  <a:srgbClr val="5F5F5F"/>
                </a:solidFill>
                <a:latin typeface="Trebuchet MS" charset="0"/>
                <a:cs typeface="DejaVu Sans" charset="0"/>
              </a:rPr>
              <a:t>printf</a:t>
            </a:r>
            <a:r>
              <a:rPr lang="es-AR" altLang="es-AR" sz="2400" dirty="0">
                <a:solidFill>
                  <a:srgbClr val="5F5F5F"/>
                </a:solidFill>
                <a:latin typeface="Trebuchet MS" charset="0"/>
                <a:cs typeface="DejaVu Sans" charset="0"/>
              </a:rPr>
              <a:t> ( “\n El archivo se cerró exitosamente” ) ;</a:t>
            </a:r>
          </a:p>
          <a:p>
            <a:pPr algn="just"/>
            <a:endParaRPr lang="es-AR" dirty="0"/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934687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3. Fin de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La función </a:t>
            </a:r>
            <a:r>
              <a:rPr lang="es-AR" sz="2400" dirty="0" err="1"/>
              <a:t>feof</a:t>
            </a:r>
            <a:r>
              <a:rPr lang="es-AR" sz="2400" dirty="0"/>
              <a:t>() sirve para detectar el fin de un archivo.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int</a:t>
            </a:r>
            <a:r>
              <a:rPr lang="es-AR" sz="2400" dirty="0">
                <a:solidFill>
                  <a:srgbClr val="0070C0"/>
                </a:solidFill>
              </a:rPr>
              <a:t> </a:t>
            </a:r>
            <a:r>
              <a:rPr lang="es-AR" sz="2400" dirty="0" err="1">
                <a:solidFill>
                  <a:srgbClr val="0070C0"/>
                </a:solidFill>
              </a:rPr>
              <a:t>feof</a:t>
            </a:r>
            <a:r>
              <a:rPr lang="es-AR" sz="2400" dirty="0">
                <a:solidFill>
                  <a:srgbClr val="0070C0"/>
                </a:solidFill>
              </a:rPr>
              <a:t>(FILE *</a:t>
            </a:r>
            <a:r>
              <a:rPr lang="es-AR" sz="2400" dirty="0" err="1">
                <a:solidFill>
                  <a:srgbClr val="0070C0"/>
                </a:solidFill>
              </a:rPr>
              <a:t>archi</a:t>
            </a:r>
            <a:r>
              <a:rPr lang="es-AR" sz="2400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Retorna un valor diferente de cero si ha ocurrido un fin de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71055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Para trabajar con archivos binarios se usan las funciones: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/>
              <a:t>int</a:t>
            </a:r>
            <a:r>
              <a:rPr lang="es-AR" sz="2400" dirty="0"/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fread</a:t>
            </a:r>
            <a:r>
              <a:rPr lang="es-AR" sz="2400" dirty="0"/>
              <a:t>(</a:t>
            </a:r>
            <a:r>
              <a:rPr lang="es-AR" sz="2400" dirty="0" err="1"/>
              <a:t>void</a:t>
            </a:r>
            <a:r>
              <a:rPr lang="es-AR" sz="2400" dirty="0"/>
              <a:t> *buffer, </a:t>
            </a:r>
            <a:r>
              <a:rPr lang="es-AR" sz="2400" dirty="0" err="1"/>
              <a:t>int</a:t>
            </a:r>
            <a:r>
              <a:rPr lang="es-AR" sz="2400" dirty="0"/>
              <a:t> </a:t>
            </a:r>
            <a:r>
              <a:rPr lang="es-AR" sz="2400" dirty="0" err="1"/>
              <a:t>num_bytes</a:t>
            </a:r>
            <a:r>
              <a:rPr lang="es-AR" sz="2400" dirty="0"/>
              <a:t>, </a:t>
            </a:r>
            <a:r>
              <a:rPr lang="es-AR" sz="2400" dirty="0" err="1"/>
              <a:t>int</a:t>
            </a:r>
            <a:r>
              <a:rPr lang="es-AR" sz="2400" dirty="0"/>
              <a:t> cuenta, FILE *</a:t>
            </a:r>
            <a:r>
              <a:rPr lang="es-AR" sz="2400" dirty="0" err="1"/>
              <a:t>fp</a:t>
            </a:r>
            <a:r>
              <a:rPr lang="es-AR" sz="2400" dirty="0"/>
              <a:t>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/>
              <a:t>int</a:t>
            </a:r>
            <a:r>
              <a:rPr lang="es-AR" sz="2400" dirty="0"/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fwrite</a:t>
            </a:r>
            <a:r>
              <a:rPr lang="es-AR" sz="2400" dirty="0"/>
              <a:t>(</a:t>
            </a:r>
            <a:r>
              <a:rPr lang="es-AR" sz="2400" dirty="0" err="1"/>
              <a:t>void</a:t>
            </a:r>
            <a:r>
              <a:rPr lang="es-AR" sz="2400" dirty="0"/>
              <a:t> *buffer, </a:t>
            </a:r>
            <a:r>
              <a:rPr lang="es-AR" sz="2400" dirty="0" err="1"/>
              <a:t>int</a:t>
            </a:r>
            <a:r>
              <a:rPr lang="es-AR" sz="2400" dirty="0"/>
              <a:t> </a:t>
            </a:r>
            <a:r>
              <a:rPr lang="es-AR" sz="2400" dirty="0" err="1"/>
              <a:t>num_bytes</a:t>
            </a:r>
            <a:r>
              <a:rPr lang="es-AR" sz="2400" dirty="0"/>
              <a:t>, </a:t>
            </a:r>
            <a:r>
              <a:rPr lang="es-AR" sz="2400" dirty="0" err="1"/>
              <a:t>int</a:t>
            </a:r>
            <a:r>
              <a:rPr lang="es-AR" sz="2400" dirty="0"/>
              <a:t> cuenta, FILE *</a:t>
            </a:r>
            <a:r>
              <a:rPr lang="es-AR" sz="2400" dirty="0" err="1"/>
              <a:t>fp</a:t>
            </a:r>
            <a:r>
              <a:rPr lang="es-AR" sz="2400" dirty="0"/>
              <a:t>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/>
              <a:t>int</a:t>
            </a:r>
            <a:r>
              <a:rPr lang="es-AR" sz="2400" dirty="0"/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fseek</a:t>
            </a:r>
            <a:r>
              <a:rPr lang="es-AR" sz="2400" dirty="0"/>
              <a:t>(FILE *</a:t>
            </a:r>
            <a:r>
              <a:rPr lang="es-AR" sz="2400" dirty="0" err="1"/>
              <a:t>fp</a:t>
            </a:r>
            <a:r>
              <a:rPr lang="es-AR" sz="2400" dirty="0"/>
              <a:t>, </a:t>
            </a:r>
            <a:r>
              <a:rPr lang="es-AR" sz="2400" dirty="0" err="1"/>
              <a:t>long</a:t>
            </a:r>
            <a:r>
              <a:rPr lang="es-AR" sz="2400" dirty="0"/>
              <a:t> </a:t>
            </a:r>
            <a:r>
              <a:rPr lang="es-AR" sz="2400" dirty="0" err="1"/>
              <a:t>num_bytes</a:t>
            </a:r>
            <a:r>
              <a:rPr lang="es-AR" sz="2400" dirty="0"/>
              <a:t>, </a:t>
            </a:r>
            <a:r>
              <a:rPr lang="es-AR" sz="2400" dirty="0" err="1"/>
              <a:t>int</a:t>
            </a:r>
            <a:r>
              <a:rPr lang="es-AR" sz="2400" dirty="0"/>
              <a:t> origen)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/>
              <a:t>long</a:t>
            </a:r>
            <a:r>
              <a:rPr lang="es-AR" sz="2400" dirty="0"/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ftell</a:t>
            </a:r>
            <a:r>
              <a:rPr lang="es-AR" sz="2400" dirty="0"/>
              <a:t>(FILE *</a:t>
            </a:r>
            <a:r>
              <a:rPr lang="es-AR" sz="2400" dirty="0" err="1"/>
              <a:t>fp</a:t>
            </a:r>
            <a:r>
              <a:rPr lang="es-AR" sz="2400" dirty="0"/>
              <a:t>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rewind</a:t>
            </a:r>
            <a:r>
              <a:rPr lang="es-AR" sz="2400" dirty="0"/>
              <a:t>(FILE *</a:t>
            </a:r>
            <a:r>
              <a:rPr lang="es-AR" sz="2400" dirty="0" err="1"/>
              <a:t>fp</a:t>
            </a:r>
            <a:r>
              <a:rPr lang="es-AR" sz="2400" dirty="0"/>
              <a:t>)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99090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fread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void</a:t>
            </a:r>
            <a:r>
              <a:rPr lang="es-AR" sz="2400" b="1" dirty="0">
                <a:solidFill>
                  <a:srgbClr val="0070C0"/>
                </a:solidFill>
              </a:rPr>
              <a:t> *buffer,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num_bytes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cuenta, 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b="1" dirty="0">
              <a:solidFill>
                <a:srgbClr val="FF0000"/>
              </a:solidFill>
            </a:endParaRPr>
          </a:p>
          <a:p>
            <a:pPr algn="just"/>
            <a:r>
              <a:rPr lang="es-AR" sz="2400" b="1" dirty="0"/>
              <a:t>Lee de un archivo n bloques de bytes y lo almacena en un buffer</a:t>
            </a:r>
          </a:p>
          <a:p>
            <a:pPr algn="just"/>
            <a:endParaRPr lang="es-AR" sz="2400" b="1" u="sng" dirty="0">
              <a:solidFill>
                <a:srgbClr val="FF0000"/>
              </a:solidFill>
            </a:endParaRPr>
          </a:p>
          <a:p>
            <a:pPr algn="just"/>
            <a:r>
              <a:rPr lang="es-AR" sz="2400" u="sng" dirty="0"/>
              <a:t>Retorno</a:t>
            </a:r>
            <a:r>
              <a:rPr lang="es-AR" sz="2400" dirty="0"/>
              <a:t>: </a:t>
            </a:r>
          </a:p>
          <a:p>
            <a:pPr algn="just"/>
            <a:r>
              <a:rPr lang="es-AR" sz="2400" dirty="0"/>
              <a:t>Cantidad de bytes leídos. Generalmente es un número igual a  </a:t>
            </a:r>
            <a:r>
              <a:rPr lang="es-AR" sz="2400" dirty="0" err="1"/>
              <a:t>num_bytes</a:t>
            </a:r>
            <a:r>
              <a:rPr lang="es-AR" sz="2400" dirty="0"/>
              <a:t> * cuenta.  Pero puede ser menor.</a:t>
            </a:r>
          </a:p>
          <a:p>
            <a:pPr algn="just"/>
            <a:endParaRPr lang="es-AR" sz="2400" dirty="0"/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678830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fread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void</a:t>
            </a:r>
            <a:r>
              <a:rPr lang="es-AR" sz="2400" b="1" dirty="0">
                <a:solidFill>
                  <a:srgbClr val="0070C0"/>
                </a:solidFill>
              </a:rPr>
              <a:t> *buffer,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num_bytes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cuenta, 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buffer</a:t>
            </a:r>
            <a:r>
              <a:rPr lang="es-AR" sz="2400" dirty="0"/>
              <a:t>: Dirección del bloque de datos. Puntero a la información que va a ser escrita en el archivo.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num_bytes</a:t>
            </a:r>
            <a:r>
              <a:rPr lang="es-AR" sz="2400" dirty="0"/>
              <a:t>: Tamaño del bloque de datos. Se usa la instrucción </a:t>
            </a:r>
            <a:r>
              <a:rPr lang="es-AR" sz="2400" dirty="0" err="1"/>
              <a:t>sizeof</a:t>
            </a:r>
            <a:r>
              <a:rPr lang="es-AR" sz="2400" dirty="0"/>
              <a:t>().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cuenta</a:t>
            </a:r>
            <a:r>
              <a:rPr lang="es-AR" sz="2400" dirty="0"/>
              <a:t>: Número de bloques a transferir. En caso de transferir un arreglo, la cantidad de celdas a copiar en el archivo.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fp</a:t>
            </a:r>
            <a:r>
              <a:rPr lang="es-AR" sz="2400" dirty="0"/>
              <a:t>: Puntero al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797653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019662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8336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9512" y="1623110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Ejemplo </a:t>
            </a:r>
            <a:r>
              <a:rPr lang="es-AR" sz="2400" b="1" dirty="0" err="1">
                <a:solidFill>
                  <a:srgbClr val="FF0000"/>
                </a:solidFill>
              </a:rPr>
              <a:t>fread</a:t>
            </a:r>
            <a:endParaRPr lang="es-AR" sz="2400" b="1" dirty="0">
              <a:solidFill>
                <a:srgbClr val="FF0000"/>
              </a:solidFill>
            </a:endParaRPr>
          </a:p>
          <a:p>
            <a:pPr algn="just"/>
            <a:r>
              <a:rPr lang="es-AR" sz="2400" i="1" dirty="0"/>
              <a:t>Abrir un archivo en modo binario para lectura. El archivo se lee hasta el fin del archivo y cada lectura es de un número real que se acumula en la variable s.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FILE *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double</a:t>
            </a:r>
            <a:r>
              <a:rPr lang="es-AR" altLang="es-AR" sz="2400" dirty="0">
                <a:latin typeface="Trebuchet MS" charset="0"/>
              </a:rPr>
              <a:t> </a:t>
            </a:r>
            <a:r>
              <a:rPr lang="es-AR" altLang="es-AR" sz="2400" dirty="0" err="1">
                <a:latin typeface="Trebuchet MS" charset="0"/>
              </a:rPr>
              <a:t>x,s</a:t>
            </a:r>
            <a:r>
              <a:rPr lang="es-AR" altLang="es-AR" sz="2400" dirty="0">
                <a:latin typeface="Trebuchet MS" charset="0"/>
              </a:rPr>
              <a:t>=0.0;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if</a:t>
            </a:r>
            <a:r>
              <a:rPr lang="es-AR" altLang="es-AR" sz="2400" dirty="0">
                <a:latin typeface="Trebuchet MS" charset="0"/>
              </a:rPr>
              <a:t>((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=</a:t>
            </a:r>
            <a:r>
              <a:rPr lang="es-AR" altLang="es-AR" sz="2400" dirty="0" err="1">
                <a:latin typeface="Trebuchet MS" charset="0"/>
              </a:rPr>
              <a:t>fopen</a:t>
            </a:r>
            <a:r>
              <a:rPr lang="es-AR" altLang="es-AR" sz="2400" dirty="0">
                <a:latin typeface="Trebuchet MS" charset="0"/>
              </a:rPr>
              <a:t>(“reales.</a:t>
            </a:r>
            <a:r>
              <a:rPr lang="es-AR" altLang="es-AR" sz="2400" dirty="0" err="1">
                <a:latin typeface="Trebuchet MS" charset="0"/>
              </a:rPr>
              <a:t>num</a:t>
            </a:r>
            <a:r>
              <a:rPr lang="es-AR" altLang="es-AR" sz="2400" dirty="0">
                <a:latin typeface="Trebuchet MS" charset="0"/>
              </a:rPr>
              <a:t>”,”</a:t>
            </a:r>
            <a:r>
              <a:rPr lang="es-AR" altLang="es-AR" sz="2400" dirty="0" err="1">
                <a:latin typeface="Trebuchet MS" charset="0"/>
              </a:rPr>
              <a:t>rb</a:t>
            </a:r>
            <a:r>
              <a:rPr lang="es-AR" altLang="es-AR" sz="2400" dirty="0">
                <a:latin typeface="Trebuchet MS" charset="0"/>
              </a:rPr>
              <a:t>”))==NULL)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printf</a:t>
            </a:r>
            <a:r>
              <a:rPr lang="es-AR" altLang="es-AR" sz="2400" dirty="0">
                <a:latin typeface="Trebuchet MS" charset="0"/>
              </a:rPr>
              <a:t>(“Error”);</a:t>
            </a:r>
          </a:p>
          <a:p>
            <a:pPr algn="just"/>
            <a:r>
              <a:rPr lang="es-AR" altLang="es-AR" sz="2400" dirty="0" err="1">
                <a:latin typeface="Trebuchet MS" charset="0"/>
              </a:rPr>
              <a:t>while</a:t>
            </a:r>
            <a:r>
              <a:rPr lang="es-AR" altLang="es-AR" sz="2400" dirty="0">
                <a:latin typeface="Trebuchet MS" charset="0"/>
              </a:rPr>
              <a:t>(!</a:t>
            </a:r>
            <a:r>
              <a:rPr lang="es-AR" altLang="es-AR" sz="2400" dirty="0" err="1">
                <a:latin typeface="Trebuchet MS" charset="0"/>
              </a:rPr>
              <a:t>feof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)) </a:t>
            </a:r>
            <a:r>
              <a:rPr lang="es-AR" altLang="es-AR" sz="2000" dirty="0">
                <a:latin typeface="Trebuchet MS" charset="0"/>
              </a:rPr>
              <a:t>{   </a:t>
            </a:r>
            <a:r>
              <a:rPr lang="es-AR" altLang="es-AR" sz="2200" dirty="0">
                <a:solidFill>
                  <a:srgbClr val="7030A0"/>
                </a:solidFill>
                <a:latin typeface="Trebuchet MS" charset="0"/>
              </a:rPr>
              <a:t>//O: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 </a:t>
            </a:r>
            <a:r>
              <a:rPr lang="es-AR" altLang="es-AR" sz="2200" dirty="0" err="1">
                <a:solidFill>
                  <a:srgbClr val="0099FF"/>
                </a:solidFill>
                <a:latin typeface="Trebuchet MS" charset="0"/>
              </a:rPr>
              <a:t>while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(</a:t>
            </a:r>
            <a:r>
              <a:rPr lang="es-AR" altLang="es-AR" sz="2200" dirty="0" err="1">
                <a:solidFill>
                  <a:srgbClr val="0099FF"/>
                </a:solidFill>
                <a:latin typeface="Trebuchet MS" charset="0"/>
              </a:rPr>
              <a:t>fread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(</a:t>
            </a:r>
            <a:r>
              <a:rPr lang="es-AR" altLang="es-AR" sz="2200" dirty="0">
                <a:solidFill>
                  <a:srgbClr val="00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x, </a:t>
            </a:r>
            <a:r>
              <a:rPr lang="es-AR" altLang="es-AR" sz="2200" dirty="0" err="1">
                <a:solidFill>
                  <a:srgbClr val="0099FF"/>
                </a:solidFill>
                <a:latin typeface="Trebuchet MS" charset="0"/>
              </a:rPr>
              <a:t>sizeof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(</a:t>
            </a:r>
            <a:r>
              <a:rPr lang="es-AR" altLang="es-AR" sz="2200" dirty="0" err="1">
                <a:solidFill>
                  <a:srgbClr val="0099FF"/>
                </a:solidFill>
                <a:latin typeface="Trebuchet MS" charset="0"/>
              </a:rPr>
              <a:t>double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), 1, </a:t>
            </a:r>
            <a:r>
              <a:rPr lang="es-AR" altLang="es-AR" sz="2200" dirty="0" err="1">
                <a:solidFill>
                  <a:srgbClr val="0099FF"/>
                </a:solidFill>
                <a:latin typeface="Trebuchet MS" charset="0"/>
              </a:rPr>
              <a:t>fd</a:t>
            </a:r>
            <a:r>
              <a:rPr lang="es-AR" altLang="es-AR" sz="2200" dirty="0">
                <a:solidFill>
                  <a:srgbClr val="0099FF"/>
                </a:solidFill>
                <a:latin typeface="Trebuchet MS" charset="0"/>
              </a:rPr>
              <a:t>)&gt;0)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        </a:t>
            </a:r>
            <a:r>
              <a:rPr lang="es-AR" altLang="es-AR" sz="2400" dirty="0" err="1">
                <a:latin typeface="Trebuchet MS" charset="0"/>
              </a:rPr>
              <a:t>if</a:t>
            </a:r>
            <a:r>
              <a:rPr lang="es-AR" altLang="es-AR" sz="2400" dirty="0">
                <a:latin typeface="Trebuchet MS" charset="0"/>
              </a:rPr>
              <a:t> (!</a:t>
            </a:r>
            <a:r>
              <a:rPr lang="es-AR" altLang="es-AR" sz="2400" dirty="0" err="1">
                <a:latin typeface="Trebuchet MS" charset="0"/>
              </a:rPr>
              <a:t>feof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)) {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                 </a:t>
            </a:r>
            <a:r>
              <a:rPr lang="es-AR" altLang="es-AR" sz="2400" dirty="0" err="1">
                <a:latin typeface="Trebuchet MS" charset="0"/>
              </a:rPr>
              <a:t>fread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AR" altLang="es-AR" sz="2400" dirty="0">
                <a:latin typeface="Trebuchet MS" charset="0"/>
              </a:rPr>
              <a:t>x, </a:t>
            </a:r>
            <a:r>
              <a:rPr lang="es-AR" altLang="es-AR" sz="2400" dirty="0" err="1">
                <a:latin typeface="Trebuchet MS" charset="0"/>
              </a:rPr>
              <a:t>sizeof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double</a:t>
            </a:r>
            <a:r>
              <a:rPr lang="es-AR" altLang="es-AR" sz="2400" dirty="0">
                <a:latin typeface="Trebuchet MS" charset="0"/>
              </a:rPr>
              <a:t>), 1, 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       s=</a:t>
            </a:r>
            <a:r>
              <a:rPr lang="es-AR" altLang="es-AR" sz="2400" dirty="0" err="1">
                <a:latin typeface="Trebuchet MS" charset="0"/>
              </a:rPr>
              <a:t>s+x</a:t>
            </a:r>
            <a:r>
              <a:rPr lang="es-AR" altLang="es-AR" sz="2400" dirty="0">
                <a:latin typeface="Trebuchet MS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         }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}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128753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fwrite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void</a:t>
            </a:r>
            <a:r>
              <a:rPr lang="es-AR" sz="2400" b="1" dirty="0">
                <a:solidFill>
                  <a:srgbClr val="0070C0"/>
                </a:solidFill>
              </a:rPr>
              <a:t> *buffer,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num_bytes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cuenta, 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b="1" dirty="0">
              <a:solidFill>
                <a:srgbClr val="FF0000"/>
              </a:solidFill>
            </a:endParaRPr>
          </a:p>
          <a:p>
            <a:pPr algn="just"/>
            <a:r>
              <a:rPr lang="es-AR" sz="2400" b="1" dirty="0"/>
              <a:t>La </a:t>
            </a:r>
            <a:r>
              <a:rPr lang="es-AR" sz="2400" b="1" dirty="0" err="1"/>
              <a:t>funcion</a:t>
            </a:r>
            <a:r>
              <a:rPr lang="es-AR" sz="2400" b="1" dirty="0"/>
              <a:t> </a:t>
            </a:r>
            <a:r>
              <a:rPr lang="es-AR" sz="2400" b="1" dirty="0" err="1"/>
              <a:t>fwrite</a:t>
            </a:r>
            <a:r>
              <a:rPr lang="es-AR" sz="2400" b="1" dirty="0"/>
              <a:t> escribe un buffer de cualquier tipo de dato en un archivo binario</a:t>
            </a:r>
          </a:p>
          <a:p>
            <a:pPr algn="just"/>
            <a:endParaRPr lang="es-AR" sz="2400" b="1" u="sng" dirty="0">
              <a:solidFill>
                <a:srgbClr val="FF0000"/>
              </a:solidFill>
            </a:endParaRPr>
          </a:p>
          <a:p>
            <a:pPr algn="just"/>
            <a:r>
              <a:rPr lang="es-AR" sz="2400" u="sng" dirty="0"/>
              <a:t>Retorno</a:t>
            </a:r>
            <a:r>
              <a:rPr lang="es-AR" sz="2400" dirty="0"/>
              <a:t>: </a:t>
            </a:r>
          </a:p>
          <a:p>
            <a:pPr algn="just"/>
            <a:r>
              <a:rPr lang="es-AR" sz="2400" dirty="0"/>
              <a:t>El valor de retorno es el número de registros escritos, no el número de bytes</a:t>
            </a:r>
          </a:p>
          <a:p>
            <a:pPr algn="just"/>
            <a:endParaRPr lang="es-AR" sz="2400" dirty="0"/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651267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fwrite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void</a:t>
            </a:r>
            <a:r>
              <a:rPr lang="es-AR" sz="2400" b="1" dirty="0">
                <a:solidFill>
                  <a:srgbClr val="0070C0"/>
                </a:solidFill>
              </a:rPr>
              <a:t> *buffer,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num_bytes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cuenta, 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buffer</a:t>
            </a:r>
            <a:r>
              <a:rPr lang="es-AR" sz="2400" dirty="0"/>
              <a:t>: Dirección del bloque de datos. Puntero en donde se copia la información leída desde el archivo.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num_bytes</a:t>
            </a:r>
            <a:r>
              <a:rPr lang="es-AR" sz="2400" dirty="0"/>
              <a:t>: Tamaño del bloque de datos (tamaño del registro). Se usa la instrucción </a:t>
            </a:r>
            <a:r>
              <a:rPr lang="es-AR" sz="2400" dirty="0" err="1"/>
              <a:t>sizeof</a:t>
            </a:r>
            <a:r>
              <a:rPr lang="es-AR" sz="2400" dirty="0"/>
              <a:t>().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cuenta</a:t>
            </a:r>
            <a:r>
              <a:rPr lang="es-AR" sz="2400" dirty="0"/>
              <a:t>: Número de bloques a transferir. En caso de copiar varios registros a la vez (sobre un arreglo).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fp</a:t>
            </a:r>
            <a:r>
              <a:rPr lang="es-AR" sz="2400" dirty="0"/>
              <a:t>: Puntero al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215728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7527" y="908720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53003" y="1412776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Ejemplo </a:t>
            </a:r>
            <a:r>
              <a:rPr lang="es-AR" sz="2400" b="1" dirty="0" err="1">
                <a:solidFill>
                  <a:srgbClr val="FF0000"/>
                </a:solidFill>
              </a:rPr>
              <a:t>fwrite</a:t>
            </a:r>
            <a:endParaRPr lang="es-AR" sz="2400" b="1" dirty="0">
              <a:solidFill>
                <a:srgbClr val="FF0000"/>
              </a:solidFill>
            </a:endParaRPr>
          </a:p>
          <a:p>
            <a:pPr algn="just"/>
            <a:r>
              <a:rPr lang="es-AR" sz="1400" dirty="0"/>
              <a:t>Abrir un archivo en modo binario para escribir y grabar números reales en doble precisión en un bucle </a:t>
            </a:r>
            <a:r>
              <a:rPr lang="es-AR" sz="1400" dirty="0" err="1"/>
              <a:t>while</a:t>
            </a:r>
            <a:r>
              <a:rPr lang="es-AR" sz="1400" dirty="0"/>
              <a:t>. El buffer es la variable x y el tamaño se devuelve con el operador </a:t>
            </a:r>
            <a:r>
              <a:rPr lang="es-AR" sz="1400" dirty="0" err="1"/>
              <a:t>sizeof</a:t>
            </a:r>
            <a:r>
              <a:rPr lang="es-AR" sz="1400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FILE *</a:t>
            </a: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double</a:t>
            </a:r>
            <a:r>
              <a:rPr lang="es-AR" altLang="es-AR" sz="2400" dirty="0">
                <a:latin typeface="Trebuchet MS" charset="0"/>
              </a:rPr>
              <a:t> dato; </a:t>
            </a:r>
            <a:r>
              <a:rPr lang="es-AR" altLang="es-AR" sz="2400" dirty="0" err="1">
                <a:latin typeface="Trebuchet MS" charset="0"/>
              </a:rPr>
              <a:t>char</a:t>
            </a:r>
            <a:r>
              <a:rPr lang="es-AR" altLang="es-AR" sz="2400" dirty="0">
                <a:latin typeface="Trebuchet MS" charset="0"/>
              </a:rPr>
              <a:t> letra='s';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fd</a:t>
            </a:r>
            <a:r>
              <a:rPr lang="es-AR" altLang="es-AR" sz="2400" dirty="0">
                <a:latin typeface="Trebuchet MS" charset="0"/>
              </a:rPr>
              <a:t>=</a:t>
            </a:r>
            <a:r>
              <a:rPr lang="es-AR" altLang="es-AR" sz="2400" dirty="0" err="1">
                <a:latin typeface="Trebuchet MS" charset="0"/>
              </a:rPr>
              <a:t>fopen</a:t>
            </a:r>
            <a:r>
              <a:rPr lang="es-AR" altLang="es-AR" sz="2400" dirty="0">
                <a:latin typeface="Trebuchet MS" charset="0"/>
              </a:rPr>
              <a:t>(“reales.</a:t>
            </a:r>
            <a:r>
              <a:rPr lang="es-AR" altLang="es-AR" sz="2400" dirty="0" err="1">
                <a:latin typeface="Trebuchet MS" charset="0"/>
              </a:rPr>
              <a:t>num</a:t>
            </a:r>
            <a:r>
              <a:rPr lang="es-AR" altLang="es-AR" sz="2400" dirty="0">
                <a:latin typeface="Trebuchet MS" charset="0"/>
              </a:rPr>
              <a:t>”,”</a:t>
            </a:r>
            <a:r>
              <a:rPr lang="es-AR" altLang="es-AR" sz="2400" dirty="0" err="1">
                <a:latin typeface="Trebuchet MS" charset="0"/>
              </a:rPr>
              <a:t>wb</a:t>
            </a:r>
            <a:r>
              <a:rPr lang="es-AR" altLang="es-AR" sz="2400" dirty="0">
                <a:latin typeface="Trebuchet MS" charset="0"/>
              </a:rPr>
              <a:t>”);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while</a:t>
            </a:r>
            <a:r>
              <a:rPr lang="es-AR" altLang="es-AR" sz="2400" dirty="0">
                <a:latin typeface="Trebuchet MS" charset="0"/>
              </a:rPr>
              <a:t> (letra == 's')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{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fflush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stdin</a:t>
            </a:r>
            <a:r>
              <a:rPr lang="es-AR" altLang="es-AR" sz="2400" dirty="0">
                <a:latin typeface="Trebuchet MS" charset="0"/>
              </a:rPr>
              <a:t>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scanf</a:t>
            </a:r>
            <a:r>
              <a:rPr lang="es-AR" altLang="es-AR" sz="2400" dirty="0">
                <a:latin typeface="Trebuchet MS" charset="0"/>
              </a:rPr>
              <a:t>("%d", </a:t>
            </a:r>
            <a:r>
              <a:rPr lang="es-AR" altLang="es-AR" sz="240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AR" altLang="es-AR" sz="2400" dirty="0">
                <a:latin typeface="Trebuchet MS" charset="0"/>
              </a:rPr>
              <a:t>dato);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fwrite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AR" altLang="es-AR" sz="2400" dirty="0">
                <a:latin typeface="Trebuchet MS" charset="0"/>
              </a:rPr>
              <a:t>dato, </a:t>
            </a:r>
            <a:r>
              <a:rPr lang="es-AR" altLang="es-AR" sz="2400" dirty="0" err="1">
                <a:latin typeface="Trebuchet MS" charset="0"/>
              </a:rPr>
              <a:t>sizeof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int</a:t>
            </a:r>
            <a:r>
              <a:rPr lang="es-AR" altLang="es-AR" sz="2400" dirty="0">
                <a:latin typeface="Trebuchet MS" charset="0"/>
              </a:rPr>
              <a:t>), 1, 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fflush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stdin</a:t>
            </a:r>
            <a:r>
              <a:rPr lang="es-AR" altLang="es-AR" sz="2400" dirty="0">
                <a:latin typeface="Trebuchet MS" charset="0"/>
              </a:rPr>
              <a:t>);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	</a:t>
            </a:r>
            <a:r>
              <a:rPr lang="es-AR" altLang="es-AR" sz="2400" dirty="0" err="1">
                <a:latin typeface="Trebuchet MS" charset="0"/>
              </a:rPr>
              <a:t>scanf</a:t>
            </a:r>
            <a:r>
              <a:rPr lang="es-AR" altLang="es-AR" sz="2400" dirty="0">
                <a:latin typeface="Trebuchet MS" charset="0"/>
              </a:rPr>
              <a:t>("%</a:t>
            </a:r>
            <a:r>
              <a:rPr lang="es-AR" altLang="es-AR" sz="2400" dirty="0" err="1">
                <a:latin typeface="Trebuchet MS" charset="0"/>
              </a:rPr>
              <a:t>c",</a:t>
            </a:r>
            <a:r>
              <a:rPr lang="es-AR" altLang="es-AR" sz="2400" dirty="0" err="1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s-AR" altLang="es-AR" sz="2400" dirty="0" err="1">
                <a:latin typeface="Trebuchet MS" charset="0"/>
              </a:rPr>
              <a:t>letra</a:t>
            </a:r>
            <a:r>
              <a:rPr lang="es-AR" altLang="es-AR" sz="2400" dirty="0">
                <a:latin typeface="Trebuchet MS" charset="0"/>
              </a:rPr>
              <a:t>); 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>
                <a:latin typeface="Trebuchet MS" charset="0"/>
              </a:rPr>
              <a:t>}</a:t>
            </a:r>
          </a:p>
          <a:p>
            <a:pPr algn="just">
              <a:lnSpc>
                <a:spcPct val="100000"/>
              </a:lnSpc>
            </a:pPr>
            <a:r>
              <a:rPr lang="es-AR" altLang="es-AR" sz="2400" dirty="0" err="1">
                <a:latin typeface="Trebuchet MS" charset="0"/>
              </a:rPr>
              <a:t>fclose</a:t>
            </a:r>
            <a:r>
              <a:rPr lang="es-AR" altLang="es-AR" sz="2400" dirty="0">
                <a:latin typeface="Trebuchet MS" charset="0"/>
              </a:rPr>
              <a:t>(</a:t>
            </a:r>
            <a:r>
              <a:rPr lang="es-AR" altLang="es-AR" sz="2400" dirty="0" err="1">
                <a:latin typeface="Trebuchet MS" charset="0"/>
              </a:rPr>
              <a:t>archi</a:t>
            </a:r>
            <a:r>
              <a:rPr lang="es-AR" altLang="es-AR" sz="2400" dirty="0">
                <a:latin typeface="Trebuchet MS" charset="0"/>
              </a:rPr>
              <a:t>);</a:t>
            </a:r>
          </a:p>
          <a:p>
            <a:pPr algn="just"/>
            <a:r>
              <a:rPr lang="es-AR" sz="2400" dirty="0"/>
              <a:t>	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956516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fseek</a:t>
            </a:r>
            <a:r>
              <a:rPr lang="es-AR" sz="2400" b="1" dirty="0">
                <a:solidFill>
                  <a:srgbClr val="0070C0"/>
                </a:solidFill>
              </a:rPr>
              <a:t>(FILE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long</a:t>
            </a:r>
            <a:r>
              <a:rPr lang="es-AR" sz="2400" b="1" dirty="0">
                <a:solidFill>
                  <a:srgbClr val="0070C0"/>
                </a:solidFill>
              </a:rPr>
              <a:t> desplazamiento,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origen)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r>
              <a:rPr lang="es-ES" sz="2400" dirty="0" err="1">
                <a:solidFill>
                  <a:srgbClr val="000000"/>
                </a:solidFill>
              </a:rPr>
              <a:t>Con la función fseek() se puede tratar un </a:t>
            </a:r>
            <a:r>
              <a:rPr lang="es-AR" sz="2400" dirty="0"/>
              <a:t>archivo como un array que es una estructura de datos de acceso aleatorio. fseek() sitúa el puntero del archivo en una posición aleatoria dependiendo del </a:t>
            </a:r>
            <a:r>
              <a:rPr lang="es-ES" sz="2400" dirty="0"/>
              <a:t>desplazamiento y el origen relativo que se pasan como argumentos</a:t>
            </a:r>
            <a:r>
              <a:rPr lang="es-AR" sz="2400" dirty="0"/>
              <a:t>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b="1" u="sng" dirty="0">
                <a:solidFill>
                  <a:srgbClr val="FF0000"/>
                </a:solidFill>
              </a:rPr>
              <a:t>Retorno</a:t>
            </a:r>
            <a:r>
              <a:rPr lang="es-AR" sz="2400" dirty="0"/>
              <a:t>: </a:t>
            </a:r>
          </a:p>
          <a:p>
            <a:pPr algn="just"/>
            <a:r>
              <a:rPr lang="es-AR" sz="2400" dirty="0"/>
              <a:t>En caso de éxito devuelve 0 (cero)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805595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6480048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Archivos binarios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Organiza datos de cualquier tipo de bloque de información (registro). Normalmente los usaremos para almacenar datos de tipo </a:t>
            </a:r>
            <a:r>
              <a:rPr lang="es-AR" sz="2400" dirty="0" err="1"/>
              <a:t>struct</a:t>
            </a:r>
            <a:r>
              <a:rPr lang="es-AR" sz="2400" dirty="0"/>
              <a:t>. 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No pueden visualizarse con un procesador de texto.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Se pueden guardar datos con distinto formato. Mezclar caracteres, enteros, </a:t>
            </a:r>
            <a:r>
              <a:rPr lang="es-AR" sz="2400" dirty="0" err="1"/>
              <a:t>float</a:t>
            </a:r>
            <a:r>
              <a:rPr lang="es-AR" sz="2400" dirty="0"/>
              <a:t>, etc.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Los datos se escriben en binario dentro del archivo.</a:t>
            </a:r>
          </a:p>
          <a:p>
            <a:pPr algn="just"/>
            <a:r>
              <a:rPr lang="es-AR" sz="2400" dirty="0"/>
              <a:t>Si escribimos el número 4567 en el archivo, el programa lo definirá como un entero y escribirá </a:t>
            </a:r>
          </a:p>
          <a:p>
            <a:pPr algn="just"/>
            <a:r>
              <a:rPr lang="es-AR" sz="2400" dirty="0"/>
              <a:t>00010001  1010111 (2 bytes)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1017872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fseek</a:t>
            </a:r>
            <a:r>
              <a:rPr lang="es-AR" sz="2400" b="1" dirty="0">
                <a:solidFill>
                  <a:srgbClr val="0070C0"/>
                </a:solidFill>
              </a:rPr>
              <a:t>(FILE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, </a:t>
            </a:r>
            <a:r>
              <a:rPr lang="es-AR" sz="2400" b="1" dirty="0" err="1">
                <a:solidFill>
                  <a:srgbClr val="0070C0"/>
                </a:solidFill>
              </a:rPr>
              <a:t>long</a:t>
            </a:r>
            <a:r>
              <a:rPr lang="es-AR" sz="2400" b="1" dirty="0">
                <a:solidFill>
                  <a:srgbClr val="0070C0"/>
                </a:solidFill>
              </a:rPr>
              <a:t> desplazamiento, </a:t>
            </a:r>
            <a:r>
              <a:rPr lang="es-AR" sz="2400" b="1" dirty="0" err="1">
                <a:solidFill>
                  <a:srgbClr val="0070C0"/>
                </a:solidFill>
              </a:rPr>
              <a:t>int</a:t>
            </a:r>
            <a:r>
              <a:rPr lang="es-AR" sz="2400" b="1" dirty="0">
                <a:solidFill>
                  <a:srgbClr val="0070C0"/>
                </a:solidFill>
              </a:rPr>
              <a:t> origen)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r>
              <a:rPr lang="es-AR" sz="2400" dirty="0" err="1">
                <a:solidFill>
                  <a:srgbClr val="0070C0"/>
                </a:solidFill>
              </a:rPr>
              <a:t>fp</a:t>
            </a:r>
            <a:r>
              <a:rPr lang="es-AR" sz="2400" dirty="0"/>
              <a:t>: Puntero al buffer asociado con el archivo.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desplazamiento</a:t>
            </a:r>
            <a:r>
              <a:rPr lang="es-AR" sz="2400" dirty="0"/>
              <a:t>: Cantidad de bytes que se desplazará el indicador de posición a partir de origen.</a:t>
            </a:r>
          </a:p>
          <a:p>
            <a:pPr algn="just"/>
            <a:endParaRPr lang="es-AR" sz="2400" dirty="0">
              <a:solidFill>
                <a:srgbClr val="0070C0"/>
              </a:solidFill>
            </a:endParaRPr>
          </a:p>
          <a:p>
            <a:pPr algn="just"/>
            <a:r>
              <a:rPr lang="es-AR" sz="2400" dirty="0">
                <a:solidFill>
                  <a:srgbClr val="0070C0"/>
                </a:solidFill>
              </a:rPr>
              <a:t>origen</a:t>
            </a:r>
            <a:r>
              <a:rPr lang="es-AR" sz="2400" dirty="0"/>
              <a:t>: Constante que determina el punto de referencia a partir del cual se realiza el desplazamiento.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SEEK_SET </a:t>
            </a:r>
            <a:r>
              <a:rPr lang="es-AR" sz="2400" dirty="0" err="1"/>
              <a:t>ó</a:t>
            </a:r>
            <a:r>
              <a:rPr lang="es-AR" sz="2400" dirty="0"/>
              <a:t> 0: a partir del comienzo del archivo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SEEK_CUR </a:t>
            </a:r>
            <a:r>
              <a:rPr lang="es-AR" sz="2400" dirty="0" err="1"/>
              <a:t>ó</a:t>
            </a:r>
            <a:r>
              <a:rPr lang="es-AR" sz="2400" dirty="0"/>
              <a:t> 1: a partir de la posición actual del </a:t>
            </a:r>
            <a:r>
              <a:rPr lang="es-AR" sz="2400" dirty="0" err="1"/>
              <a:t>arch</a:t>
            </a:r>
            <a:r>
              <a:rPr lang="es-AR" sz="2400" dirty="0"/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SEEK_END </a:t>
            </a:r>
            <a:r>
              <a:rPr lang="es-AR" sz="2400" dirty="0" err="1"/>
              <a:t>ó</a:t>
            </a:r>
            <a:r>
              <a:rPr lang="es-AR" sz="2400" dirty="0"/>
              <a:t> 2: a partir del final del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577009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long</a:t>
            </a:r>
            <a:r>
              <a:rPr lang="es-AR" sz="2400" b="1" dirty="0">
                <a:solidFill>
                  <a:srgbClr val="0070C0"/>
                </a:solidFill>
              </a:rPr>
              <a:t> </a:t>
            </a:r>
            <a:r>
              <a:rPr lang="es-AR" sz="2400" b="1" dirty="0" err="1">
                <a:solidFill>
                  <a:srgbClr val="0070C0"/>
                </a:solidFill>
              </a:rPr>
              <a:t>ftell</a:t>
            </a:r>
            <a:r>
              <a:rPr lang="es-AR" sz="2400" b="1" dirty="0">
                <a:solidFill>
                  <a:srgbClr val="0070C0"/>
                </a:solidFill>
              </a:rPr>
              <a:t>(FILE *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endParaRPr lang="es-AR" sz="2400" dirty="0"/>
          </a:p>
          <a:p>
            <a:pPr algn="just"/>
            <a:r>
              <a:rPr lang="es-AR" sz="2400" b="1" u="sng" dirty="0">
                <a:solidFill>
                  <a:srgbClr val="FF0000"/>
                </a:solidFill>
              </a:rPr>
              <a:t>Retorno</a:t>
            </a:r>
            <a:r>
              <a:rPr lang="es-AR" sz="2400"/>
              <a:t>: 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400" dirty="0"/>
              <a:t>Si la operación es exitosa devuelve la cantidad de bytes que hay desde el comienzo del archivo hasta el lugar en que se encuentra el indicador de posición del archivo</a:t>
            </a:r>
          </a:p>
          <a:p>
            <a:pPr algn="just"/>
            <a:endParaRPr lang="es-A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AR" sz="2400" dirty="0"/>
              <a:t>En caso contrario devuelve -1L (-1 como </a:t>
            </a:r>
            <a:r>
              <a:rPr lang="es-AR" sz="2400" dirty="0" err="1"/>
              <a:t>long</a:t>
            </a:r>
            <a:r>
              <a:rPr lang="es-AR" sz="2400" dirty="0"/>
              <a:t>).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418419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4. Tamaño de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Para averiguar la cantidad de bytes que ocupa un archivo debemos llevar el apuntador hacia el final y luego retornar la posición del apuntador en bytes: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r>
              <a:rPr lang="es-AR" sz="2400" b="1" dirty="0" err="1">
                <a:solidFill>
                  <a:srgbClr val="0070C0"/>
                </a:solidFill>
              </a:rPr>
              <a:t>fseek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, 0,2);</a:t>
            </a:r>
          </a:p>
          <a:p>
            <a:pPr algn="just"/>
            <a:r>
              <a:rPr lang="es-AR" sz="2400" b="1" dirty="0">
                <a:solidFill>
                  <a:srgbClr val="0070C0"/>
                </a:solidFill>
              </a:rPr>
              <a:t>c = </a:t>
            </a:r>
            <a:r>
              <a:rPr lang="es-AR" sz="2400" b="1" dirty="0" err="1">
                <a:solidFill>
                  <a:srgbClr val="0070C0"/>
                </a:solidFill>
              </a:rPr>
              <a:t>ftell</a:t>
            </a:r>
            <a:r>
              <a:rPr lang="es-AR" sz="2400" b="1" dirty="0">
                <a:solidFill>
                  <a:srgbClr val="0070C0"/>
                </a:solidFill>
              </a:rPr>
              <a:t>(</a:t>
            </a:r>
            <a:r>
              <a:rPr lang="es-AR" sz="2400" b="1" dirty="0" err="1">
                <a:solidFill>
                  <a:srgbClr val="0070C0"/>
                </a:solidFill>
              </a:rPr>
              <a:t>fp</a:t>
            </a:r>
            <a:r>
              <a:rPr lang="es-AR" sz="2400" b="1" dirty="0">
                <a:solidFill>
                  <a:srgbClr val="0070C0"/>
                </a:solidFill>
              </a:rPr>
              <a:t>);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r>
              <a:rPr lang="es-AR" sz="2400" dirty="0"/>
              <a:t>c es una variable de tipo </a:t>
            </a:r>
            <a:r>
              <a:rPr lang="es-AR" sz="2400" dirty="0" err="1"/>
              <a:t>long</a:t>
            </a:r>
            <a:r>
              <a:rPr lang="es-AR" sz="2400" dirty="0"/>
              <a:t>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5676139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5. Funciones de archivo binario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b="1" dirty="0">
                <a:solidFill>
                  <a:srgbClr val="0070C0"/>
                </a:solidFill>
              </a:rPr>
              <a:t>void </a:t>
            </a:r>
            <a:r>
              <a:rPr lang="es-AR" sz="2400" b="1" dirty="0" err="1">
                <a:solidFill>
                  <a:srgbClr val="0070C0"/>
                </a:solidFill>
              </a:rPr>
              <a:t>rewind</a:t>
            </a:r>
            <a:r>
              <a:rPr lang="es-AR" sz="2400" b="1" dirty="0">
                <a:solidFill>
                  <a:srgbClr val="0070C0"/>
                </a:solidFill>
              </a:rPr>
              <a:t>(FILE *</a:t>
            </a:r>
            <a:r>
              <a:rPr lang="es-AR" sz="2400" b="1" dirty="0" err="1">
                <a:solidFill>
                  <a:srgbClr val="0070C0"/>
                </a:solidFill>
              </a:rPr>
              <a:t>archi</a:t>
            </a:r>
            <a:r>
              <a:rPr lang="es-AR" sz="2400" b="1" dirty="0">
                <a:solidFill>
                  <a:srgbClr val="0070C0"/>
                </a:solidFill>
              </a:rPr>
              <a:t>);</a:t>
            </a:r>
          </a:p>
          <a:p>
            <a:pPr algn="just"/>
            <a:endParaRPr lang="es-AR" sz="2400" b="1" dirty="0">
              <a:solidFill>
                <a:srgbClr val="0070C0"/>
              </a:solidFill>
            </a:endParaRPr>
          </a:p>
          <a:p>
            <a:pPr algn="just"/>
            <a:r>
              <a:rPr lang="es-AR" sz="2400" dirty="0"/>
              <a:t>Se utiliza para rebobinar un archivo.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La función </a:t>
            </a:r>
            <a:r>
              <a:rPr lang="es-AR" sz="2400" dirty="0" err="1"/>
              <a:t>rewind</a:t>
            </a:r>
            <a:r>
              <a:rPr lang="es-AR" sz="2400" dirty="0"/>
              <a:t>() inicializa el indicador de posición al principio del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27258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Archivos de texto vs archivos binarios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Cuando se necesita guardar en un archivo una colección de datos en cualquier formato (</a:t>
            </a:r>
            <a:r>
              <a:rPr lang="es-AR" sz="2400" dirty="0" err="1"/>
              <a:t>float</a:t>
            </a:r>
            <a:r>
              <a:rPr lang="es-AR" sz="2400" dirty="0"/>
              <a:t>, entero, </a:t>
            </a:r>
            <a:r>
              <a:rPr lang="es-AR" sz="2400" dirty="0" err="1"/>
              <a:t>array</a:t>
            </a:r>
            <a:r>
              <a:rPr lang="es-AR" sz="2400" dirty="0"/>
              <a:t>, estructuras, etc.), resulta más sencillo trabajar con archivos binarios en lugar de traducir cada elemento a texto para su procesamiento.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Se consigue mayor velocidad.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AR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Los archivos binarios pueden ser accedidos en forma secuencial o directa (cada elemento debe tener la misma cantidad de bytes).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57048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Funciones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Todas las operaciones sobre archivos se realizan con funciones.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Existen 2 categorías de funciones: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Las que usan buffer mediante un puntero a un archivo (solo vemos estas)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AR" sz="2400" dirty="0"/>
              <a:t>Las que acceden directamente al archivo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Utilizar buffer significa que no tienen acceso directo al archivo y que las operaciones (lectura o escritura) se realizan en el buffer.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Cuando el buffer se llena o se vacía se actualiza el archivo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29710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El puntero a un archivo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Cuando se trabaja con archivos secuenciales de datos, el primer paso es establecer un área de buffer, donde la información se almacena temporalmente mientras se está transfiriendo entre la memoria y el archivo de datos. </a:t>
            </a:r>
          </a:p>
          <a:p>
            <a:pPr algn="just"/>
            <a:r>
              <a:rPr lang="es-AR" sz="2400" dirty="0"/>
              <a:t>El área de memoria se establece escribiendo:</a:t>
            </a:r>
          </a:p>
          <a:p>
            <a:pPr algn="just"/>
            <a:r>
              <a:rPr lang="es-AR" sz="2400" b="1" dirty="0">
                <a:solidFill>
                  <a:srgbClr val="0070C0"/>
                </a:solidFill>
              </a:rPr>
              <a:t>FILE * </a:t>
            </a:r>
            <a:r>
              <a:rPr lang="es-AR" sz="2400" b="1" dirty="0" err="1">
                <a:solidFill>
                  <a:srgbClr val="0070C0"/>
                </a:solidFill>
              </a:rPr>
              <a:t>archi</a:t>
            </a:r>
            <a:r>
              <a:rPr lang="es-AR" sz="2400" b="1" dirty="0">
                <a:solidFill>
                  <a:srgbClr val="0070C0"/>
                </a:solidFill>
              </a:rPr>
              <a:t>;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Donde </a:t>
            </a:r>
            <a:r>
              <a:rPr lang="es-AR" sz="2400" dirty="0">
                <a:solidFill>
                  <a:srgbClr val="0070C0"/>
                </a:solidFill>
              </a:rPr>
              <a:t>FILE</a:t>
            </a:r>
            <a:r>
              <a:rPr lang="es-AR" sz="2400" dirty="0">
                <a:solidFill>
                  <a:srgbClr val="00B050"/>
                </a:solidFill>
              </a:rPr>
              <a:t> </a:t>
            </a:r>
            <a:r>
              <a:rPr lang="es-AR" sz="2400" dirty="0"/>
              <a:t>es un tipo de estructura que establece el área de buffer y </a:t>
            </a:r>
            <a:r>
              <a:rPr lang="es-AR" sz="2400" dirty="0" err="1">
                <a:solidFill>
                  <a:srgbClr val="0070C0"/>
                </a:solidFill>
              </a:rPr>
              <a:t>archi</a:t>
            </a:r>
            <a:r>
              <a:rPr lang="es-AR" sz="2400" dirty="0">
                <a:solidFill>
                  <a:srgbClr val="0070C0"/>
                </a:solidFill>
              </a:rPr>
              <a:t> </a:t>
            </a:r>
            <a:r>
              <a:rPr lang="es-AR" sz="2400" dirty="0"/>
              <a:t>es la variable puntero que indica el comienzo de esta área. 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El tipo de estructura FILE está definido en </a:t>
            </a:r>
            <a:r>
              <a:rPr lang="es-AR" sz="2400" dirty="0" err="1"/>
              <a:t>stdio.h</a:t>
            </a:r>
            <a:r>
              <a:rPr lang="es-AR" sz="2400" dirty="0"/>
              <a:t>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590594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El puntero a un archivo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Un archivo de datos debe ser abierto antes de ser creado o procesado. Esto </a:t>
            </a:r>
            <a:r>
              <a:rPr lang="es-AR" sz="2400" u="sng" dirty="0"/>
              <a:t>asocia</a:t>
            </a:r>
            <a:r>
              <a:rPr lang="es-AR" sz="2400" dirty="0"/>
              <a:t> el área del </a:t>
            </a:r>
            <a:r>
              <a:rPr lang="es-AR" sz="2400" u="sng" dirty="0"/>
              <a:t>buffer</a:t>
            </a:r>
            <a:r>
              <a:rPr lang="es-AR" sz="2400" dirty="0"/>
              <a:t> con el nombre del </a:t>
            </a:r>
            <a:r>
              <a:rPr lang="es-AR" sz="2400" u="sng" dirty="0"/>
              <a:t>archivo</a:t>
            </a:r>
            <a:r>
              <a:rPr lang="es-AR" sz="2400" dirty="0"/>
              <a:t>. También se especifica la forma en que se va a usar el archivo.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733309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Operaciones</a:t>
            </a:r>
            <a:endParaRPr lang="es-AR" sz="3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s-AR" sz="2400" dirty="0"/>
              <a:t>Abrir un archivo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400" dirty="0"/>
              <a:t>Cerrar un archivo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400" dirty="0"/>
              <a:t>Fin de un archivo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400" dirty="0"/>
              <a:t>Funciones de un archivo binario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AR" sz="2400" dirty="0"/>
              <a:t>Tamaño de un archivo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18961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568952" cy="504056"/>
          </a:xfrm>
        </p:spPr>
        <p:txBody>
          <a:bodyPr>
            <a:noAutofit/>
          </a:bodyPr>
          <a:lstStyle/>
          <a:p>
            <a:r>
              <a:rPr lang="es-AR" sz="3200" b="1" dirty="0"/>
              <a:t>1. Abrir un archivo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08520" y="116632"/>
            <a:ext cx="8280920" cy="792088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AR" dirty="0"/>
              <a:t>Archivos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7504" y="195167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400" dirty="0"/>
              <a:t>Cada vez que se necesita trabajar con un archivo es necesario abrirlo.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b="1" dirty="0">
                <a:solidFill>
                  <a:srgbClr val="0070C0"/>
                </a:solidFill>
              </a:rPr>
              <a:t>FILE *</a:t>
            </a:r>
            <a:r>
              <a:rPr lang="es-AR" sz="2400" b="1" dirty="0" err="1">
                <a:solidFill>
                  <a:srgbClr val="0070C0"/>
                </a:solidFill>
              </a:rPr>
              <a:t>archi</a:t>
            </a:r>
            <a:r>
              <a:rPr lang="es-AR" sz="2400" b="1" dirty="0">
                <a:solidFill>
                  <a:srgbClr val="0070C0"/>
                </a:solidFill>
              </a:rPr>
              <a:t>= </a:t>
            </a:r>
            <a:r>
              <a:rPr lang="es-AR" sz="2400" b="1" dirty="0" err="1">
                <a:solidFill>
                  <a:srgbClr val="0070C0"/>
                </a:solidFill>
              </a:rPr>
              <a:t>fopen</a:t>
            </a:r>
            <a:r>
              <a:rPr lang="es-AR" sz="2400" b="1" dirty="0">
                <a:solidFill>
                  <a:srgbClr val="0070C0"/>
                </a:solidFill>
              </a:rPr>
              <a:t>( nombre, modo)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Donde </a:t>
            </a:r>
            <a:r>
              <a:rPr lang="es-AR" sz="2400" dirty="0">
                <a:solidFill>
                  <a:srgbClr val="0070C0"/>
                </a:solidFill>
              </a:rPr>
              <a:t>nombre</a:t>
            </a:r>
            <a:r>
              <a:rPr lang="es-AR" sz="2400" dirty="0"/>
              <a:t> es un puntero a una cadena de caracteres que representa el nombre valido del archivo y puede incluir una especificación del directorio. La cadena a la que apunta </a:t>
            </a:r>
            <a:r>
              <a:rPr lang="es-AR" sz="2400" dirty="0">
                <a:solidFill>
                  <a:srgbClr val="0070C0"/>
                </a:solidFill>
              </a:rPr>
              <a:t>modo</a:t>
            </a:r>
            <a:r>
              <a:rPr lang="es-AR" sz="2400" dirty="0"/>
              <a:t> determina como se abre el archivo. </a:t>
            </a:r>
          </a:p>
          <a:p>
            <a:pPr algn="just"/>
            <a:endParaRPr lang="es-AR" sz="2400" dirty="0"/>
          </a:p>
          <a:p>
            <a:pPr algn="just"/>
            <a:r>
              <a:rPr lang="es-AR" sz="2400" dirty="0"/>
              <a:t>La siguiente tabla muestra los valores permitidos para modo.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8748464" y="-216024"/>
            <a:ext cx="288032" cy="7218040"/>
            <a:chOff x="8676456" y="-216024"/>
            <a:chExt cx="288032" cy="7218040"/>
          </a:xfrm>
        </p:grpSpPr>
        <p:sp>
          <p:nvSpPr>
            <p:cNvPr id="6" name="5 Rectángulo"/>
            <p:cNvSpPr/>
            <p:nvPr/>
          </p:nvSpPr>
          <p:spPr>
            <a:xfrm>
              <a:off x="8676456" y="-216024"/>
              <a:ext cx="288032" cy="11247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" name="6 Rectángulo"/>
            <p:cNvSpPr/>
            <p:nvPr/>
          </p:nvSpPr>
          <p:spPr>
            <a:xfrm>
              <a:off x="8676456" y="1008112"/>
              <a:ext cx="288032" cy="1124744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7 Rectángulo"/>
            <p:cNvSpPr/>
            <p:nvPr/>
          </p:nvSpPr>
          <p:spPr>
            <a:xfrm>
              <a:off x="8676456" y="2204864"/>
              <a:ext cx="288032" cy="1124744"/>
            </a:xfrm>
            <a:prstGeom prst="rect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8676456" y="3429000"/>
              <a:ext cx="288032" cy="1124744"/>
            </a:xfrm>
            <a:prstGeom prst="rect">
              <a:avLst/>
            </a:prstGeom>
            <a:solidFill>
              <a:srgbClr val="0070C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8676456" y="4653136"/>
              <a:ext cx="288032" cy="1124744"/>
            </a:xfrm>
            <a:prstGeom prst="rect">
              <a:avLst/>
            </a:prstGeom>
            <a:solidFill>
              <a:srgbClr val="0070C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10 Rectángulo"/>
            <p:cNvSpPr/>
            <p:nvPr/>
          </p:nvSpPr>
          <p:spPr>
            <a:xfrm>
              <a:off x="8676456" y="5877272"/>
              <a:ext cx="288032" cy="1124744"/>
            </a:xfrm>
            <a:prstGeom prst="rect">
              <a:avLst/>
            </a:prstGeom>
            <a:solidFill>
              <a:srgbClr val="0070C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66077426"/>
      </p:ext>
    </p:extLst>
  </p:cSld>
  <p:clrMapOvr>
    <a:masterClrMapping/>
  </p:clrMapOvr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709</TotalTime>
  <Words>2437</Words>
  <Application>Microsoft Office PowerPoint</Application>
  <PresentationFormat>Presentación en pantalla (4:3)</PresentationFormat>
  <Paragraphs>355</Paragraphs>
  <Slides>33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9" baseType="lpstr">
      <vt:lpstr>Arial</vt:lpstr>
      <vt:lpstr>Calibri</vt:lpstr>
      <vt:lpstr>Georgia</vt:lpstr>
      <vt:lpstr>Trebuchet MS</vt:lpstr>
      <vt:lpstr>Wingdings</vt:lpstr>
      <vt:lpstr>Transmisión de listas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  <vt:lpstr>Archivos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Funciones</dc:title>
  <dc:creator>Fernando Genin</dc:creator>
  <cp:lastModifiedBy>Carolina Archuby</cp:lastModifiedBy>
  <cp:revision>58</cp:revision>
  <dcterms:created xsi:type="dcterms:W3CDTF">2013-04-13T05:53:43Z</dcterms:created>
  <dcterms:modified xsi:type="dcterms:W3CDTF">2025-05-19T16:23:34Z</dcterms:modified>
</cp:coreProperties>
</file>