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Montserrat"/>
      <p:regular r:id="rId18"/>
      <p:bold r:id="rId19"/>
      <p:italic r:id="rId20"/>
      <p:boldItalic r:id="rId21"/>
    </p:embeddedFont>
    <p:embeddedFont>
      <p:font typeface="Lato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-italic.fntdata"/><Relationship Id="rId22" Type="http://schemas.openxmlformats.org/officeDocument/2006/relationships/font" Target="fonts/Lato-regular.fntdata"/><Relationship Id="rId21" Type="http://schemas.openxmlformats.org/officeDocument/2006/relationships/font" Target="fonts/Montserrat-boldItalic.fntdata"/><Relationship Id="rId24" Type="http://schemas.openxmlformats.org/officeDocument/2006/relationships/font" Target="fonts/Lato-italic.fntdata"/><Relationship Id="rId23" Type="http://schemas.openxmlformats.org/officeDocument/2006/relationships/font" Target="fonts/Lato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font" Target="fonts/La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Montserrat-bold.fntdata"/><Relationship Id="rId1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f0f7670298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f0f7670298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2023e0457c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22023e0457c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2202c160ae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2202c160ae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2202c160ae3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2202c160ae3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dc5699acb1_1_2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1dc5699acb1_1_2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22023e0457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22023e0457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22023e0457c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22023e0457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22023e0457c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22023e0457c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2023e0457c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22023e0457c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22023e0457c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22023e0457c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22023e0457c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22023e0457c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2023e0457c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22023e0457c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1000">
        <p:push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12.png"/><Relationship Id="rId5" Type="http://schemas.openxmlformats.org/officeDocument/2006/relationships/image" Target="../media/image7.png"/><Relationship Id="rId6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9.png"/><Relationship Id="rId4" Type="http://schemas.openxmlformats.org/officeDocument/2006/relationships/image" Target="../media/image11.png"/><Relationship Id="rId5" Type="http://schemas.openxmlformats.org/officeDocument/2006/relationships/image" Target="../media/image16.png"/><Relationship Id="rId6" Type="http://schemas.openxmlformats.org/officeDocument/2006/relationships/image" Target="../media/image10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8.png"/><Relationship Id="rId4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Relationship Id="rId4" Type="http://schemas.openxmlformats.org/officeDocument/2006/relationships/image" Target="../media/image1.png"/><Relationship Id="rId5" Type="http://schemas.openxmlformats.org/officeDocument/2006/relationships/image" Target="../media/image5.png"/><Relationship Id="rId6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1413" y="4137675"/>
            <a:ext cx="2301175" cy="749500"/>
          </a:xfrm>
          <a:prstGeom prst="rect">
            <a:avLst/>
          </a:prstGeom>
          <a:noFill/>
          <a:ln>
            <a:noFill/>
          </a:ln>
          <a:effectLst>
            <a:reflection blurRad="0" dir="5400000" dist="38100" endA="0" endPos="30000" fadeDir="5400012" kx="0" rotWithShape="0" algn="bl" stPos="0" sy="-100000" ky="0"/>
          </a:effectLst>
        </p:spPr>
      </p:pic>
      <p:sp>
        <p:nvSpPr>
          <p:cNvPr id="135" name="Google Shape;135;p13"/>
          <p:cNvSpPr txBox="1"/>
          <p:nvPr>
            <p:ph idx="4294967295" type="title"/>
          </p:nvPr>
        </p:nvSpPr>
        <p:spPr>
          <a:xfrm>
            <a:off x="371200" y="667700"/>
            <a:ext cx="5660700" cy="158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-419" sz="3000"/>
              <a:t>Base de Datos I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-419" sz="3000"/>
              <a:t>Structured Query Language (SQL)</a:t>
            </a:r>
            <a:endParaRPr sz="3000"/>
          </a:p>
        </p:txBody>
      </p:sp>
      <p:sp>
        <p:nvSpPr>
          <p:cNvPr id="136" name="Google Shape;136;p13"/>
          <p:cNvSpPr txBox="1"/>
          <p:nvPr/>
        </p:nvSpPr>
        <p:spPr>
          <a:xfrm>
            <a:off x="439800" y="2890500"/>
            <a:ext cx="5282700" cy="84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3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Clase N° 6</a:t>
            </a:r>
            <a:endParaRPr sz="23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Consultas multitabla (JOIN)</a:t>
            </a:r>
            <a:endParaRPr sz="21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7" name="Google Shape;137;p13"/>
          <p:cNvSpPr txBox="1"/>
          <p:nvPr/>
        </p:nvSpPr>
        <p:spPr>
          <a:xfrm>
            <a:off x="439800" y="3950200"/>
            <a:ext cx="7900500" cy="723300"/>
          </a:xfrm>
          <a:prstGeom prst="rect">
            <a:avLst/>
          </a:prstGeom>
          <a:noFill/>
          <a:ln>
            <a:noFill/>
          </a:ln>
          <a:effectLst>
            <a:outerShdw blurRad="414338" rotWithShape="0" algn="bl" dir="5400000" dist="76200">
              <a:srgbClr val="0B5394">
                <a:alpha val="54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Profesor: 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Eduardo Mónaco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8" name="Google Shape;138;p13"/>
          <p:cNvSpPr txBox="1"/>
          <p:nvPr/>
        </p:nvSpPr>
        <p:spPr>
          <a:xfrm>
            <a:off x="439800" y="2336400"/>
            <a:ext cx="7900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4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UNIDAD 4: </a:t>
            </a:r>
            <a:r>
              <a:rPr lang="es-419" sz="24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Combinación</a:t>
            </a:r>
            <a:r>
              <a:rPr lang="es-419" sz="24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 de tablas</a:t>
            </a:r>
            <a:endParaRPr sz="24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39" name="Google Shape;139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03725" y="1471050"/>
            <a:ext cx="3510451" cy="2284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" name="Google Shape;198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0575" y="79625"/>
            <a:ext cx="7562850" cy="2609850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22"/>
          <p:cNvSpPr txBox="1"/>
          <p:nvPr/>
        </p:nvSpPr>
        <p:spPr>
          <a:xfrm>
            <a:off x="586950" y="3081250"/>
            <a:ext cx="79701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Gracias al </a:t>
            </a:r>
            <a:r>
              <a:rPr lang="es-419" sz="1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INNER JOIN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, podemos mostrar todos los </a:t>
            </a:r>
            <a:r>
              <a:rPr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nombres de los profesores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, junto al </a:t>
            </a:r>
            <a:r>
              <a:rPr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nombre del curso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a cargo. Solemos decir que “es el profesor de x curso, porque tienen asignado su id en la tabla curso.”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3"/>
          <p:cNvSpPr txBox="1"/>
          <p:nvPr/>
        </p:nvSpPr>
        <p:spPr>
          <a:xfrm>
            <a:off x="316700" y="291400"/>
            <a:ext cx="72972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Operador UNION</a:t>
            </a:r>
            <a:endParaRPr sz="27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5" name="Google Shape;205;p23"/>
          <p:cNvSpPr txBox="1"/>
          <p:nvPr/>
        </p:nvSpPr>
        <p:spPr>
          <a:xfrm>
            <a:off x="316700" y="1026175"/>
            <a:ext cx="81207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 utiliza para combinar el conjunto de resultados de dos o más </a:t>
            </a:r>
            <a:r>
              <a:rPr b="1" lang="es-419" sz="20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SELECT</a:t>
            </a:r>
            <a:r>
              <a:rPr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2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6" name="Google Shape;206;p23"/>
          <p:cNvSpPr txBox="1"/>
          <p:nvPr/>
        </p:nvSpPr>
        <p:spPr>
          <a:xfrm>
            <a:off x="315300" y="1773625"/>
            <a:ext cx="8513400" cy="233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ato"/>
              <a:buChar char="●"/>
            </a:pPr>
            <a:r>
              <a:rPr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Cada SELECT dentro de UNION debe tener el </a:t>
            </a:r>
            <a:r>
              <a:rPr b="1" lang="es-419" sz="20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mismo número de columnas</a:t>
            </a:r>
            <a:r>
              <a:rPr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2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ato"/>
              <a:buChar char="●"/>
            </a:pPr>
            <a:r>
              <a:rPr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Las columnas también deben tener </a:t>
            </a:r>
            <a:r>
              <a:rPr b="1" lang="es-419" sz="20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tipos de datos similares</a:t>
            </a:r>
            <a:endParaRPr b="1" sz="2000">
              <a:solidFill>
                <a:srgbClr val="E0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ato"/>
              <a:buChar char="●"/>
            </a:pPr>
            <a:r>
              <a:rPr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Las columnas de cada SELECT también deben estar en el </a:t>
            </a:r>
            <a:r>
              <a:rPr b="1" lang="es-419" sz="20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mismo orden</a:t>
            </a:r>
            <a:r>
              <a:rPr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2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1" name="Google Shape;211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98563" y="1026550"/>
            <a:ext cx="5546875" cy="1545200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24"/>
          <p:cNvSpPr txBox="1"/>
          <p:nvPr/>
        </p:nvSpPr>
        <p:spPr>
          <a:xfrm>
            <a:off x="923400" y="2799800"/>
            <a:ext cx="72972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Este ejemplo devuelve una lista única de nombres de empleados, combinando los de 2023 y 2024, eliminando los nombres duplicados.</a:t>
            </a:r>
            <a:endParaRPr sz="2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13" name="Google Shape;213;p24"/>
          <p:cNvSpPr txBox="1"/>
          <p:nvPr/>
        </p:nvSpPr>
        <p:spPr>
          <a:xfrm>
            <a:off x="94950" y="4484700"/>
            <a:ext cx="89541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s-419" sz="1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UNION ALL</a:t>
            </a:r>
            <a:r>
              <a:rPr i="1"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funciona de la misma manera con la </a:t>
            </a:r>
            <a:r>
              <a:rPr i="1"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única</a:t>
            </a:r>
            <a:r>
              <a:rPr i="1"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diferencia que este si permite registros duplicados…</a:t>
            </a:r>
            <a:endParaRPr i="1"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4"/>
          <p:cNvSpPr txBox="1"/>
          <p:nvPr/>
        </p:nvSpPr>
        <p:spPr>
          <a:xfrm>
            <a:off x="260625" y="205750"/>
            <a:ext cx="7900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TEMAS A DESARROLLAR</a:t>
            </a:r>
            <a:endParaRPr sz="26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5" name="Google Shape;145;p14"/>
          <p:cNvSpPr txBox="1"/>
          <p:nvPr/>
        </p:nvSpPr>
        <p:spPr>
          <a:xfrm>
            <a:off x="150925" y="878550"/>
            <a:ext cx="8389200" cy="25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Lato"/>
              <a:buChar char="●"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Concepto de consultas multitabla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65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Lato"/>
              <a:buChar char="●"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Left Join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65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Lato"/>
              <a:buChar char="●"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Right Join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65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Lato"/>
              <a:buChar char="●"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Inner Join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65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Lato"/>
              <a:buChar char="●"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Union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5"/>
          <p:cNvSpPr txBox="1"/>
          <p:nvPr/>
        </p:nvSpPr>
        <p:spPr>
          <a:xfrm>
            <a:off x="218350" y="473100"/>
            <a:ext cx="34332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Consultas Multitabla</a:t>
            </a:r>
            <a:endParaRPr sz="26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1" name="Google Shape;151;p15"/>
          <p:cNvSpPr txBox="1"/>
          <p:nvPr/>
        </p:nvSpPr>
        <p:spPr>
          <a:xfrm>
            <a:off x="218350" y="1285875"/>
            <a:ext cx="8673600" cy="31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Como mencionamos previamente, trabajamos con base de datos </a:t>
            </a:r>
            <a:r>
              <a:rPr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relacionales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 Esto significa que tenemos tablas relacionadas entre sí. Y dentro de esas tablas, tenemos filas relacionadas con filas de otras tablas. Pero...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¿Cómo hacemos para traer la información de una tabla y la información de aquella con la que está relacionada? </a:t>
            </a:r>
            <a:endParaRPr b="1" sz="2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Una sentencia muy útil para </a:t>
            </a:r>
            <a:r>
              <a:rPr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unificar información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de tablas relacionales es el </a:t>
            </a:r>
            <a:r>
              <a:rPr lang="es-419" sz="1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JOIN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Google Shape;15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03166" y="0"/>
            <a:ext cx="6537659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Google Shape;16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329125"/>
            <a:ext cx="4590774" cy="1852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2413" y="152400"/>
            <a:ext cx="8639175" cy="1695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56101" y="2478831"/>
            <a:ext cx="4487900" cy="15533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1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3" y="4419150"/>
            <a:ext cx="9144000" cy="2759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Google Shape;16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1975" y="140275"/>
            <a:ext cx="8020050" cy="320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18"/>
          <p:cNvSpPr txBox="1"/>
          <p:nvPr/>
        </p:nvSpPr>
        <p:spPr>
          <a:xfrm>
            <a:off x="1412400" y="3526025"/>
            <a:ext cx="63192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Si nos fijamos en el resultado de la consulta, podemos ver que trajo todas las filas de la tabla de la izquierda, </a:t>
            </a:r>
            <a:r>
              <a:rPr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sin importar si las filas tenían coincidencia o no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Google Shape;17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6288" y="261575"/>
            <a:ext cx="7791450" cy="1514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2595325"/>
            <a:ext cx="4571975" cy="13556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72000" y="2525599"/>
            <a:ext cx="4571975" cy="14951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Google Shape;178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6000" y="4422875"/>
            <a:ext cx="9051976" cy="296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Google Shape;18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4050" y="176650"/>
            <a:ext cx="8077200" cy="1581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3575" y="1757800"/>
            <a:ext cx="8058150" cy="104775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20"/>
          <p:cNvSpPr txBox="1"/>
          <p:nvPr/>
        </p:nvSpPr>
        <p:spPr>
          <a:xfrm>
            <a:off x="1468800" y="3117625"/>
            <a:ext cx="62064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Si nos fijamos en el resultado de la consulta, podemos ver que </a:t>
            </a:r>
            <a:r>
              <a:rPr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trajo todas las filas de la tabla de la derecha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, sin importar si las filas tenían coincidencia o no.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Google Shape;19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5750" y="152400"/>
            <a:ext cx="8572500" cy="1676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1" name="Google Shape;191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2329125"/>
            <a:ext cx="4590774" cy="1852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Google Shape;192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91850" y="2329125"/>
            <a:ext cx="4452160" cy="1852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Google Shape;193;p2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5350" y="4431300"/>
            <a:ext cx="9013325" cy="214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