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Montserrat"/>
      <p:regular r:id="rId12"/>
      <p:bold r:id="rId13"/>
      <p:italic r:id="rId14"/>
      <p:boldItalic r:id="rId15"/>
    </p:embeddedFont>
    <p:embeddedFont>
      <p:font typeface="La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bold.fntdata"/><Relationship Id="rId12" Type="http://schemas.openxmlformats.org/officeDocument/2006/relationships/font" Target="fonts/Montserra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boldItalic.fntdata"/><Relationship Id="rId14" Type="http://schemas.openxmlformats.org/officeDocument/2006/relationships/font" Target="fonts/Montserrat-italic.fntdata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boldItalic.fntdata"/><Relationship Id="rId6" Type="http://schemas.openxmlformats.org/officeDocument/2006/relationships/slide" Target="slides/slide1.xml"/><Relationship Id="rId18" Type="http://schemas.openxmlformats.org/officeDocument/2006/relationships/font" Target="fonts/La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f0f7670298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f0f7670298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dc5699acb1_1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dc5699acb1_1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20242e7f42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20242e7f4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20242e7f42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20242e7f42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202ed15c2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2202ed15c2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202ed15c25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2202ed15c25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2.png"/><Relationship Id="rId5" Type="http://schemas.openxmlformats.org/officeDocument/2006/relationships/image" Target="../media/image10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1413" y="4137675"/>
            <a:ext cx="2301175" cy="749500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endPos="30000" fadeDir="5400012" kx="0" rotWithShape="0" algn="bl" stPos="0" sy="-100000" ky="0"/>
          </a:effectLst>
        </p:spPr>
      </p:pic>
      <p:sp>
        <p:nvSpPr>
          <p:cNvPr id="135" name="Google Shape;135;p13"/>
          <p:cNvSpPr txBox="1"/>
          <p:nvPr>
            <p:ph idx="4294967295" type="title"/>
          </p:nvPr>
        </p:nvSpPr>
        <p:spPr>
          <a:xfrm>
            <a:off x="371200" y="667700"/>
            <a:ext cx="5660700" cy="158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Base de Datos I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Structured Query Language (SQL)</a:t>
            </a:r>
            <a:endParaRPr sz="3000"/>
          </a:p>
        </p:txBody>
      </p:sp>
      <p:sp>
        <p:nvSpPr>
          <p:cNvPr id="136" name="Google Shape;136;p13"/>
          <p:cNvSpPr txBox="1"/>
          <p:nvPr/>
        </p:nvSpPr>
        <p:spPr>
          <a:xfrm>
            <a:off x="439800" y="2890500"/>
            <a:ext cx="5282700" cy="8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3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Clase N° 9</a:t>
            </a:r>
            <a:endParaRPr sz="23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Group By y Having</a:t>
            </a:r>
            <a:endParaRPr sz="20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>
            <a:off x="439800" y="3950200"/>
            <a:ext cx="7900500" cy="723300"/>
          </a:xfrm>
          <a:prstGeom prst="rect">
            <a:avLst/>
          </a:prstGeom>
          <a:noFill/>
          <a:ln>
            <a:noFill/>
          </a:ln>
          <a:effectLst>
            <a:outerShdw blurRad="414338" rotWithShape="0" algn="bl" dir="5400000" dist="76200">
              <a:srgbClr val="0B5394">
                <a:alpha val="54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Profesor: 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Eduardo Mónaco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>
            <a:off x="439800" y="2336400"/>
            <a:ext cx="790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UNIDAD 5: Agrupación de resultados</a:t>
            </a:r>
            <a:endParaRPr sz="24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39" name="Google Shape;13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03725" y="1471050"/>
            <a:ext cx="3510451" cy="228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"/>
          <p:cNvSpPr txBox="1"/>
          <p:nvPr/>
        </p:nvSpPr>
        <p:spPr>
          <a:xfrm>
            <a:off x="260625" y="205750"/>
            <a:ext cx="7900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TEMAS A DESARROLLAR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14"/>
          <p:cNvSpPr txBox="1"/>
          <p:nvPr/>
        </p:nvSpPr>
        <p:spPr>
          <a:xfrm>
            <a:off x="150925" y="878550"/>
            <a:ext cx="8389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Group By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"/>
          <p:cNvSpPr txBox="1"/>
          <p:nvPr/>
        </p:nvSpPr>
        <p:spPr>
          <a:xfrm>
            <a:off x="376050" y="473100"/>
            <a:ext cx="69873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GROUP BY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1" name="Google Shape;151;p15"/>
          <p:cNvSpPr txBox="1"/>
          <p:nvPr/>
        </p:nvSpPr>
        <p:spPr>
          <a:xfrm>
            <a:off x="376050" y="1155750"/>
            <a:ext cx="83097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utiliza para </a:t>
            </a:r>
            <a:r>
              <a:rPr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agrupar filas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en una consulta basada en uno o más campos específicos y aplicar </a:t>
            </a:r>
            <a:r>
              <a:rPr lang="es-419" sz="1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funciones de agregación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a estos grupos. Permite </a:t>
            </a:r>
            <a:r>
              <a:rPr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resumir los datos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y obtener información agregada sobre ellos.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52" name="Google Shape;15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724150"/>
            <a:ext cx="8839200" cy="330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60425" y="3207372"/>
            <a:ext cx="2223150" cy="1863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2563" y="140250"/>
            <a:ext cx="6178881" cy="243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2699900"/>
            <a:ext cx="8839201" cy="4458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40014" y="3273875"/>
            <a:ext cx="5463987" cy="180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7"/>
          <p:cNvSpPr txBox="1"/>
          <p:nvPr/>
        </p:nvSpPr>
        <p:spPr>
          <a:xfrm>
            <a:off x="376050" y="473100"/>
            <a:ext cx="69873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Having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6" name="Google Shape;166;p17"/>
          <p:cNvSpPr txBox="1"/>
          <p:nvPr/>
        </p:nvSpPr>
        <p:spPr>
          <a:xfrm>
            <a:off x="187950" y="1155750"/>
            <a:ext cx="8803500" cy="33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Esta cláusula le dice al SQL que incluya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sólo ciertos grupos producidos por la cláusula GROUP BY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en los resultados de la consulta.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Al igual que la cláusula </a:t>
            </a:r>
            <a:r>
              <a:rPr b="1" lang="es-419" sz="1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WHERE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utiliza una condición de búsqueda para especificar los grupos deseados. </a:t>
            </a:r>
            <a:b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La cláusula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HAVING 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es la encargada de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condicionar la selección de los grupos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en base a los valores resultantes en las </a:t>
            </a:r>
            <a:r>
              <a:rPr b="1" lang="es-419" sz="1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funciones agregadas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utilizadas debidas que la cláusula </a:t>
            </a:r>
            <a:r>
              <a:rPr b="1" lang="es-419" sz="1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WHERE</a:t>
            </a:r>
            <a:endParaRPr b="1" sz="1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condiciona solo para la selección de </a:t>
            </a:r>
            <a:r>
              <a:rPr b="1" lang="es-419" sz="16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filas individuales</a:t>
            </a: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 Esta cláusula puede omitirse.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"/>
          <p:cNvSpPr txBox="1"/>
          <p:nvPr/>
        </p:nvSpPr>
        <p:spPr>
          <a:xfrm>
            <a:off x="376050" y="473100"/>
            <a:ext cx="69873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EJEMPLO DE HAVING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72" name="Google Shape;17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900" y="1443000"/>
            <a:ext cx="2581999" cy="1791074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8"/>
          <p:cNvSpPr txBox="1"/>
          <p:nvPr/>
        </p:nvSpPr>
        <p:spPr>
          <a:xfrm>
            <a:off x="300875" y="1058100"/>
            <a:ext cx="4126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Teniendo la siguiente tabla de personas…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4" name="Google Shape;174;p18"/>
          <p:cNvSpPr txBox="1"/>
          <p:nvPr/>
        </p:nvSpPr>
        <p:spPr>
          <a:xfrm>
            <a:off x="123725" y="3381225"/>
            <a:ext cx="4597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Realizamos la siguiente consulta utilizando la </a:t>
            </a:r>
            <a:r>
              <a:rPr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cláusula</a:t>
            </a:r>
            <a:r>
              <a:rPr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Having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75" name="Google Shape;17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90450" y="1443000"/>
            <a:ext cx="4871226" cy="973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90450" y="2404362"/>
            <a:ext cx="4871226" cy="334785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8"/>
          <p:cNvSpPr txBox="1"/>
          <p:nvPr/>
        </p:nvSpPr>
        <p:spPr>
          <a:xfrm>
            <a:off x="229225" y="4162075"/>
            <a:ext cx="8682300" cy="7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consulta hacemos un </a:t>
            </a:r>
            <a:r>
              <a:rPr i="1" lang="es-419" sz="13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COUNT </a:t>
            </a:r>
            <a:r>
              <a:rPr i="1"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del ID de personas para saber cuántos hay, las </a:t>
            </a:r>
            <a:r>
              <a:rPr b="1" i="1" lang="es-419" sz="13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agrupamos por países</a:t>
            </a:r>
            <a:r>
              <a:rPr i="1"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para que nos muestre cuantas personas hay en cada país. Pero, con el </a:t>
            </a:r>
            <a:r>
              <a:rPr b="1" i="1" lang="es-419" sz="13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HAVING </a:t>
            </a:r>
            <a:r>
              <a:rPr i="1"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le decimos que nos muestre sólo los</a:t>
            </a:r>
            <a:endParaRPr i="1"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resultados donde el </a:t>
            </a:r>
            <a:r>
              <a:rPr b="1" i="1" lang="es-419" sz="13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COUNT sea mayor a 1</a:t>
            </a:r>
            <a:r>
              <a:rPr i="1"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o en otras palabras, mostramos los países que tienen más de una persona.</a:t>
            </a:r>
            <a:endParaRPr i="1"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78" name="Google Shape;178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2400" y="152400"/>
            <a:ext cx="6096200" cy="168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1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64688" y="3700500"/>
            <a:ext cx="8814626" cy="26505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18"/>
          <p:cNvSpPr txBox="1"/>
          <p:nvPr/>
        </p:nvSpPr>
        <p:spPr>
          <a:xfrm>
            <a:off x="4090450" y="1124700"/>
            <a:ext cx="4126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Tabla resultante</a:t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