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9144000"/>
  <p:notesSz cx="6858000" cy="9144000"/>
  <p:embeddedFontLst>
    <p:embeddedFont>
      <p:font typeface="La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20" roundtripDataSignature="AMtx7mhZY3sNVHqNUXJGkOrCHDv/xAa8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Lato-bold.fntdata"/><Relationship Id="rId16" Type="http://schemas.openxmlformats.org/officeDocument/2006/relationships/font" Target="fonts/La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Lato-boldItalic.fntdata"/><Relationship Id="rId6" Type="http://schemas.openxmlformats.org/officeDocument/2006/relationships/slide" Target="slides/slide1.xml"/><Relationship Id="rId18" Type="http://schemas.openxmlformats.org/officeDocument/2006/relationships/font" Target="fonts/La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3939055953_0_4:notes"/>
          <p:cNvSpPr/>
          <p:nvPr>
            <p:ph idx="2" type="sldImg"/>
          </p:nvPr>
        </p:nvSpPr>
        <p:spPr>
          <a:xfrm>
            <a:off x="11433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3939055953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" name="Google Shape;14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4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1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3" name="Google Shape;33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6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6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0" name="Google Shape;40;p16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6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2" name="Google Shape;42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g33939055953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1413" y="5516900"/>
            <a:ext cx="2301175" cy="749500"/>
          </a:xfrm>
          <a:prstGeom prst="rect">
            <a:avLst/>
          </a:prstGeom>
          <a:noFill/>
          <a:ln>
            <a:noFill/>
          </a:ln>
          <a:effectLst>
            <a:reflection blurRad="0" dir="5400000" dist="38100" endA="0" endPos="30000" fadeDir="5400012" kx="0" rotWithShape="0" algn="bl" stPos="0" sy="-100000" ky="0"/>
          </a:effectLst>
        </p:spPr>
      </p:pic>
      <p:sp>
        <p:nvSpPr>
          <p:cNvPr id="85" name="Google Shape;85;g33939055953_0_4"/>
          <p:cNvSpPr txBox="1"/>
          <p:nvPr>
            <p:ph idx="4294967295" type="title"/>
          </p:nvPr>
        </p:nvSpPr>
        <p:spPr>
          <a:xfrm>
            <a:off x="371200" y="890275"/>
            <a:ext cx="7701900" cy="21183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000">
                <a:solidFill>
                  <a:schemeClr val="lt1"/>
                </a:solidFill>
              </a:rPr>
              <a:t>Base de Datos II</a:t>
            </a:r>
            <a:endParaRPr sz="30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3000">
                <a:solidFill>
                  <a:schemeClr val="lt1"/>
                </a:solidFill>
              </a:rPr>
              <a:t>Structured Query Language (SQL)</a:t>
            </a:r>
            <a:endParaRPr sz="3000">
              <a:solidFill>
                <a:schemeClr val="lt1"/>
              </a:solidFill>
            </a:endParaRPr>
          </a:p>
        </p:txBody>
      </p:sp>
      <p:sp>
        <p:nvSpPr>
          <p:cNvPr id="86" name="Google Shape;86;g33939055953_0_4"/>
          <p:cNvSpPr txBox="1"/>
          <p:nvPr/>
        </p:nvSpPr>
        <p:spPr>
          <a:xfrm>
            <a:off x="439800" y="5266933"/>
            <a:ext cx="7900500" cy="723300"/>
          </a:xfrm>
          <a:prstGeom prst="rect">
            <a:avLst/>
          </a:prstGeom>
          <a:noFill/>
          <a:ln>
            <a:noFill/>
          </a:ln>
          <a:effectLst>
            <a:outerShdw blurRad="414338" rotWithShape="0" algn="bl" dir="5400000" dist="76200">
              <a:srgbClr val="0B5394">
                <a:alpha val="54000"/>
              </a:srgbClr>
            </a:outerShdw>
          </a:effectLst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Profesor: 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Eduardo Mónaco</a:t>
            </a:r>
            <a:endParaRPr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7" name="Google Shape;87;g33939055953_0_4"/>
          <p:cNvSpPr txBox="1"/>
          <p:nvPr/>
        </p:nvSpPr>
        <p:spPr>
          <a:xfrm>
            <a:off x="439800" y="3151950"/>
            <a:ext cx="7900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rgbClr val="E69138"/>
                </a:solidFill>
                <a:latin typeface="Lato"/>
                <a:ea typeface="Lato"/>
                <a:cs typeface="Lato"/>
                <a:sym typeface="Lato"/>
              </a:rPr>
              <a:t>Índices</a:t>
            </a:r>
            <a:endParaRPr sz="2400">
              <a:solidFill>
                <a:srgbClr val="E69138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8" name="Google Shape;88;g33939055953_0_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87725" y="2042400"/>
            <a:ext cx="3510451" cy="22847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Eliminar Índices</a:t>
            </a:r>
            <a:endParaRPr/>
          </a:p>
        </p:txBody>
      </p:sp>
      <p:sp>
        <p:nvSpPr>
          <p:cNvPr id="142" name="Google Shape;142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Para eliminar un índice usamos DROP INDEX.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 se puede eliminar el PRIMARY KEY directamente.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DROP INDEX i_editorial ON libros;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DROP INDEX i_tituloeditorial ON libros;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¿Qué es un índice?</a:t>
            </a:r>
            <a:endParaRPr/>
          </a:p>
        </p:txBody>
      </p:sp>
      <p:sp>
        <p:nvSpPr>
          <p:cNvPr id="94" name="Google Shape;94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Facilita la obtención de información en una tabla.</a:t>
            </a:r>
            <a:endParaRPr sz="2550"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Permite encontrar datos rápidamente, como un índice en un libro.</a:t>
            </a:r>
            <a:endParaRPr sz="2550"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Se indexa por uno o varios campos.</a:t>
            </a:r>
            <a:endParaRPr sz="2550"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Contiene un valor de campo y un puntero.</a:t>
            </a:r>
            <a:endParaRPr sz="2550"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5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Mejora la eficiencia de búsqueda, evitando recorridos secuenciales.</a:t>
            </a:r>
            <a:endParaRPr sz="2550"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 de búsqueda sin índice:</a:t>
            </a:r>
            <a:endParaRPr/>
          </a:p>
          <a:p>
            <a:pPr indent="-3429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SELECT * FROM libros WHERE titulo = 'Cien años de soledad';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Ventajas y Desventajas de los Índices</a:t>
            </a:r>
            <a:endParaRPr/>
          </a:p>
        </p:txBody>
      </p:sp>
      <p:sp>
        <p:nvSpPr>
          <p:cNvPr id="100" name="Google Shape;100;p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921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Aceleran la recuperación de información.</a:t>
            </a:r>
            <a:endParaRPr sz="2400"/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Mejoran el rendimiento de las consultas y joins.</a:t>
            </a:r>
            <a:endParaRPr sz="2400"/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✅ Son útiles en tablas con miles de registros.</a:t>
            </a:r>
            <a:endParaRPr sz="2400"/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Consumen espacio en disco.</a:t>
            </a:r>
            <a:endParaRPr sz="2400"/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❌ Pueden afectar el rendimiento en inserciones y actualizaciones.</a:t>
            </a:r>
            <a:endParaRPr sz="2400"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 de consulta optimizada con índice: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EXPLAIN SELECT * FROM libros WHERE editorial = 'Alfaguara';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Tipos de Índices</a:t>
            </a:r>
            <a:endParaRPr/>
          </a:p>
        </p:txBody>
      </p:sp>
      <p:sp>
        <p:nvSpPr>
          <p:cNvPr id="106" name="Google Shape;106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921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1️⃣ PRIMARY KEY: Clave primaria, única y no nula.</a:t>
            </a:r>
            <a:endParaRPr sz="2400"/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2️⃣ INDEX: Índice común, valores no necesariamente únicos.</a:t>
            </a:r>
            <a:endParaRPr sz="2400"/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3️⃣ UNIQUE: Índice de valores únicos, permite valores NULL.</a:t>
            </a:r>
            <a:endParaRPr sz="2400"/>
          </a:p>
          <a:p>
            <a:pPr indent="-2921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Todos pueden ser multicolumna.</a:t>
            </a:r>
            <a:endParaRPr sz="2400"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SHOW INDEX FROM libros;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Índice PRIMARY KEY</a:t>
            </a:r>
            <a:endParaRPr/>
          </a:p>
        </p:txBody>
      </p:sp>
      <p:sp>
        <p:nvSpPr>
          <p:cNvPr id="112" name="Google Shape;112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Se define al crear la tabla.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Solo puede haber uno por tabla.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Se crea automáticamente al definir la clave primaria.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TABLE libros(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codigo INT UNSIGNED AUTO_INCREMENT,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   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titulo VARCHAR(40) NOT NULL,</a:t>
            </a:r>
            <a:endParaRPr/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/>
              <a:t>  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PRIMARY KEY (codigo));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Índice Común (INDEX)</a:t>
            </a:r>
            <a:endParaRPr/>
          </a:p>
        </p:txBody>
      </p:sp>
      <p:sp>
        <p:nvSpPr>
          <p:cNvPr id="118" name="Google Shape;118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Se usa para acelerar búsquedas frecuentes.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Puede haber varios por tabla.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No requiere valores únicos.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TABLE libros(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codigo INT,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titulo VARCHAR(40),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editorial VARCHAR(15),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INDEX i_editorial (editorial)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);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Índice Único (UNIQUE)</a:t>
            </a:r>
            <a:endParaRPr/>
          </a:p>
        </p:txBody>
      </p:sp>
      <p:sp>
        <p:nvSpPr>
          <p:cNvPr id="124" name="Google Shape;124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Garantiza valores únicos en una columna o conjunto de columnas.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Permite valores NULL.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TABLE libros(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codigo INT,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titulo VARCHAR(40),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editorial VARCHAR(15),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UNIQUE i_tituloeditorial (titulo, editorial)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);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Índices Multicolumna</a:t>
            </a:r>
            <a:endParaRPr/>
          </a:p>
        </p:txBody>
      </p:sp>
      <p:sp>
        <p:nvSpPr>
          <p:cNvPr id="130" name="Google Shape;130;p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85000" lnSpcReduction="2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Un índice puede estar compuesto por varios campos.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Se listan los campos separados por comas.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Ejemplo: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CREATE TABLE libros(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codigo INT,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titulo VARCHAR(40),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editorial VARCHAR(15),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INDEX i_tituloeditorial (titulo, editorial)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);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Consultar Índices</a:t>
            </a:r>
            <a:endParaRPr/>
          </a:p>
        </p:txBody>
      </p:sp>
      <p:sp>
        <p:nvSpPr>
          <p:cNvPr id="136" name="Google Shape;136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77500" lnSpcReduction="20000"/>
          </a:bodyPr>
          <a:lstStyle/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Para ver los índices de una tabla usamos: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SHOW INDEX FROM libros;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Ejemplo de salida: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+--------+------------+----------+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| Table  | Key_name   | Column   |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+--------+------------+----------+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| libros | PRIMARY    | codigo   |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| libros | i_editorial| editorial|</a:t>
            </a:r>
            <a:endParaRPr/>
          </a:p>
          <a:p>
            <a:pPr indent="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+--------+------------+----------+</a:t>
            </a:r>
            <a:endParaRPr/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</cp:coreProperties>
</file>