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y="5143500" cx="9144000"/>
  <p:notesSz cx="6858000" cy="9144000"/>
  <p:embeddedFontLst>
    <p:embeddedFont>
      <p:font typeface="Montserrat"/>
      <p:regular r:id="rId18"/>
      <p:bold r:id="rId19"/>
      <p:italic r:id="rId20"/>
      <p:boldItalic r:id="rId21"/>
    </p:embeddedFont>
    <p:embeddedFont>
      <p:font typeface="Lato"/>
      <p:regular r:id="rId22"/>
      <p:bold r:id="rId23"/>
      <p:italic r:id="rId24"/>
      <p:boldItalic r:id="rId2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Montserrat-italic.fntdata"/><Relationship Id="rId22" Type="http://schemas.openxmlformats.org/officeDocument/2006/relationships/font" Target="fonts/Lato-regular.fntdata"/><Relationship Id="rId21" Type="http://schemas.openxmlformats.org/officeDocument/2006/relationships/font" Target="fonts/Montserrat-boldItalic.fntdata"/><Relationship Id="rId24" Type="http://schemas.openxmlformats.org/officeDocument/2006/relationships/font" Target="fonts/Lato-italic.fntdata"/><Relationship Id="rId23" Type="http://schemas.openxmlformats.org/officeDocument/2006/relationships/font" Target="fonts/Lato-bold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5" Type="http://schemas.openxmlformats.org/officeDocument/2006/relationships/font" Target="fonts/Lato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font" Target="fonts/Montserrat-bold.fntdata"/><Relationship Id="rId18" Type="http://schemas.openxmlformats.org/officeDocument/2006/relationships/font" Target="fonts/Montserrat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2f0f7670298_0_3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2f0f7670298_0_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g220301f4020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0" name="Google Shape;200;g220301f4020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g220301f4020_0_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0" name="Google Shape;210;g220301f4020_0_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g220301f4020_0_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5" name="Google Shape;215;g220301f4020_0_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1dc5699acb1_1_2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1dc5699acb1_1_2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220301f4020_0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220301f4020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2203120976a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" name="Google Shape;155;g2203120976a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2203120976a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Google Shape;163;g2203120976a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2203120976a_0_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0" name="Google Shape;170;g2203120976a_0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2203120976a_0_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7" name="Google Shape;177;g2203120976a_0_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g2f1b32105bb_0_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4" name="Google Shape;184;g2f1b32105bb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2f1b32105bb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2" name="Google Shape;192;g2f1b32105bb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rot="5400000">
            <a:off x="7500300" y="505"/>
            <a:ext cx="1643700" cy="1643700"/>
          </a:xfrm>
          <a:prstGeom prst="diagStripe">
            <a:avLst>
              <a:gd fmla="val 0" name="adj"/>
            </a:avLst>
          </a:prstGeom>
          <a:solidFill>
            <a:schemeClr val="lt1">
              <a:alpha val="3030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0" y="490"/>
            <a:ext cx="5153705" cy="5134399"/>
            <a:chOff x="0" y="75"/>
            <a:chExt cx="5153705" cy="5152950"/>
          </a:xfrm>
        </p:grpSpPr>
        <p:sp>
          <p:nvSpPr>
            <p:cNvPr id="12" name="Google Shape;12;p2"/>
            <p:cNvSpPr/>
            <p:nvPr/>
          </p:nvSpPr>
          <p:spPr>
            <a:xfrm rot="-5400000">
              <a:off x="455" y="-225"/>
              <a:ext cx="5152800" cy="51537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303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-5400000">
              <a:off x="150" y="1145825"/>
              <a:ext cx="3996600" cy="3996900"/>
            </a:xfrm>
            <a:prstGeom prst="diagStripe">
              <a:avLst>
                <a:gd fmla="val 58774" name="adj"/>
              </a:avLst>
            </a:prstGeom>
            <a:solidFill>
              <a:schemeClr val="lt1">
                <a:alpha val="303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 rot="-5400000">
              <a:off x="1646" y="-75"/>
              <a:ext cx="2299800" cy="23001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 flipH="1">
              <a:off x="652821" y="590035"/>
              <a:ext cx="2300100" cy="2299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6" name="Google Shape;16;p2"/>
          <p:cNvSpPr txBox="1"/>
          <p:nvPr>
            <p:ph type="ctrTitle"/>
          </p:nvPr>
        </p:nvSpPr>
        <p:spPr>
          <a:xfrm>
            <a:off x="3537150" y="1578400"/>
            <a:ext cx="5017500" cy="15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5083950" y="3924925"/>
            <a:ext cx="3470700" cy="50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/>
        </p:txBody>
      </p:sp>
      <p:sp>
        <p:nvSpPr>
          <p:cNvPr id="18" name="Google Shape;18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oogle Shape;106;p11"/>
          <p:cNvGrpSpPr/>
          <p:nvPr/>
        </p:nvGrpSpPr>
        <p:grpSpPr>
          <a:xfrm>
            <a:off x="4406400" y="0"/>
            <a:ext cx="4737600" cy="5143065"/>
            <a:chOff x="4406400" y="0"/>
            <a:chExt cx="4737600" cy="5143065"/>
          </a:xfrm>
        </p:grpSpPr>
        <p:sp>
          <p:nvSpPr>
            <p:cNvPr id="107" name="Google Shape;107;p11"/>
            <p:cNvSpPr/>
            <p:nvPr/>
          </p:nvSpPr>
          <p:spPr>
            <a:xfrm rot="5400000">
              <a:off x="4408200" y="-1800"/>
              <a:ext cx="4734000" cy="4737600"/>
            </a:xfrm>
            <a:prstGeom prst="diagStripe">
              <a:avLst>
                <a:gd fmla="val 49469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" name="Google Shape;108;p11"/>
            <p:cNvSpPr/>
            <p:nvPr/>
          </p:nvSpPr>
          <p:spPr>
            <a:xfrm rot="5400000">
              <a:off x="4841125" y="5700"/>
              <a:ext cx="4298100" cy="4286700"/>
            </a:xfrm>
            <a:prstGeom prst="diagStripe">
              <a:avLst>
                <a:gd fmla="val 0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9" name="Google Shape;109;p11"/>
            <p:cNvSpPr/>
            <p:nvPr/>
          </p:nvSpPr>
          <p:spPr>
            <a:xfrm rot="-5400000">
              <a:off x="5618399" y="123646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0" name="Google Shape;110;p11"/>
            <p:cNvSpPr/>
            <p:nvPr/>
          </p:nvSpPr>
          <p:spPr>
            <a:xfrm flipH="1">
              <a:off x="5849857" y="144395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1" name="Google Shape;111;p11"/>
            <p:cNvSpPr/>
            <p:nvPr/>
          </p:nvSpPr>
          <p:spPr>
            <a:xfrm rot="-5400000">
              <a:off x="5987081" y="24694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2" name="Google Shape;112;p11"/>
            <p:cNvSpPr/>
            <p:nvPr/>
          </p:nvSpPr>
          <p:spPr>
            <a:xfrm flipH="1">
              <a:off x="6222115" y="267695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Google Shape;113;p11"/>
            <p:cNvSpPr/>
            <p:nvPr/>
          </p:nvSpPr>
          <p:spPr>
            <a:xfrm rot="-5400000">
              <a:off x="6675341" y="186201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11"/>
            <p:cNvSpPr/>
            <p:nvPr/>
          </p:nvSpPr>
          <p:spPr>
            <a:xfrm flipH="1">
              <a:off x="6908099" y="206950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5" name="Google Shape;115;p11"/>
            <p:cNvSpPr/>
            <p:nvPr/>
          </p:nvSpPr>
          <p:spPr>
            <a:xfrm rot="-5400000">
              <a:off x="6861141" y="247781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6" name="Google Shape;116;p11"/>
            <p:cNvSpPr/>
            <p:nvPr/>
          </p:nvSpPr>
          <p:spPr>
            <a:xfrm flipH="1">
              <a:off x="7965266" y="269296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" name="Google Shape;117;p11"/>
            <p:cNvSpPr/>
            <p:nvPr/>
          </p:nvSpPr>
          <p:spPr>
            <a:xfrm flipH="1">
              <a:off x="8145082" y="330875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" name="Google Shape;118;p11"/>
            <p:cNvSpPr/>
            <p:nvPr/>
          </p:nvSpPr>
          <p:spPr>
            <a:xfrm rot="-5400000">
              <a:off x="7047599" y="309501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9" name="Google Shape;119;p11"/>
            <p:cNvSpPr/>
            <p:nvPr/>
          </p:nvSpPr>
          <p:spPr>
            <a:xfrm flipH="1">
              <a:off x="7276649" y="3302502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0" name="Google Shape;120;p11"/>
            <p:cNvSpPr/>
            <p:nvPr/>
          </p:nvSpPr>
          <p:spPr>
            <a:xfrm rot="-5400000">
              <a:off x="7227414" y="3710807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1" name="Google Shape;121;p11"/>
            <p:cNvSpPr/>
            <p:nvPr/>
          </p:nvSpPr>
          <p:spPr>
            <a:xfrm flipH="1">
              <a:off x="7462448" y="3918294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2" name="Google Shape;122;p11"/>
            <p:cNvSpPr/>
            <p:nvPr/>
          </p:nvSpPr>
          <p:spPr>
            <a:xfrm rot="-5400000">
              <a:off x="8102491" y="371847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3" name="Google Shape;123;p11"/>
            <p:cNvSpPr/>
            <p:nvPr/>
          </p:nvSpPr>
          <p:spPr>
            <a:xfrm flipH="1">
              <a:off x="8334533" y="392596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4" name="Google Shape;124;p11"/>
            <p:cNvSpPr/>
            <p:nvPr/>
          </p:nvSpPr>
          <p:spPr>
            <a:xfrm rot="-5400000">
              <a:off x="8288290" y="43342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25" name="Google Shape;125;p11"/>
          <p:cNvSpPr txBox="1"/>
          <p:nvPr>
            <p:ph hasCustomPrompt="1" type="title"/>
          </p:nvPr>
        </p:nvSpPr>
        <p:spPr>
          <a:xfrm>
            <a:off x="823850" y="1284675"/>
            <a:ext cx="47760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1pPr>
            <a:lvl2pPr lvl="1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2pPr>
            <a:lvl3pPr lvl="2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3pPr>
            <a:lvl4pPr lvl="3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4pPr>
            <a:lvl5pPr lvl="4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5pPr>
            <a:lvl6pPr lvl="5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6pPr>
            <a:lvl7pPr lvl="6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7pPr>
            <a:lvl8pPr lvl="7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8pPr>
            <a:lvl9pPr lvl="8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126" name="Google Shape;126;p11"/>
          <p:cNvSpPr txBox="1"/>
          <p:nvPr>
            <p:ph idx="1" type="body"/>
          </p:nvPr>
        </p:nvSpPr>
        <p:spPr>
          <a:xfrm>
            <a:off x="823850" y="2643124"/>
            <a:ext cx="4776000" cy="121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27" name="Google Shape;12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oogle Shape;20;p3"/>
          <p:cNvGrpSpPr/>
          <p:nvPr/>
        </p:nvGrpSpPr>
        <p:grpSpPr>
          <a:xfrm>
            <a:off x="4406400" y="0"/>
            <a:ext cx="4737600" cy="5143065"/>
            <a:chOff x="4406400" y="0"/>
            <a:chExt cx="4737600" cy="5143065"/>
          </a:xfrm>
        </p:grpSpPr>
        <p:sp>
          <p:nvSpPr>
            <p:cNvPr id="21" name="Google Shape;21;p3"/>
            <p:cNvSpPr/>
            <p:nvPr/>
          </p:nvSpPr>
          <p:spPr>
            <a:xfrm rot="5400000">
              <a:off x="4408200" y="-1800"/>
              <a:ext cx="4734000" cy="4737600"/>
            </a:xfrm>
            <a:prstGeom prst="diagStripe">
              <a:avLst>
                <a:gd fmla="val 49469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" name="Google Shape;22;p3"/>
            <p:cNvSpPr/>
            <p:nvPr/>
          </p:nvSpPr>
          <p:spPr>
            <a:xfrm rot="5400000">
              <a:off x="4841125" y="5700"/>
              <a:ext cx="4298100" cy="4286700"/>
            </a:xfrm>
            <a:prstGeom prst="diagStripe">
              <a:avLst>
                <a:gd fmla="val 0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" name="Google Shape;23;p3"/>
            <p:cNvSpPr/>
            <p:nvPr/>
          </p:nvSpPr>
          <p:spPr>
            <a:xfrm rot="-5400000">
              <a:off x="5618399" y="123646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3"/>
            <p:cNvSpPr/>
            <p:nvPr/>
          </p:nvSpPr>
          <p:spPr>
            <a:xfrm flipH="1">
              <a:off x="5849857" y="144395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3"/>
            <p:cNvSpPr/>
            <p:nvPr/>
          </p:nvSpPr>
          <p:spPr>
            <a:xfrm rot="-5400000">
              <a:off x="5987081" y="24694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" name="Google Shape;26;p3"/>
            <p:cNvSpPr/>
            <p:nvPr/>
          </p:nvSpPr>
          <p:spPr>
            <a:xfrm flipH="1">
              <a:off x="6222115" y="267695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" name="Google Shape;27;p3"/>
            <p:cNvSpPr/>
            <p:nvPr/>
          </p:nvSpPr>
          <p:spPr>
            <a:xfrm rot="-5400000">
              <a:off x="6675341" y="186201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" name="Google Shape;28;p3"/>
            <p:cNvSpPr/>
            <p:nvPr/>
          </p:nvSpPr>
          <p:spPr>
            <a:xfrm flipH="1">
              <a:off x="6908099" y="206950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" name="Google Shape;29;p3"/>
            <p:cNvSpPr/>
            <p:nvPr/>
          </p:nvSpPr>
          <p:spPr>
            <a:xfrm rot="-5400000">
              <a:off x="6861141" y="247781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" name="Google Shape;30;p3"/>
            <p:cNvSpPr/>
            <p:nvPr/>
          </p:nvSpPr>
          <p:spPr>
            <a:xfrm flipH="1">
              <a:off x="7965266" y="269296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" name="Google Shape;31;p3"/>
            <p:cNvSpPr/>
            <p:nvPr/>
          </p:nvSpPr>
          <p:spPr>
            <a:xfrm flipH="1">
              <a:off x="8145082" y="330875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Google Shape;32;p3"/>
            <p:cNvSpPr/>
            <p:nvPr/>
          </p:nvSpPr>
          <p:spPr>
            <a:xfrm rot="-5400000">
              <a:off x="7047599" y="309501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p3"/>
            <p:cNvSpPr/>
            <p:nvPr/>
          </p:nvSpPr>
          <p:spPr>
            <a:xfrm flipH="1">
              <a:off x="7276649" y="3302502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" name="Google Shape;34;p3"/>
            <p:cNvSpPr/>
            <p:nvPr/>
          </p:nvSpPr>
          <p:spPr>
            <a:xfrm rot="-5400000">
              <a:off x="7227414" y="3710807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" name="Google Shape;35;p3"/>
            <p:cNvSpPr/>
            <p:nvPr/>
          </p:nvSpPr>
          <p:spPr>
            <a:xfrm flipH="1">
              <a:off x="7462448" y="3918294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" name="Google Shape;36;p3"/>
            <p:cNvSpPr/>
            <p:nvPr/>
          </p:nvSpPr>
          <p:spPr>
            <a:xfrm rot="-5400000">
              <a:off x="8102491" y="371847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" name="Google Shape;37;p3"/>
            <p:cNvSpPr/>
            <p:nvPr/>
          </p:nvSpPr>
          <p:spPr>
            <a:xfrm flipH="1">
              <a:off x="8334533" y="392596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" name="Google Shape;38;p3"/>
            <p:cNvSpPr/>
            <p:nvPr/>
          </p:nvSpPr>
          <p:spPr>
            <a:xfrm rot="-5400000">
              <a:off x="8288290" y="43342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9" name="Google Shape;39;p3"/>
          <p:cNvSpPr txBox="1"/>
          <p:nvPr>
            <p:ph type="title"/>
          </p:nvPr>
        </p:nvSpPr>
        <p:spPr>
          <a:xfrm>
            <a:off x="823850" y="2053000"/>
            <a:ext cx="4587000" cy="114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40" name="Google Shape;40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oogle Shape;42;p4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43" name="Google Shape;43;p4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" name="Google Shape;44;p4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5" name="Google Shape;45;p4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6" name="Google Shape;46;p4"/>
          <p:cNvSpPr txBox="1"/>
          <p:nvPr>
            <p:ph idx="1" type="body"/>
          </p:nvPr>
        </p:nvSpPr>
        <p:spPr>
          <a:xfrm>
            <a:off x="1297500" y="1567550"/>
            <a:ext cx="70389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47" name="Google Shape;47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Google Shape;49;p5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50" name="Google Shape;50;p5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" name="Google Shape;51;p5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2" name="Google Shape;52;p5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53" name="Google Shape;53;p5"/>
          <p:cNvSpPr txBox="1"/>
          <p:nvPr>
            <p:ph idx="1" type="body"/>
          </p:nvPr>
        </p:nvSpPr>
        <p:spPr>
          <a:xfrm>
            <a:off x="1297500" y="1567550"/>
            <a:ext cx="34032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4" name="Google Shape;54;p5"/>
          <p:cNvSpPr txBox="1"/>
          <p:nvPr>
            <p:ph idx="2" type="body"/>
          </p:nvPr>
        </p:nvSpPr>
        <p:spPr>
          <a:xfrm>
            <a:off x="4933221" y="1567550"/>
            <a:ext cx="34032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5" name="Google Shape;55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oogle Shape;57;p6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58" name="Google Shape;58;p6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" name="Google Shape;59;p6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0" name="Google Shape;60;p6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61" name="Google Shape;61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Google Shape;63;p7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64" name="Google Shape;64;p7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" name="Google Shape;65;p7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6" name="Google Shape;66;p7"/>
          <p:cNvSpPr txBox="1"/>
          <p:nvPr>
            <p:ph type="title"/>
          </p:nvPr>
        </p:nvSpPr>
        <p:spPr>
          <a:xfrm>
            <a:off x="1297500" y="393750"/>
            <a:ext cx="3798900" cy="149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67" name="Google Shape;67;p7"/>
          <p:cNvSpPr txBox="1"/>
          <p:nvPr>
            <p:ph idx="1" type="body"/>
          </p:nvPr>
        </p:nvSpPr>
        <p:spPr>
          <a:xfrm>
            <a:off x="1297500" y="1972550"/>
            <a:ext cx="3798900" cy="241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8" name="Google Shape;68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oogle Shape;70;p8"/>
          <p:cNvGrpSpPr/>
          <p:nvPr/>
        </p:nvGrpSpPr>
        <p:grpSpPr>
          <a:xfrm>
            <a:off x="4406400" y="0"/>
            <a:ext cx="4737600" cy="5143500"/>
            <a:chOff x="4406400" y="0"/>
            <a:chExt cx="4737600" cy="5143500"/>
          </a:xfrm>
        </p:grpSpPr>
        <p:sp>
          <p:nvSpPr>
            <p:cNvPr id="71" name="Google Shape;71;p8"/>
            <p:cNvSpPr/>
            <p:nvPr/>
          </p:nvSpPr>
          <p:spPr>
            <a:xfrm rot="5400000">
              <a:off x="4407900" y="-1500"/>
              <a:ext cx="4734600" cy="4737600"/>
            </a:xfrm>
            <a:prstGeom prst="diagStripe">
              <a:avLst>
                <a:gd fmla="val 49469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" name="Google Shape;72;p8"/>
            <p:cNvSpPr/>
            <p:nvPr/>
          </p:nvSpPr>
          <p:spPr>
            <a:xfrm rot="5400000">
              <a:off x="4840825" y="6000"/>
              <a:ext cx="4298700" cy="4286700"/>
            </a:xfrm>
            <a:prstGeom prst="diagStripe">
              <a:avLst>
                <a:gd fmla="val 0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" name="Google Shape;73;p8"/>
            <p:cNvSpPr/>
            <p:nvPr/>
          </p:nvSpPr>
          <p:spPr>
            <a:xfrm rot="-5400000">
              <a:off x="5618399" y="123664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" name="Google Shape;74;p8"/>
            <p:cNvSpPr/>
            <p:nvPr/>
          </p:nvSpPr>
          <p:spPr>
            <a:xfrm flipH="1">
              <a:off x="5849857" y="144407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" name="Google Shape;75;p8"/>
            <p:cNvSpPr/>
            <p:nvPr/>
          </p:nvSpPr>
          <p:spPr>
            <a:xfrm rot="-5400000">
              <a:off x="5987081" y="246974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" name="Google Shape;76;p8"/>
            <p:cNvSpPr/>
            <p:nvPr/>
          </p:nvSpPr>
          <p:spPr>
            <a:xfrm flipH="1">
              <a:off x="6222115" y="267717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7" name="Google Shape;77;p8"/>
            <p:cNvSpPr/>
            <p:nvPr/>
          </p:nvSpPr>
          <p:spPr>
            <a:xfrm rot="-5400000">
              <a:off x="6675341" y="1862244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8" name="Google Shape;78;p8"/>
            <p:cNvSpPr/>
            <p:nvPr/>
          </p:nvSpPr>
          <p:spPr>
            <a:xfrm flipH="1">
              <a:off x="6908099" y="206968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9" name="Google Shape;79;p8"/>
            <p:cNvSpPr/>
            <p:nvPr/>
          </p:nvSpPr>
          <p:spPr>
            <a:xfrm rot="-5400000">
              <a:off x="6861141" y="247808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0" name="Google Shape;80;p8"/>
            <p:cNvSpPr/>
            <p:nvPr/>
          </p:nvSpPr>
          <p:spPr>
            <a:xfrm flipH="1">
              <a:off x="7965266" y="269319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1" name="Google Shape;81;p8"/>
            <p:cNvSpPr/>
            <p:nvPr/>
          </p:nvSpPr>
          <p:spPr>
            <a:xfrm flipH="1">
              <a:off x="8145082" y="330903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" name="Google Shape;82;p8"/>
            <p:cNvSpPr/>
            <p:nvPr/>
          </p:nvSpPr>
          <p:spPr>
            <a:xfrm rot="-5400000">
              <a:off x="7047599" y="309534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" name="Google Shape;83;p8"/>
            <p:cNvSpPr/>
            <p:nvPr/>
          </p:nvSpPr>
          <p:spPr>
            <a:xfrm flipH="1">
              <a:off x="7276649" y="330278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" name="Google Shape;84;p8"/>
            <p:cNvSpPr/>
            <p:nvPr/>
          </p:nvSpPr>
          <p:spPr>
            <a:xfrm rot="-5400000">
              <a:off x="7227414" y="37111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" name="Google Shape;85;p8"/>
            <p:cNvSpPr/>
            <p:nvPr/>
          </p:nvSpPr>
          <p:spPr>
            <a:xfrm flipH="1">
              <a:off x="7462448" y="391862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6" name="Google Shape;86;p8"/>
            <p:cNvSpPr/>
            <p:nvPr/>
          </p:nvSpPr>
          <p:spPr>
            <a:xfrm rot="-5400000">
              <a:off x="8102491" y="371885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8"/>
            <p:cNvSpPr/>
            <p:nvPr/>
          </p:nvSpPr>
          <p:spPr>
            <a:xfrm flipH="1">
              <a:off x="8334533" y="3926292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" name="Google Shape;88;p8"/>
            <p:cNvSpPr/>
            <p:nvPr/>
          </p:nvSpPr>
          <p:spPr>
            <a:xfrm rot="-5400000">
              <a:off x="8288290" y="433470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9" name="Google Shape;89;p8"/>
          <p:cNvSpPr txBox="1"/>
          <p:nvPr>
            <p:ph type="title"/>
          </p:nvPr>
        </p:nvSpPr>
        <p:spPr>
          <a:xfrm>
            <a:off x="823850" y="866775"/>
            <a:ext cx="4587000" cy="3521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90" name="Google Shape;90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oogle Shape;92;p9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93" name="Google Shape;93;p9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" name="Google Shape;94;p9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5" name="Google Shape;95;p9"/>
          <p:cNvSpPr txBox="1"/>
          <p:nvPr>
            <p:ph type="title"/>
          </p:nvPr>
        </p:nvSpPr>
        <p:spPr>
          <a:xfrm>
            <a:off x="1297500" y="1658325"/>
            <a:ext cx="3036300" cy="1751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96" name="Google Shape;96;p9"/>
          <p:cNvSpPr txBox="1"/>
          <p:nvPr>
            <p:ph idx="1" type="subTitle"/>
          </p:nvPr>
        </p:nvSpPr>
        <p:spPr>
          <a:xfrm>
            <a:off x="1297500" y="3538000"/>
            <a:ext cx="3036300" cy="50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/>
        </p:txBody>
      </p:sp>
      <p:sp>
        <p:nvSpPr>
          <p:cNvPr id="97" name="Google Shape;97;p9"/>
          <p:cNvSpPr txBox="1"/>
          <p:nvPr>
            <p:ph idx="2" type="body"/>
          </p:nvPr>
        </p:nvSpPr>
        <p:spPr>
          <a:xfrm>
            <a:off x="4648200" y="1696600"/>
            <a:ext cx="3676800" cy="234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98" name="Google Shape;98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oogle Shape;100;p10"/>
          <p:cNvGrpSpPr/>
          <p:nvPr/>
        </p:nvGrpSpPr>
        <p:grpSpPr>
          <a:xfrm>
            <a:off x="0" y="4128572"/>
            <a:ext cx="698925" cy="684657"/>
            <a:chOff x="0" y="3785672"/>
            <a:chExt cx="698925" cy="684657"/>
          </a:xfrm>
        </p:grpSpPr>
        <p:sp>
          <p:nvSpPr>
            <p:cNvPr id="101" name="Google Shape;101;p10"/>
            <p:cNvSpPr/>
            <p:nvPr/>
          </p:nvSpPr>
          <p:spPr>
            <a:xfrm rot="-5400000">
              <a:off x="0" y="3785672"/>
              <a:ext cx="544800" cy="544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962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" name="Google Shape;102;p10"/>
            <p:cNvSpPr/>
            <p:nvPr/>
          </p:nvSpPr>
          <p:spPr>
            <a:xfrm flipH="1">
              <a:off x="154125" y="3925529"/>
              <a:ext cx="544800" cy="544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962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3" name="Google Shape;103;p10"/>
          <p:cNvSpPr txBox="1"/>
          <p:nvPr>
            <p:ph idx="1" type="body"/>
          </p:nvPr>
        </p:nvSpPr>
        <p:spPr>
          <a:xfrm>
            <a:off x="812725" y="4305375"/>
            <a:ext cx="6936000" cy="52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104" name="Google Shape;104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focus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Lato"/>
              <a:buChar char="●"/>
              <a:defRPr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2984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2984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2984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2984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2984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2984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2984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2984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>
    <mc:Choice Requires="p14">
      <p:transition spd="slow" p14:dur="1000">
        <p:push/>
      </p:transition>
    </mc:Choice>
    <mc:Fallback>
      <p:transition spd="slow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6.png"/><Relationship Id="rId4" Type="http://schemas.openxmlformats.org/officeDocument/2006/relationships/image" Target="../media/image9.png"/><Relationship Id="rId5" Type="http://schemas.openxmlformats.org/officeDocument/2006/relationships/image" Target="../media/image4.png"/><Relationship Id="rId6" Type="http://schemas.openxmlformats.org/officeDocument/2006/relationships/image" Target="../media/image8.png"/><Relationship Id="rId7" Type="http://schemas.openxmlformats.org/officeDocument/2006/relationships/image" Target="../media/image3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0.png"/><Relationship Id="rId4" Type="http://schemas.openxmlformats.org/officeDocument/2006/relationships/image" Target="../media/image5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7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4" name="Google Shape;13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21413" y="4137675"/>
            <a:ext cx="2301175" cy="749500"/>
          </a:xfrm>
          <a:prstGeom prst="rect">
            <a:avLst/>
          </a:prstGeom>
          <a:noFill/>
          <a:ln>
            <a:noFill/>
          </a:ln>
          <a:effectLst>
            <a:reflection blurRad="0" dir="5400000" dist="38100" endA="0" endPos="30000" fadeDir="5400012" kx="0" rotWithShape="0" algn="bl" stPos="0" sy="-100000" ky="0"/>
          </a:effectLst>
        </p:spPr>
      </p:pic>
      <p:sp>
        <p:nvSpPr>
          <p:cNvPr id="135" name="Google Shape;135;p13"/>
          <p:cNvSpPr txBox="1"/>
          <p:nvPr>
            <p:ph idx="4294967295" type="title"/>
          </p:nvPr>
        </p:nvSpPr>
        <p:spPr>
          <a:xfrm>
            <a:off x="371200" y="667700"/>
            <a:ext cx="5660700" cy="1588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s-419" sz="3000"/>
              <a:t>Base de Datos I</a:t>
            </a:r>
            <a:endParaRPr sz="3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s-419" sz="3000"/>
              <a:t>Structured Query Language (SQL)</a:t>
            </a:r>
            <a:endParaRPr sz="3000"/>
          </a:p>
        </p:txBody>
      </p:sp>
      <p:sp>
        <p:nvSpPr>
          <p:cNvPr id="136" name="Google Shape;136;p13"/>
          <p:cNvSpPr txBox="1"/>
          <p:nvPr/>
        </p:nvSpPr>
        <p:spPr>
          <a:xfrm>
            <a:off x="439800" y="2890500"/>
            <a:ext cx="5282700" cy="846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2300">
                <a:solidFill>
                  <a:srgbClr val="E69138"/>
                </a:solidFill>
                <a:latin typeface="Lato"/>
                <a:ea typeface="Lato"/>
                <a:cs typeface="Lato"/>
                <a:sym typeface="Lato"/>
              </a:rPr>
              <a:t>Clase N° 10</a:t>
            </a:r>
            <a:endParaRPr sz="2300">
              <a:solidFill>
                <a:srgbClr val="E69138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2000">
                <a:solidFill>
                  <a:srgbClr val="E69138"/>
                </a:solidFill>
                <a:latin typeface="Lato"/>
                <a:ea typeface="Lato"/>
                <a:cs typeface="Lato"/>
                <a:sym typeface="Lato"/>
              </a:rPr>
              <a:t>Subconsultas</a:t>
            </a:r>
            <a:endParaRPr sz="2000">
              <a:solidFill>
                <a:srgbClr val="E69138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37" name="Google Shape;137;p13"/>
          <p:cNvSpPr txBox="1"/>
          <p:nvPr/>
        </p:nvSpPr>
        <p:spPr>
          <a:xfrm>
            <a:off x="439800" y="3950200"/>
            <a:ext cx="7900500" cy="723300"/>
          </a:xfrm>
          <a:prstGeom prst="rect">
            <a:avLst/>
          </a:prstGeom>
          <a:noFill/>
          <a:ln>
            <a:noFill/>
          </a:ln>
          <a:effectLst>
            <a:outerShdw blurRad="414338" rotWithShape="0" algn="bl" dir="5400000" dist="76200">
              <a:srgbClr val="0B5394">
                <a:alpha val="54000"/>
              </a:srgbClr>
            </a:outerShdw>
          </a:effectLst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419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Profesor: </a:t>
            </a:r>
            <a:endParaRPr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419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Eduardo Mónaco</a:t>
            </a:r>
            <a:endParaRPr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38" name="Google Shape;138;p13"/>
          <p:cNvSpPr txBox="1"/>
          <p:nvPr/>
        </p:nvSpPr>
        <p:spPr>
          <a:xfrm>
            <a:off x="439800" y="2336400"/>
            <a:ext cx="79005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2400">
                <a:solidFill>
                  <a:srgbClr val="E69138"/>
                </a:solidFill>
                <a:latin typeface="Lato"/>
                <a:ea typeface="Lato"/>
                <a:cs typeface="Lato"/>
                <a:sym typeface="Lato"/>
              </a:rPr>
              <a:t>UNIDAD 6: </a:t>
            </a:r>
            <a:r>
              <a:rPr lang="es-419" sz="2400">
                <a:solidFill>
                  <a:srgbClr val="E69138"/>
                </a:solidFill>
                <a:latin typeface="Lato"/>
                <a:ea typeface="Lato"/>
                <a:cs typeface="Lato"/>
                <a:sym typeface="Lato"/>
              </a:rPr>
              <a:t>Subqueries</a:t>
            </a:r>
            <a:r>
              <a:rPr lang="es-419" sz="2400">
                <a:solidFill>
                  <a:srgbClr val="E69138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endParaRPr sz="2400">
              <a:solidFill>
                <a:srgbClr val="E69138"/>
              </a:solidFill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139" name="Google Shape;139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503725" y="1471050"/>
            <a:ext cx="3510451" cy="22847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2" name="Google Shape;202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81063" y="460450"/>
            <a:ext cx="7381875" cy="342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3" name="Google Shape;203;p2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543300" y="948600"/>
            <a:ext cx="2057400" cy="1019175"/>
          </a:xfrm>
          <a:prstGeom prst="rect">
            <a:avLst/>
          </a:prstGeom>
          <a:noFill/>
          <a:ln>
            <a:noFill/>
          </a:ln>
        </p:spPr>
      </p:pic>
      <p:sp>
        <p:nvSpPr>
          <p:cNvPr id="204" name="Google Shape;204;p22"/>
          <p:cNvSpPr txBox="1"/>
          <p:nvPr/>
        </p:nvSpPr>
        <p:spPr>
          <a:xfrm>
            <a:off x="1668300" y="2086938"/>
            <a:ext cx="5807400" cy="44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s-419" sz="17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Ahora que sabemos el dato podríamos usarlo para la consulta…</a:t>
            </a:r>
            <a:endParaRPr i="1" sz="17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205" name="Google Shape;205;p22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52413" y="2652500"/>
            <a:ext cx="8839199" cy="338561"/>
          </a:xfrm>
          <a:prstGeom prst="rect">
            <a:avLst/>
          </a:prstGeom>
          <a:noFill/>
          <a:ln>
            <a:noFill/>
          </a:ln>
        </p:spPr>
      </p:pic>
      <p:pic>
        <p:nvPicPr>
          <p:cNvPr id="206" name="Google Shape;206;p22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2628900" y="3100486"/>
            <a:ext cx="3886200" cy="590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7" name="Google Shape;207;p22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2633675" y="3675786"/>
            <a:ext cx="3876675" cy="800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23"/>
          <p:cNvSpPr txBox="1"/>
          <p:nvPr/>
        </p:nvSpPr>
        <p:spPr>
          <a:xfrm>
            <a:off x="223650" y="1094100"/>
            <a:ext cx="8696700" cy="357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s-419" sz="2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Esto estaría bien, pero, es porque primero buscamos el dato en una consulta y una vez que lo conseguimos, realizamos la consulta propiamente dicha. </a:t>
            </a:r>
            <a:br>
              <a:rPr i="1" lang="es-419" sz="2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</a:br>
            <a:r>
              <a:rPr i="1" lang="es-419" sz="2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Pero, lo mejor sería que en lugar de hacer dos consultas usemos una </a:t>
            </a:r>
            <a:r>
              <a:rPr b="1" i="1" lang="es-419" sz="2000">
                <a:solidFill>
                  <a:srgbClr val="E69138"/>
                </a:solidFill>
                <a:latin typeface="Lato"/>
                <a:ea typeface="Lato"/>
                <a:cs typeface="Lato"/>
                <a:sym typeface="Lato"/>
              </a:rPr>
              <a:t>subconsulta</a:t>
            </a:r>
            <a:r>
              <a:rPr i="1" lang="es-419" sz="2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, para que </a:t>
            </a:r>
            <a:r>
              <a:rPr b="1" i="1" lang="es-419" sz="2000">
                <a:solidFill>
                  <a:srgbClr val="E06666"/>
                </a:solidFill>
                <a:latin typeface="Lato"/>
                <a:ea typeface="Lato"/>
                <a:cs typeface="Lato"/>
                <a:sym typeface="Lato"/>
              </a:rPr>
              <a:t>al mismo tiempo</a:t>
            </a:r>
            <a:r>
              <a:rPr i="1" lang="es-419" sz="2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 que averiguamos el salario medio, se calcule cuáles son los empleados que tienen un sueldo mayor a ese salario.</a:t>
            </a:r>
            <a:endParaRPr i="1" sz="20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ctr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s-419" sz="2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Veamos </a:t>
            </a:r>
            <a:r>
              <a:rPr i="1" lang="es-419" sz="2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cómo</a:t>
            </a:r>
            <a:r>
              <a:rPr i="1" lang="es-419" sz="2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 realizarlo con una subconsulta…</a:t>
            </a:r>
            <a:endParaRPr i="1" sz="20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7" name="Google Shape;217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775625"/>
            <a:ext cx="8839199" cy="219367"/>
          </a:xfrm>
          <a:prstGeom prst="rect">
            <a:avLst/>
          </a:prstGeom>
          <a:noFill/>
          <a:ln>
            <a:noFill/>
          </a:ln>
        </p:spPr>
      </p:pic>
      <p:pic>
        <p:nvPicPr>
          <p:cNvPr id="218" name="Google Shape;218;p2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804988" y="1090092"/>
            <a:ext cx="5534025" cy="1400175"/>
          </a:xfrm>
          <a:prstGeom prst="rect">
            <a:avLst/>
          </a:prstGeom>
          <a:noFill/>
          <a:ln>
            <a:noFill/>
          </a:ln>
        </p:spPr>
      </p:pic>
      <p:sp>
        <p:nvSpPr>
          <p:cNvPr id="219" name="Google Shape;219;p24"/>
          <p:cNvSpPr txBox="1"/>
          <p:nvPr/>
        </p:nvSpPr>
        <p:spPr>
          <a:xfrm>
            <a:off x="1136389" y="2750825"/>
            <a:ext cx="6871200" cy="223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s-419" sz="2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Esto nos daría el mismo resultado, pero sin la necesidad de hacer </a:t>
            </a:r>
            <a:r>
              <a:rPr b="1" i="1" lang="es-419" sz="2000">
                <a:solidFill>
                  <a:srgbClr val="E06666"/>
                </a:solidFill>
                <a:latin typeface="Lato"/>
                <a:ea typeface="Lato"/>
                <a:cs typeface="Lato"/>
                <a:sym typeface="Lato"/>
              </a:rPr>
              <a:t>dos consultas</a:t>
            </a:r>
            <a:r>
              <a:rPr i="1" lang="es-419" sz="2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 . </a:t>
            </a:r>
            <a:br>
              <a:rPr i="1" lang="es-419" sz="2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</a:br>
            <a:r>
              <a:rPr i="1" lang="es-419" sz="2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En estos casos </a:t>
            </a:r>
            <a:r>
              <a:rPr i="1" lang="es-419" sz="2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usamos</a:t>
            </a:r>
            <a:r>
              <a:rPr i="1" lang="es-419" sz="2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 una subconsulta, ya que no sabíamos el salario medio antes de hacer la consulta.</a:t>
            </a:r>
            <a:endParaRPr i="1" sz="20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4"/>
          <p:cNvSpPr txBox="1"/>
          <p:nvPr/>
        </p:nvSpPr>
        <p:spPr>
          <a:xfrm>
            <a:off x="260625" y="205750"/>
            <a:ext cx="79005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2600">
                <a:solidFill>
                  <a:srgbClr val="E69138"/>
                </a:solidFill>
                <a:latin typeface="Lato"/>
                <a:ea typeface="Lato"/>
                <a:cs typeface="Lato"/>
                <a:sym typeface="Lato"/>
              </a:rPr>
              <a:t>TEMAS A DESARROLLAR</a:t>
            </a:r>
            <a:endParaRPr sz="2600">
              <a:solidFill>
                <a:srgbClr val="E69138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45" name="Google Shape;145;p14"/>
          <p:cNvSpPr txBox="1"/>
          <p:nvPr/>
        </p:nvSpPr>
        <p:spPr>
          <a:xfrm>
            <a:off x="150925" y="878550"/>
            <a:ext cx="8389200" cy="29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30200" lvl="0" marL="457200" rtl="0" algn="l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Lato"/>
              <a:buChar char="●"/>
            </a:pPr>
            <a:r>
              <a:rPr lang="es-419"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¿Qué es una subconsulta?</a:t>
            </a:r>
            <a:endParaRPr sz="16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-330200" lvl="0" marL="457200" rtl="0" algn="l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Lato"/>
              <a:buChar char="●"/>
            </a:pPr>
            <a:r>
              <a:rPr lang="es-419"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Tipos de consulta</a:t>
            </a:r>
            <a:endParaRPr sz="16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-330200" lvl="0" marL="457200" rtl="0" algn="l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Lato"/>
              <a:buChar char="●"/>
            </a:pPr>
            <a:r>
              <a:rPr lang="es-419"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Subconsultas escalares.</a:t>
            </a:r>
            <a:endParaRPr sz="16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-330200" lvl="0" marL="457200" rtl="0" algn="l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Lato"/>
              <a:buChar char="●"/>
            </a:pPr>
            <a:r>
              <a:rPr lang="es-419"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Subconsultas de listas</a:t>
            </a:r>
            <a:endParaRPr sz="16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-330200" lvl="0" marL="457200" rtl="0" algn="l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Lato"/>
              <a:buChar char="●"/>
            </a:pPr>
            <a:r>
              <a:rPr lang="es-419"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Subconsultas matriciales.</a:t>
            </a:r>
            <a:endParaRPr sz="16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-330200" lvl="0" marL="457200" rtl="0" algn="l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Lato"/>
              <a:buChar char="●"/>
            </a:pPr>
            <a:r>
              <a:rPr lang="es-419"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Operadores ALL, SOME / ANY.</a:t>
            </a:r>
            <a:endParaRPr sz="16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-330200" lvl="0" marL="457200" rtl="0" algn="l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Lato"/>
              <a:buChar char="●"/>
            </a:pPr>
            <a:r>
              <a:rPr lang="es-419"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Ejemplo de aplicación</a:t>
            </a:r>
            <a:endParaRPr sz="16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5"/>
          <p:cNvSpPr txBox="1"/>
          <p:nvPr/>
        </p:nvSpPr>
        <p:spPr>
          <a:xfrm>
            <a:off x="157600" y="322350"/>
            <a:ext cx="4126200" cy="6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2700">
                <a:solidFill>
                  <a:srgbClr val="E69138"/>
                </a:solidFill>
                <a:latin typeface="Lato"/>
                <a:ea typeface="Lato"/>
                <a:cs typeface="Lato"/>
                <a:sym typeface="Lato"/>
              </a:rPr>
              <a:t>¿Que es una subconsulta?</a:t>
            </a:r>
            <a:endParaRPr sz="2700">
              <a:solidFill>
                <a:srgbClr val="E69138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51" name="Google Shape;151;p15"/>
          <p:cNvSpPr txBox="1"/>
          <p:nvPr/>
        </p:nvSpPr>
        <p:spPr>
          <a:xfrm>
            <a:off x="259500" y="1110350"/>
            <a:ext cx="8625000" cy="70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7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Una subconsulta en SQL consiste en utilizar los resultados de </a:t>
            </a:r>
            <a:r>
              <a:rPr b="1" lang="es-419" sz="1700">
                <a:solidFill>
                  <a:srgbClr val="E06666"/>
                </a:solidFill>
                <a:latin typeface="Lato"/>
                <a:ea typeface="Lato"/>
                <a:cs typeface="Lato"/>
                <a:sym typeface="Lato"/>
              </a:rPr>
              <a:t>una consulta dentro de otra</a:t>
            </a:r>
            <a:r>
              <a:rPr lang="es-419" sz="17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, la cual se considera la principal.</a:t>
            </a:r>
            <a:endParaRPr sz="17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52" name="Google Shape;152;p15"/>
          <p:cNvSpPr txBox="1"/>
          <p:nvPr/>
        </p:nvSpPr>
        <p:spPr>
          <a:xfrm>
            <a:off x="259500" y="2006050"/>
            <a:ext cx="8625000" cy="240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7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Anteriormente hemos utilizado la cláusula </a:t>
            </a:r>
            <a:r>
              <a:rPr b="1" lang="es-419" sz="1700">
                <a:solidFill>
                  <a:srgbClr val="E69138"/>
                </a:solidFill>
                <a:latin typeface="Lato"/>
                <a:ea typeface="Lato"/>
                <a:cs typeface="Lato"/>
                <a:sym typeface="Lato"/>
              </a:rPr>
              <a:t>WHERE </a:t>
            </a:r>
            <a:r>
              <a:rPr lang="es-419" sz="17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para seleccionar los datos que deseábamos comparando un valor de una columna con una constante, o un grupo de ellas. </a:t>
            </a:r>
            <a:br>
              <a:rPr lang="es-419" sz="17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</a:br>
            <a:r>
              <a:rPr lang="es-419" sz="17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Si los valores de dichas constantes son </a:t>
            </a:r>
            <a:r>
              <a:rPr b="1" lang="es-419" sz="1700">
                <a:solidFill>
                  <a:srgbClr val="E06666"/>
                </a:solidFill>
                <a:latin typeface="Lato"/>
                <a:ea typeface="Lato"/>
                <a:cs typeface="Lato"/>
                <a:sym typeface="Lato"/>
              </a:rPr>
              <a:t>desconocidos</a:t>
            </a:r>
            <a:r>
              <a:rPr lang="es-419" sz="17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, normalmente por proceder de la aplicación de funciones a determinadas columnas de la tabla, tendremos que utilizar </a:t>
            </a:r>
            <a:r>
              <a:rPr b="1" lang="es-419" sz="1700">
                <a:solidFill>
                  <a:srgbClr val="E69138"/>
                </a:solidFill>
                <a:latin typeface="Lato"/>
                <a:ea typeface="Lato"/>
                <a:cs typeface="Lato"/>
                <a:sym typeface="Lato"/>
              </a:rPr>
              <a:t>subconsultas</a:t>
            </a:r>
            <a:r>
              <a:rPr lang="es-419" sz="17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.</a:t>
            </a:r>
            <a:endParaRPr sz="17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7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Por ejemplo, queremos saber la lista de empleados cuyo salario supere el salario medio…</a:t>
            </a:r>
            <a:endParaRPr sz="17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6"/>
          <p:cNvSpPr txBox="1"/>
          <p:nvPr/>
        </p:nvSpPr>
        <p:spPr>
          <a:xfrm>
            <a:off x="157600" y="322350"/>
            <a:ext cx="4126200" cy="6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2700">
                <a:solidFill>
                  <a:srgbClr val="E69138"/>
                </a:solidFill>
                <a:latin typeface="Lato"/>
                <a:ea typeface="Lato"/>
                <a:cs typeface="Lato"/>
                <a:sym typeface="Lato"/>
              </a:rPr>
              <a:t>Tipos de consulta</a:t>
            </a:r>
            <a:endParaRPr sz="2700">
              <a:solidFill>
                <a:srgbClr val="E69138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58" name="Google Shape;158;p16"/>
          <p:cNvSpPr txBox="1"/>
          <p:nvPr/>
        </p:nvSpPr>
        <p:spPr>
          <a:xfrm>
            <a:off x="259500" y="959925"/>
            <a:ext cx="8625000" cy="44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7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Las consultas se clasifican según su resultado: </a:t>
            </a:r>
            <a:endParaRPr sz="17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59" name="Google Shape;159;p16"/>
          <p:cNvSpPr txBox="1"/>
          <p:nvPr/>
        </p:nvSpPr>
        <p:spPr>
          <a:xfrm>
            <a:off x="259500" y="1443600"/>
            <a:ext cx="8625000" cy="280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365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Font typeface="Lato"/>
              <a:buChar char="●"/>
            </a:pPr>
            <a:r>
              <a:rPr b="1" lang="es-419" sz="1700">
                <a:solidFill>
                  <a:srgbClr val="E06666"/>
                </a:solidFill>
                <a:latin typeface="Lato"/>
                <a:ea typeface="Lato"/>
                <a:cs typeface="Lato"/>
                <a:sym typeface="Lato"/>
              </a:rPr>
              <a:t>Valores escalares</a:t>
            </a:r>
            <a:r>
              <a:rPr lang="es-419" sz="17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: </a:t>
            </a:r>
            <a:br>
              <a:rPr lang="es-419" sz="17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</a:br>
            <a:r>
              <a:rPr lang="es-419" sz="17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Consultas que producen un </a:t>
            </a:r>
            <a:r>
              <a:rPr b="1" lang="es-419" sz="1700">
                <a:solidFill>
                  <a:srgbClr val="E69138"/>
                </a:solidFill>
                <a:latin typeface="Lato"/>
                <a:ea typeface="Lato"/>
                <a:cs typeface="Lato"/>
                <a:sym typeface="Lato"/>
              </a:rPr>
              <a:t>único valor</a:t>
            </a:r>
            <a:r>
              <a:rPr lang="es-419" sz="17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 (una sola fila con una sola columna).</a:t>
            </a:r>
            <a:endParaRPr sz="17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-3365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Font typeface="Lato"/>
              <a:buChar char="●"/>
            </a:pPr>
            <a:r>
              <a:rPr b="1" lang="es-419" sz="1700">
                <a:solidFill>
                  <a:srgbClr val="E06666"/>
                </a:solidFill>
                <a:latin typeface="Lato"/>
                <a:ea typeface="Lato"/>
                <a:cs typeface="Lato"/>
                <a:sym typeface="Lato"/>
              </a:rPr>
              <a:t>Listas</a:t>
            </a:r>
            <a:r>
              <a:rPr lang="es-419" sz="17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: </a:t>
            </a:r>
            <a:br>
              <a:rPr lang="es-419" sz="17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</a:br>
            <a:r>
              <a:rPr lang="es-419" sz="17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Consultas que producen una </a:t>
            </a:r>
            <a:r>
              <a:rPr b="1" lang="es-419" sz="1700">
                <a:solidFill>
                  <a:srgbClr val="E69138"/>
                </a:solidFill>
                <a:latin typeface="Lato"/>
                <a:ea typeface="Lato"/>
                <a:cs typeface="Lato"/>
                <a:sym typeface="Lato"/>
              </a:rPr>
              <a:t>lista de valores</a:t>
            </a:r>
            <a:r>
              <a:rPr lang="es-419" sz="17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 (una o más filas con una sola columna).</a:t>
            </a:r>
            <a:endParaRPr sz="17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-3365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Font typeface="Lato"/>
              <a:buChar char="●"/>
            </a:pPr>
            <a:r>
              <a:rPr b="1" lang="es-419" sz="1700">
                <a:solidFill>
                  <a:srgbClr val="E06666"/>
                </a:solidFill>
                <a:latin typeface="Lato"/>
                <a:ea typeface="Lato"/>
                <a:cs typeface="Lato"/>
                <a:sym typeface="Lato"/>
              </a:rPr>
              <a:t>Arreglos o Matrices</a:t>
            </a:r>
            <a:r>
              <a:rPr lang="es-419" sz="17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:</a:t>
            </a:r>
            <a:br>
              <a:rPr lang="es-419" sz="17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</a:br>
            <a:r>
              <a:rPr lang="es-419" sz="17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consultas que devuelven un </a:t>
            </a:r>
            <a:r>
              <a:rPr b="1" lang="es-419" sz="1700">
                <a:solidFill>
                  <a:srgbClr val="E69138"/>
                </a:solidFill>
                <a:latin typeface="Lato"/>
                <a:ea typeface="Lato"/>
                <a:cs typeface="Lato"/>
                <a:sym typeface="Lato"/>
              </a:rPr>
              <a:t>conjunto de resultados</a:t>
            </a:r>
            <a:r>
              <a:rPr lang="es-419" sz="17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 (una o más filas con una o más</a:t>
            </a:r>
            <a:endParaRPr sz="17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7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columnas) es similar a una </a:t>
            </a:r>
            <a:r>
              <a:rPr b="1" lang="es-419" sz="1700">
                <a:solidFill>
                  <a:srgbClr val="E69138"/>
                </a:solidFill>
                <a:latin typeface="Lato"/>
                <a:ea typeface="Lato"/>
                <a:cs typeface="Lato"/>
                <a:sym typeface="Lato"/>
              </a:rPr>
              <a:t>matriz de datos.</a:t>
            </a:r>
            <a:endParaRPr sz="17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60" name="Google Shape;160;p16"/>
          <p:cNvSpPr txBox="1"/>
          <p:nvPr/>
        </p:nvSpPr>
        <p:spPr>
          <a:xfrm>
            <a:off x="2366400" y="4368225"/>
            <a:ext cx="4411200" cy="70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s-419" sz="17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Cualquier tipo de consulta se puede usar como subconsulta</a:t>
            </a:r>
            <a:endParaRPr i="1" sz="17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7"/>
          <p:cNvSpPr txBox="1"/>
          <p:nvPr/>
        </p:nvSpPr>
        <p:spPr>
          <a:xfrm>
            <a:off x="259500" y="107450"/>
            <a:ext cx="3675000" cy="6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2700">
                <a:solidFill>
                  <a:srgbClr val="E69138"/>
                </a:solidFill>
                <a:latin typeface="Lato"/>
                <a:ea typeface="Lato"/>
                <a:cs typeface="Lato"/>
                <a:sym typeface="Lato"/>
              </a:rPr>
              <a:t>Subconsultas escalares</a:t>
            </a:r>
            <a:endParaRPr sz="2700">
              <a:solidFill>
                <a:srgbClr val="E69138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66" name="Google Shape;166;p17"/>
          <p:cNvSpPr txBox="1"/>
          <p:nvPr/>
        </p:nvSpPr>
        <p:spPr>
          <a:xfrm>
            <a:off x="259500" y="745025"/>
            <a:ext cx="8625000" cy="44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7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Se pueden usar en</a:t>
            </a:r>
            <a:endParaRPr sz="17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67" name="Google Shape;167;p17"/>
          <p:cNvSpPr txBox="1"/>
          <p:nvPr/>
        </p:nvSpPr>
        <p:spPr>
          <a:xfrm>
            <a:off x="259500" y="1228700"/>
            <a:ext cx="8625000" cy="360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238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Lato"/>
              <a:buChar char="●"/>
            </a:pPr>
            <a:r>
              <a:rPr lang="es-419" sz="15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Como parte de cualquier expresión ya que el resultado es escalar.</a:t>
            </a:r>
            <a:br>
              <a:rPr lang="es-419" sz="15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</a:br>
            <a:endParaRPr sz="15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-3238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Lato"/>
              <a:buChar char="●"/>
            </a:pPr>
            <a:r>
              <a:rPr lang="es-419" sz="15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En la cláusula SELECT de una instrucción SELECT como parte de la lista de campos de salida.</a:t>
            </a:r>
            <a:br>
              <a:rPr lang="es-419" sz="15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</a:br>
            <a:endParaRPr sz="15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-3238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Lato"/>
              <a:buChar char="●"/>
            </a:pPr>
            <a:r>
              <a:rPr lang="es-419" sz="15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En la cláusula SET en una instrucción UPDATE para indicar el valor que se le quiere asignar a un campo.</a:t>
            </a:r>
            <a:br>
              <a:rPr lang="es-419" sz="15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</a:br>
            <a:endParaRPr sz="15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-3238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Lato"/>
              <a:buChar char="●"/>
            </a:pPr>
            <a:r>
              <a:rPr lang="es-419" sz="15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En la cláusula FROM de una instrucción SELECT como tabla derivada de una sola fila y columna.</a:t>
            </a:r>
            <a:br>
              <a:rPr lang="es-419" sz="15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</a:br>
            <a:endParaRPr sz="15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-3238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Lato"/>
              <a:buChar char="●"/>
            </a:pPr>
            <a:r>
              <a:rPr lang="es-419" sz="15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En la cláusula WHERE, como valor para comparar con el valor de un campo, una constante, una variable o el resultado de otra subconsulta escalar.</a:t>
            </a:r>
            <a:br>
              <a:rPr lang="es-419" sz="15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</a:br>
            <a:endParaRPr sz="15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-3238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Lato"/>
              <a:buChar char="●"/>
            </a:pPr>
            <a:r>
              <a:rPr lang="es-419" sz="15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En la </a:t>
            </a:r>
            <a:r>
              <a:rPr lang="es-419" sz="15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cláusula</a:t>
            </a:r>
            <a:r>
              <a:rPr lang="es-419" sz="15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 HAVING en los mismos casos que la cláusula WHERE.</a:t>
            </a:r>
            <a:endParaRPr sz="15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18"/>
          <p:cNvSpPr txBox="1"/>
          <p:nvPr/>
        </p:nvSpPr>
        <p:spPr>
          <a:xfrm>
            <a:off x="259500" y="107450"/>
            <a:ext cx="3675000" cy="6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2700">
                <a:solidFill>
                  <a:srgbClr val="E69138"/>
                </a:solidFill>
                <a:latin typeface="Lato"/>
                <a:ea typeface="Lato"/>
                <a:cs typeface="Lato"/>
                <a:sym typeface="Lato"/>
              </a:rPr>
              <a:t>Subconsultas de listas</a:t>
            </a:r>
            <a:endParaRPr sz="2700">
              <a:solidFill>
                <a:srgbClr val="E69138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73" name="Google Shape;173;p18"/>
          <p:cNvSpPr txBox="1"/>
          <p:nvPr/>
        </p:nvSpPr>
        <p:spPr>
          <a:xfrm>
            <a:off x="259500" y="745025"/>
            <a:ext cx="8625000" cy="44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7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Se pueden usar en</a:t>
            </a:r>
            <a:endParaRPr sz="17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74" name="Google Shape;174;p18"/>
          <p:cNvSpPr txBox="1"/>
          <p:nvPr/>
        </p:nvSpPr>
        <p:spPr>
          <a:xfrm>
            <a:off x="259500" y="1228700"/>
            <a:ext cx="8625000" cy="3532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238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Lato"/>
              <a:buChar char="●"/>
            </a:pPr>
            <a:r>
              <a:rPr lang="es-419" sz="15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En la cláusula WHERE de cualquier consulta que use el operador IN.</a:t>
            </a:r>
            <a:br>
              <a:rPr lang="es-419" sz="15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</a:br>
            <a:endParaRPr sz="15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-3238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Lato"/>
              <a:buChar char="●"/>
            </a:pPr>
            <a:r>
              <a:rPr lang="es-419" sz="15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En la cláusula WHERE de cualquier consulta que use cualquier operador de comparación con los operadores ALL , SOME, ANY.</a:t>
            </a:r>
            <a:br>
              <a:rPr lang="es-419" sz="15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</a:br>
            <a:endParaRPr sz="15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-3238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Lato"/>
              <a:buChar char="●"/>
            </a:pPr>
            <a:r>
              <a:rPr lang="es-419" sz="15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En la cláusula FROM de una instrucción SELECT como tabla derivada de varias filas y una columna.</a:t>
            </a:r>
            <a:br>
              <a:rPr lang="es-419" sz="15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</a:br>
            <a:endParaRPr sz="15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-3238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Lato"/>
              <a:buChar char="●"/>
            </a:pPr>
            <a:r>
              <a:rPr lang="es-419" sz="15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En la cláusula WHERE, cuando se usa la función EXISTS o NOT EXISTS para verificar la existencia de valores en la lista.</a:t>
            </a:r>
            <a:endParaRPr sz="15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19"/>
          <p:cNvSpPr txBox="1"/>
          <p:nvPr/>
        </p:nvSpPr>
        <p:spPr>
          <a:xfrm>
            <a:off x="259500" y="107450"/>
            <a:ext cx="3974100" cy="6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2700">
                <a:solidFill>
                  <a:srgbClr val="E69138"/>
                </a:solidFill>
                <a:latin typeface="Lato"/>
                <a:ea typeface="Lato"/>
                <a:cs typeface="Lato"/>
                <a:sym typeface="Lato"/>
              </a:rPr>
              <a:t>Subconsultas Matriciales</a:t>
            </a:r>
            <a:endParaRPr sz="2700">
              <a:solidFill>
                <a:srgbClr val="E69138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80" name="Google Shape;180;p19"/>
          <p:cNvSpPr txBox="1"/>
          <p:nvPr/>
        </p:nvSpPr>
        <p:spPr>
          <a:xfrm>
            <a:off x="259500" y="745025"/>
            <a:ext cx="8625000" cy="44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7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Se pueden usar en</a:t>
            </a:r>
            <a:endParaRPr sz="17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81" name="Google Shape;181;p19"/>
          <p:cNvSpPr txBox="1"/>
          <p:nvPr/>
        </p:nvSpPr>
        <p:spPr>
          <a:xfrm>
            <a:off x="259500" y="1228700"/>
            <a:ext cx="8625000" cy="226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2385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Lato"/>
              <a:buChar char="●"/>
            </a:pPr>
            <a:r>
              <a:rPr lang="es-419" sz="15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En la cláusula FROM de una instrucción SELECT como tabla derivada de varias filas y columnas.</a:t>
            </a:r>
            <a:br>
              <a:rPr lang="es-419" sz="15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</a:br>
            <a:endParaRPr sz="15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-32385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Lato"/>
              <a:buChar char="●"/>
            </a:pPr>
            <a:r>
              <a:rPr lang="es-419" sz="15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En la cláusula WHERE, cuando se usa la función EXISTS o NOT EXISTS para verificar la existencia de valores en la lista. La función EXISTS solo devuelve true si existe al menos una fila o false si no devuelve ninguna fila.</a:t>
            </a:r>
            <a:endParaRPr sz="15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20"/>
          <p:cNvSpPr txBox="1"/>
          <p:nvPr/>
        </p:nvSpPr>
        <p:spPr>
          <a:xfrm>
            <a:off x="259500" y="107450"/>
            <a:ext cx="3974100" cy="6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2700">
                <a:solidFill>
                  <a:srgbClr val="E69138"/>
                </a:solidFill>
                <a:latin typeface="Lato"/>
                <a:ea typeface="Lato"/>
                <a:cs typeface="Lato"/>
                <a:sym typeface="Lato"/>
              </a:rPr>
              <a:t>Operador ALL</a:t>
            </a:r>
            <a:endParaRPr sz="2700">
              <a:solidFill>
                <a:srgbClr val="E69138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87" name="Google Shape;187;p20"/>
          <p:cNvSpPr txBox="1"/>
          <p:nvPr/>
        </p:nvSpPr>
        <p:spPr>
          <a:xfrm>
            <a:off x="259500" y="745025"/>
            <a:ext cx="8625000" cy="123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7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El operador ALL se utiliza para comparar un valor con todos los valores devueltos por una subconsulta. </a:t>
            </a:r>
            <a:br>
              <a:rPr lang="es-419" sz="17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</a:br>
            <a:r>
              <a:rPr lang="es-419" sz="17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La condición será verdadera </a:t>
            </a:r>
            <a:r>
              <a:rPr lang="es-419" sz="17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sólo</a:t>
            </a:r>
            <a:r>
              <a:rPr lang="es-419" sz="17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 si la comparación es verdadera para </a:t>
            </a:r>
            <a:r>
              <a:rPr b="1" lang="es-419" sz="1700">
                <a:solidFill>
                  <a:srgbClr val="E06666"/>
                </a:solidFill>
                <a:latin typeface="Lato"/>
                <a:ea typeface="Lato"/>
                <a:cs typeface="Lato"/>
                <a:sym typeface="Lato"/>
              </a:rPr>
              <a:t>todos los valores</a:t>
            </a:r>
            <a:r>
              <a:rPr lang="es-419" sz="17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.</a:t>
            </a:r>
            <a:endParaRPr sz="17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88" name="Google Shape;188;p20"/>
          <p:cNvSpPr txBox="1"/>
          <p:nvPr/>
        </p:nvSpPr>
        <p:spPr>
          <a:xfrm>
            <a:off x="66075" y="2243250"/>
            <a:ext cx="5084700" cy="27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5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Ejemplo: </a:t>
            </a:r>
            <a:br>
              <a:rPr lang="es-419" sz="15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</a:br>
            <a:r>
              <a:rPr lang="es-419" sz="15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Imaginemos que tenemos dos tablas, empleados y departamentos. </a:t>
            </a:r>
            <a:br>
              <a:rPr lang="es-419" sz="15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</a:br>
            <a:r>
              <a:rPr lang="es-419" sz="15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Queremos encontrar los empleados cuyo salario es mayor que el salario de todos los empleados del departamento 'Ventas'.</a:t>
            </a:r>
            <a:endParaRPr sz="15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189" name="Google Shape;189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062238" y="2519625"/>
            <a:ext cx="3933825" cy="2447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21"/>
          <p:cNvSpPr txBox="1"/>
          <p:nvPr/>
        </p:nvSpPr>
        <p:spPr>
          <a:xfrm>
            <a:off x="259500" y="107450"/>
            <a:ext cx="3974100" cy="6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2700">
                <a:solidFill>
                  <a:srgbClr val="E69138"/>
                </a:solidFill>
                <a:latin typeface="Lato"/>
                <a:ea typeface="Lato"/>
                <a:cs typeface="Lato"/>
                <a:sym typeface="Lato"/>
              </a:rPr>
              <a:t>Operador ANY / SOME</a:t>
            </a:r>
            <a:endParaRPr sz="2700">
              <a:solidFill>
                <a:srgbClr val="E69138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95" name="Google Shape;195;p21"/>
          <p:cNvSpPr txBox="1"/>
          <p:nvPr/>
        </p:nvSpPr>
        <p:spPr>
          <a:xfrm>
            <a:off x="259500" y="745025"/>
            <a:ext cx="8625000" cy="123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7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El operador ANY se utiliza para comparar un valor con cualquier valor de una subconsulta. La condición será verdadera si la comparación es verdadera para </a:t>
            </a:r>
            <a:r>
              <a:rPr b="1" lang="es-419" sz="1700">
                <a:solidFill>
                  <a:srgbClr val="E06666"/>
                </a:solidFill>
                <a:latin typeface="Lato"/>
                <a:ea typeface="Lato"/>
                <a:cs typeface="Lato"/>
                <a:sym typeface="Lato"/>
              </a:rPr>
              <a:t>al menos uno de los valores</a:t>
            </a:r>
            <a:r>
              <a:rPr lang="es-419" sz="17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.</a:t>
            </a:r>
            <a:endParaRPr sz="17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96" name="Google Shape;196;p21"/>
          <p:cNvSpPr txBox="1"/>
          <p:nvPr/>
        </p:nvSpPr>
        <p:spPr>
          <a:xfrm>
            <a:off x="144875" y="2571750"/>
            <a:ext cx="4826700" cy="180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5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Ejemplo: </a:t>
            </a:r>
            <a:br>
              <a:rPr lang="es-419" sz="15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</a:br>
            <a:r>
              <a:rPr lang="es-419" sz="15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Ahora quieres encontrar los empleados cuyo salario es mayor que al menos uno de los empleados del departamento 'Ventas'.</a:t>
            </a:r>
            <a:endParaRPr sz="15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197" name="Google Shape;197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103075" y="2451150"/>
            <a:ext cx="3781425" cy="2400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Focus">
  <a:themeElements>
    <a:clrScheme name="Focus">
      <a:dk1>
        <a:srgbClr val="1B212C"/>
      </a:dk1>
      <a:lt1>
        <a:srgbClr val="FFFFFF"/>
      </a:lt1>
      <a:dk2>
        <a:srgbClr val="D9D9D9"/>
      </a:dk2>
      <a:lt2>
        <a:srgbClr val="82C7A5"/>
      </a:lt2>
      <a:accent1>
        <a:srgbClr val="0145AC"/>
      </a:accent1>
      <a:accent2>
        <a:srgbClr val="EECE1A"/>
      </a:accent2>
      <a:accent3>
        <a:srgbClr val="4E5567"/>
      </a:accent3>
      <a:accent4>
        <a:srgbClr val="F4D6AD"/>
      </a:accent4>
      <a:accent5>
        <a:srgbClr val="7890CD"/>
      </a:accent5>
      <a:accent6>
        <a:srgbClr val="F15E22"/>
      </a:accent6>
      <a:hlink>
        <a:srgbClr val="7890CD"/>
      </a:hlink>
      <a:folHlink>
        <a:srgbClr val="7890C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