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embeddedFontLst>
    <p:embeddedFont>
      <p:font typeface="Montserrat"/>
      <p:regular r:id="rId27"/>
      <p:bold r:id="rId28"/>
      <p:italic r:id="rId29"/>
      <p:boldItalic r:id="rId30"/>
    </p:embeddedFont>
    <p:embeddedFont>
      <p:font typeface="Lato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Montserrat-bold.fntdata"/><Relationship Id="rId27" Type="http://schemas.openxmlformats.org/officeDocument/2006/relationships/font" Target="fonts/Montserra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Montserrat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Lato-regular.fntdata"/><Relationship Id="rId30" Type="http://schemas.openxmlformats.org/officeDocument/2006/relationships/font" Target="fonts/Montserrat-boldItalic.fntdata"/><Relationship Id="rId11" Type="http://schemas.openxmlformats.org/officeDocument/2006/relationships/slide" Target="slides/slide6.xml"/><Relationship Id="rId33" Type="http://schemas.openxmlformats.org/officeDocument/2006/relationships/font" Target="fonts/Lato-italic.fntdata"/><Relationship Id="rId10" Type="http://schemas.openxmlformats.org/officeDocument/2006/relationships/slide" Target="slides/slide5.xml"/><Relationship Id="rId32" Type="http://schemas.openxmlformats.org/officeDocument/2006/relationships/font" Target="fonts/Lat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font" Target="fonts/Lato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dc5699acb1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dc5699acb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1c148bc30a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21c148bc30a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f0d629237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2f0d629237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2f0d6292372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2f0d6292372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f0d6292372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2f0d6292372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2f0d6292372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2f0d6292372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2f0d6292372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2f0d6292372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2f0d6292372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2f0d6292372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2f0d6292372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2f0d6292372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2f0d6292372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2f0d6292372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2f0d6292372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2f0d6292372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dc5699acb1_1_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dc5699acb1_1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2f0d6292372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2f0d6292372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2f0d6292372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2f0d6292372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1c148bc30a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1c148bc30a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1c148bc30a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21c148bc30a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1c148bc30a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1c148bc30a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21c148bc30a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21c148bc30a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1c148bc30a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21c148bc30a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1c148bc30a_0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21c148bc30a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1c148bc30a_0_1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21c148bc30a_0_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Relationship Id="rId4" Type="http://schemas.openxmlformats.org/officeDocument/2006/relationships/image" Target="../media/image1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Relationship Id="rId4" Type="http://schemas.openxmlformats.org/officeDocument/2006/relationships/image" Target="../media/image1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3.png"/><Relationship Id="rId4" Type="http://schemas.openxmlformats.org/officeDocument/2006/relationships/image" Target="../media/image9.png"/><Relationship Id="rId5" Type="http://schemas.openxmlformats.org/officeDocument/2006/relationships/image" Target="../media/image1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png"/><Relationship Id="rId4" Type="http://schemas.openxmlformats.org/officeDocument/2006/relationships/image" Target="../media/image11.png"/><Relationship Id="rId5" Type="http://schemas.openxmlformats.org/officeDocument/2006/relationships/image" Target="../media/image17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0.png"/><Relationship Id="rId4" Type="http://schemas.openxmlformats.org/officeDocument/2006/relationships/image" Target="../media/image19.png"/><Relationship Id="rId5" Type="http://schemas.openxmlformats.org/officeDocument/2006/relationships/image" Target="../media/image16.png"/><Relationship Id="rId6" Type="http://schemas.openxmlformats.org/officeDocument/2006/relationships/image" Target="../media/image2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1413" y="4137675"/>
            <a:ext cx="2301175" cy="749500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endPos="30000" fadeDir="5400012" kx="0" rotWithShape="0" algn="bl" stPos="0" sy="-100000" ky="0"/>
          </a:effectLst>
        </p:spPr>
      </p:pic>
      <p:sp>
        <p:nvSpPr>
          <p:cNvPr id="135" name="Google Shape;135;p13"/>
          <p:cNvSpPr txBox="1"/>
          <p:nvPr>
            <p:ph idx="4294967295" type="title"/>
          </p:nvPr>
        </p:nvSpPr>
        <p:spPr>
          <a:xfrm>
            <a:off x="371200" y="667700"/>
            <a:ext cx="5660700" cy="158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3000"/>
              <a:t>Base de Datos I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3000"/>
              <a:t>Structured Query Language (SQL)</a:t>
            </a:r>
            <a:endParaRPr sz="3000"/>
          </a:p>
        </p:txBody>
      </p:sp>
      <p:sp>
        <p:nvSpPr>
          <p:cNvPr id="136" name="Google Shape;136;p13"/>
          <p:cNvSpPr txBox="1"/>
          <p:nvPr/>
        </p:nvSpPr>
        <p:spPr>
          <a:xfrm>
            <a:off x="439800" y="2890500"/>
            <a:ext cx="5282700" cy="8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3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Clase N° 2</a:t>
            </a:r>
            <a:endParaRPr sz="23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Normalización de tablas</a:t>
            </a:r>
            <a:endParaRPr sz="20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7" name="Google Shape;137;p13"/>
          <p:cNvSpPr txBox="1"/>
          <p:nvPr/>
        </p:nvSpPr>
        <p:spPr>
          <a:xfrm>
            <a:off x="439800" y="3950200"/>
            <a:ext cx="7900500" cy="400200"/>
          </a:xfrm>
          <a:prstGeom prst="rect">
            <a:avLst/>
          </a:prstGeom>
          <a:noFill/>
          <a:ln>
            <a:noFill/>
          </a:ln>
          <a:effectLst>
            <a:outerShdw blurRad="414338" rotWithShape="0" algn="bl" dir="5400000" dist="76200">
              <a:srgbClr val="0B5394">
                <a:alpha val="54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Profesor: Eduardo Mónaco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8" name="Google Shape;138;p13"/>
          <p:cNvSpPr txBox="1"/>
          <p:nvPr/>
        </p:nvSpPr>
        <p:spPr>
          <a:xfrm>
            <a:off x="439800" y="2336400"/>
            <a:ext cx="790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UNIDAD 1: Modelo de Bases de Datos</a:t>
            </a:r>
            <a:endParaRPr sz="24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39" name="Google Shape;13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03725" y="1471050"/>
            <a:ext cx="3510451" cy="228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2"/>
          <p:cNvSpPr txBox="1"/>
          <p:nvPr/>
        </p:nvSpPr>
        <p:spPr>
          <a:xfrm>
            <a:off x="264900" y="121300"/>
            <a:ext cx="69846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Transformación a Primera Forma Normal (1FN)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7" name="Google Shape;207;p22"/>
          <p:cNvSpPr txBox="1"/>
          <p:nvPr/>
        </p:nvSpPr>
        <p:spPr>
          <a:xfrm>
            <a:off x="6077575" y="2013725"/>
            <a:ext cx="309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8" name="Google Shape;208;p22"/>
          <p:cNvSpPr txBox="1"/>
          <p:nvPr/>
        </p:nvSpPr>
        <p:spPr>
          <a:xfrm>
            <a:off x="264900" y="909775"/>
            <a:ext cx="76293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Para normalizar esta tabla y que cumpla con 1FN, debemos: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AutoNum type="arabicPeriod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Eliminar grupos repetitivos o </a:t>
            </a:r>
            <a:r>
              <a:rPr b="1" lang="es-419" sz="15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conjuntos de valores</a:t>
            </a: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AutoNum type="arabicPeriod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Crear una </a:t>
            </a:r>
            <a:r>
              <a:rPr b="1" lang="es-419" sz="15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clave primaria compuesta</a:t>
            </a: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 si es necesario: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09" name="Google Shape;20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71513" y="2413925"/>
            <a:ext cx="5616065" cy="2589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3"/>
          <p:cNvSpPr txBox="1"/>
          <p:nvPr/>
        </p:nvSpPr>
        <p:spPr>
          <a:xfrm>
            <a:off x="264900" y="121300"/>
            <a:ext cx="69846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Concepto de Dependencia Funcional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15" name="Google Shape;215;p23"/>
          <p:cNvSpPr txBox="1"/>
          <p:nvPr/>
        </p:nvSpPr>
        <p:spPr>
          <a:xfrm>
            <a:off x="6077575" y="2013725"/>
            <a:ext cx="309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16" name="Google Shape;216;p23"/>
          <p:cNvSpPr txBox="1"/>
          <p:nvPr/>
        </p:nvSpPr>
        <p:spPr>
          <a:xfrm>
            <a:off x="264900" y="909775"/>
            <a:ext cx="8726700" cy="18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Una dependencia funcional se refiere a una relación entre </a:t>
            </a:r>
            <a:r>
              <a:rPr b="1" lang="es-419" sz="15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dos conjuntos de atributos</a:t>
            </a: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en una tabla. Decimos que hay una dependencia funcional de un conjunto de atributos X a un conjunto de atributos Y, denotado como </a:t>
            </a:r>
            <a:r>
              <a:rPr b="1" lang="es-419" sz="15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𝑋→𝑌</a:t>
            </a:r>
            <a:r>
              <a:rPr b="1"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 si para cada valor de X en la tabla, existe exactamente un valor de Y. Esto significa que el valor de Y está determinado únicamente por el valor de X.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17" name="Google Shape;21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3082100"/>
            <a:ext cx="8839199" cy="1594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4"/>
          <p:cNvSpPr txBox="1"/>
          <p:nvPr/>
        </p:nvSpPr>
        <p:spPr>
          <a:xfrm>
            <a:off x="264900" y="121300"/>
            <a:ext cx="69846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Segunda </a:t>
            </a: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forma normal (2FN)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23" name="Google Shape;223;p24"/>
          <p:cNvSpPr txBox="1"/>
          <p:nvPr/>
        </p:nvSpPr>
        <p:spPr>
          <a:xfrm>
            <a:off x="6077575" y="2013725"/>
            <a:ext cx="309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24" name="Google Shape;224;p24"/>
          <p:cNvSpPr txBox="1"/>
          <p:nvPr/>
        </p:nvSpPr>
        <p:spPr>
          <a:xfrm>
            <a:off x="264900" y="909775"/>
            <a:ext cx="87267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Una tabla está en Segunda Forma Normal (2FN) si cumple con las siguientes condiciones: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Posee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tablas independientes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para conjuntos de valores que se apliquen a varios registros.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 relacionan estas tablas mediante una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clave externa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25" name="Google Shape;225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2213" y="2413925"/>
            <a:ext cx="5616065" cy="2589725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24"/>
          <p:cNvSpPr txBox="1"/>
          <p:nvPr/>
        </p:nvSpPr>
        <p:spPr>
          <a:xfrm>
            <a:off x="445800" y="3223625"/>
            <a:ext cx="41262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Tabla normalizada a 1FN </a:t>
            </a:r>
            <a:r>
              <a:rPr lang="es-419" sz="19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→</a:t>
            </a:r>
            <a:endParaRPr sz="19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5"/>
          <p:cNvSpPr txBox="1"/>
          <p:nvPr/>
        </p:nvSpPr>
        <p:spPr>
          <a:xfrm>
            <a:off x="264900" y="121300"/>
            <a:ext cx="70491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Transformación a Segunda Forma Normal (2FN)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2" name="Google Shape;232;p25"/>
          <p:cNvSpPr txBox="1"/>
          <p:nvPr/>
        </p:nvSpPr>
        <p:spPr>
          <a:xfrm>
            <a:off x="6077575" y="2013725"/>
            <a:ext cx="309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33" name="Google Shape;23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5875" y="1016050"/>
            <a:ext cx="5036156" cy="175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76075" y="3053700"/>
            <a:ext cx="3022735" cy="1928500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25"/>
          <p:cNvSpPr txBox="1"/>
          <p:nvPr/>
        </p:nvSpPr>
        <p:spPr>
          <a:xfrm>
            <a:off x="264900" y="662875"/>
            <a:ext cx="25788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Tabla Pedido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6" name="Google Shape;236;p25"/>
          <p:cNvSpPr txBox="1"/>
          <p:nvPr/>
        </p:nvSpPr>
        <p:spPr>
          <a:xfrm>
            <a:off x="5776075" y="2740413"/>
            <a:ext cx="39831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Tabla DetallesProductos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6"/>
          <p:cNvSpPr txBox="1"/>
          <p:nvPr/>
        </p:nvSpPr>
        <p:spPr>
          <a:xfrm>
            <a:off x="264900" y="121300"/>
            <a:ext cx="70491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Tercera </a:t>
            </a: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Forma Normal (3FN)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2" name="Google Shape;242;p26"/>
          <p:cNvSpPr txBox="1"/>
          <p:nvPr/>
        </p:nvSpPr>
        <p:spPr>
          <a:xfrm>
            <a:off x="6077575" y="2013725"/>
            <a:ext cx="309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3" name="Google Shape;243;p26"/>
          <p:cNvSpPr txBox="1"/>
          <p:nvPr/>
        </p:nvSpPr>
        <p:spPr>
          <a:xfrm>
            <a:off x="264900" y="905513"/>
            <a:ext cx="81792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Para convertir una base de datos de la Segunda Forma Normal (2FN) a la Tercera Forma Normal (3FN), debemos eliminar las </a:t>
            </a:r>
            <a:r>
              <a:rPr b="1" lang="es-419" sz="15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Dependencias Transitivas</a:t>
            </a: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 Es decir, cada columna </a:t>
            </a:r>
            <a:r>
              <a:rPr b="1" lang="es-419" sz="1500">
                <a:solidFill>
                  <a:srgbClr val="F6B26B"/>
                </a:solidFill>
                <a:latin typeface="Lato"/>
                <a:ea typeface="Lato"/>
                <a:cs typeface="Lato"/>
                <a:sym typeface="Lato"/>
              </a:rPr>
              <a:t>no clave</a:t>
            </a: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debe depender únicamente de la </a:t>
            </a:r>
            <a:r>
              <a:rPr b="1" lang="es-419" sz="1500">
                <a:solidFill>
                  <a:srgbClr val="F6B26B"/>
                </a:solidFill>
                <a:latin typeface="Lato"/>
                <a:ea typeface="Lato"/>
                <a:cs typeface="Lato"/>
                <a:sym typeface="Lato"/>
              </a:rPr>
              <a:t>clave primaria</a:t>
            </a: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y no de otra columna no clave.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44" name="Google Shape;24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800" y="2212950"/>
            <a:ext cx="4540776" cy="1583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51549" y="2072250"/>
            <a:ext cx="2948775" cy="1881325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26"/>
          <p:cNvSpPr txBox="1"/>
          <p:nvPr/>
        </p:nvSpPr>
        <p:spPr>
          <a:xfrm>
            <a:off x="5884800" y="4534600"/>
            <a:ext cx="25593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Sistema normalizado en 2FN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7"/>
          <p:cNvSpPr txBox="1"/>
          <p:nvPr/>
        </p:nvSpPr>
        <p:spPr>
          <a:xfrm>
            <a:off x="264900" y="121300"/>
            <a:ext cx="70491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Transformación a Tercera Forma Normal (3FN)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52" name="Google Shape;252;p27"/>
          <p:cNvSpPr txBox="1"/>
          <p:nvPr/>
        </p:nvSpPr>
        <p:spPr>
          <a:xfrm>
            <a:off x="6077575" y="2013725"/>
            <a:ext cx="309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53" name="Google Shape;253;p27"/>
          <p:cNvSpPr txBox="1"/>
          <p:nvPr/>
        </p:nvSpPr>
        <p:spPr>
          <a:xfrm>
            <a:off x="264900" y="905513"/>
            <a:ext cx="81792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Para eliminar las dependencias transitivas, debemos </a:t>
            </a:r>
            <a:r>
              <a:rPr b="1" lang="es-419" sz="1500">
                <a:solidFill>
                  <a:srgbClr val="F6B26B"/>
                </a:solidFill>
                <a:latin typeface="Lato"/>
                <a:ea typeface="Lato"/>
                <a:cs typeface="Lato"/>
                <a:sym typeface="Lato"/>
              </a:rPr>
              <a:t>dividir la tabla en más tablas</a:t>
            </a: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para que cada columna no clave dependa </a:t>
            </a:r>
            <a:r>
              <a:rPr b="1" lang="es-419" sz="15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únicamente </a:t>
            </a: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de la clave primaria.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54" name="Google Shape;254;p27"/>
          <p:cNvSpPr txBox="1"/>
          <p:nvPr/>
        </p:nvSpPr>
        <p:spPr>
          <a:xfrm>
            <a:off x="6259050" y="4526625"/>
            <a:ext cx="25593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Sistema normalizado en 3FN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55" name="Google Shape;25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975" y="2042400"/>
            <a:ext cx="4704549" cy="955525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27"/>
          <p:cNvSpPr txBox="1"/>
          <p:nvPr/>
        </p:nvSpPr>
        <p:spPr>
          <a:xfrm>
            <a:off x="154975" y="1712125"/>
            <a:ext cx="41262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Tabla Pedido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57" name="Google Shape;257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95800" y="2042400"/>
            <a:ext cx="3048306" cy="955525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27"/>
          <p:cNvSpPr txBox="1"/>
          <p:nvPr/>
        </p:nvSpPr>
        <p:spPr>
          <a:xfrm>
            <a:off x="5395800" y="1712125"/>
            <a:ext cx="3481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Tabla Cliente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59" name="Google Shape;259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4975" y="3351700"/>
            <a:ext cx="2995650" cy="1791790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27"/>
          <p:cNvSpPr txBox="1"/>
          <p:nvPr/>
        </p:nvSpPr>
        <p:spPr>
          <a:xfrm>
            <a:off x="90500" y="3040875"/>
            <a:ext cx="41262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Tabla DetalleProductos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8"/>
          <p:cNvSpPr txBox="1"/>
          <p:nvPr/>
        </p:nvSpPr>
        <p:spPr>
          <a:xfrm>
            <a:off x="1799100" y="2248500"/>
            <a:ext cx="5545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0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¿Se puede seguir normalizando?</a:t>
            </a:r>
            <a:endParaRPr sz="30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9"/>
          <p:cNvSpPr txBox="1"/>
          <p:nvPr/>
        </p:nvSpPr>
        <p:spPr>
          <a:xfrm>
            <a:off x="2322600" y="2125350"/>
            <a:ext cx="44988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2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La respuesta es </a:t>
            </a:r>
            <a:r>
              <a:rPr b="1" i="1" lang="es-419" sz="2300">
                <a:solidFill>
                  <a:srgbClr val="F6B26B"/>
                </a:solidFill>
                <a:latin typeface="Lato"/>
                <a:ea typeface="Lato"/>
                <a:cs typeface="Lato"/>
                <a:sym typeface="Lato"/>
              </a:rPr>
              <a:t>sí</a:t>
            </a:r>
            <a:r>
              <a:rPr i="1" lang="es-419" sz="2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 Pero no siempre es necesario…</a:t>
            </a:r>
            <a:endParaRPr i="1" sz="2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Google Shape;275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970263"/>
            <a:ext cx="8839200" cy="32029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Google Shape;280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638900"/>
            <a:ext cx="8839200" cy="1865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"/>
          <p:cNvSpPr txBox="1"/>
          <p:nvPr/>
        </p:nvSpPr>
        <p:spPr>
          <a:xfrm>
            <a:off x="260625" y="205750"/>
            <a:ext cx="7900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TEMAS A DESARROLLAR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5" name="Google Shape;145;p14"/>
          <p:cNvSpPr txBox="1"/>
          <p:nvPr/>
        </p:nvSpPr>
        <p:spPr>
          <a:xfrm>
            <a:off x="16275" y="1203225"/>
            <a:ext cx="83892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Definición y objetivos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Requisitos y reglas.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Primera Forma Normal (1FN)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Segunda Forma Normal (2FN)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Tercera Forma Normal (3FN)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Google Shape;285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567875"/>
            <a:ext cx="4253250" cy="18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57975" y="555190"/>
            <a:ext cx="4296599" cy="1920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3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92288" y="2606850"/>
            <a:ext cx="5559413" cy="2362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659775" cy="1774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3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5375" y="2652500"/>
            <a:ext cx="3659775" cy="19993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" name="Google Shape;294;p3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77850" y="68125"/>
            <a:ext cx="3805125" cy="1943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5" name="Google Shape;295;p3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346213" y="2567013"/>
            <a:ext cx="2468400" cy="2170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"/>
          <p:cNvSpPr txBox="1"/>
          <p:nvPr/>
        </p:nvSpPr>
        <p:spPr>
          <a:xfrm>
            <a:off x="264900" y="121300"/>
            <a:ext cx="4294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¿Qué es la Normalización?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1" name="Google Shape;151;p15"/>
          <p:cNvSpPr txBox="1"/>
          <p:nvPr/>
        </p:nvSpPr>
        <p:spPr>
          <a:xfrm>
            <a:off x="264900" y="816075"/>
            <a:ext cx="8445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La normalización es el proceso de organizar los datos en una base de datos para reducir la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redundancia 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y mejorar la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integridad 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de los datos.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2" name="Google Shape;152;p15"/>
          <p:cNvSpPr txBox="1"/>
          <p:nvPr/>
        </p:nvSpPr>
        <p:spPr>
          <a:xfrm>
            <a:off x="6077575" y="2013725"/>
            <a:ext cx="309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3" name="Google Shape;153;p15"/>
          <p:cNvSpPr txBox="1"/>
          <p:nvPr/>
        </p:nvSpPr>
        <p:spPr>
          <a:xfrm>
            <a:off x="264900" y="2056925"/>
            <a:ext cx="6254100" cy="20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9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Objetivos:</a:t>
            </a:r>
            <a:br>
              <a:rPr lang="es-419" sz="19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</a:br>
            <a:endParaRPr sz="19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Eliminar duplicaciones.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Reducir las anomalías de inserción, actualización y eliminación.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Facilitar la consistencia y mantenimiento de los datos.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54" name="Google Shape;15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19000" y="1626626"/>
            <a:ext cx="2395475" cy="2395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6"/>
          <p:cNvSpPr txBox="1"/>
          <p:nvPr/>
        </p:nvSpPr>
        <p:spPr>
          <a:xfrm>
            <a:off x="264900" y="121300"/>
            <a:ext cx="4635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Beneficios de la Normalización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0" name="Google Shape;160;p16"/>
          <p:cNvSpPr txBox="1"/>
          <p:nvPr/>
        </p:nvSpPr>
        <p:spPr>
          <a:xfrm>
            <a:off x="6077575" y="2013725"/>
            <a:ext cx="309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1" name="Google Shape;161;p16"/>
          <p:cNvSpPr txBox="1"/>
          <p:nvPr/>
        </p:nvSpPr>
        <p:spPr>
          <a:xfrm>
            <a:off x="264900" y="1974338"/>
            <a:ext cx="62541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Mejora la eficiencia en el almacenamiento.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Simplifica el mantenimiento de la base de datos.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Facilita las consultas y actualizaciones.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62" name="Google Shape;16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04525" y="1198176"/>
            <a:ext cx="2968375" cy="2968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7"/>
          <p:cNvSpPr txBox="1"/>
          <p:nvPr/>
        </p:nvSpPr>
        <p:spPr>
          <a:xfrm>
            <a:off x="264900" y="121300"/>
            <a:ext cx="4635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Requisitos de la normalización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8" name="Google Shape;168;p17"/>
          <p:cNvSpPr txBox="1"/>
          <p:nvPr/>
        </p:nvSpPr>
        <p:spPr>
          <a:xfrm>
            <a:off x="6077575" y="2013725"/>
            <a:ext cx="309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9" name="Google Shape;169;p17"/>
          <p:cNvSpPr txBox="1"/>
          <p:nvPr/>
        </p:nvSpPr>
        <p:spPr>
          <a:xfrm>
            <a:off x="214750" y="878538"/>
            <a:ext cx="6254100" cy="33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Para que las tablas de nuestra BD estén normalizadas deben cumplir las siguientes reglas:</a:t>
            </a:r>
            <a:b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Cada tabla debe tener su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nombre único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No puede haber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dos filas iguales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No se permiten los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duplicados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Todos los datos en una columna deben ser del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mismo tipo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8"/>
          <p:cNvSpPr txBox="1"/>
          <p:nvPr/>
        </p:nvSpPr>
        <p:spPr>
          <a:xfrm>
            <a:off x="264900" y="121300"/>
            <a:ext cx="5022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Reglas o niveles de normalización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5" name="Google Shape;175;p18"/>
          <p:cNvSpPr txBox="1"/>
          <p:nvPr/>
        </p:nvSpPr>
        <p:spPr>
          <a:xfrm>
            <a:off x="6077575" y="2013725"/>
            <a:ext cx="309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6" name="Google Shape;176;p18"/>
          <p:cNvSpPr txBox="1"/>
          <p:nvPr/>
        </p:nvSpPr>
        <p:spPr>
          <a:xfrm>
            <a:off x="214750" y="878550"/>
            <a:ext cx="87828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Para normalizar una base de datos existen principalmente 3 reglas, las cuales se deberían cumplir para evitar redundancias e incoherencias en las dependencias. A estas reglas se les conoce como "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Forma normal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" 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que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va de la 1 a la 3 y si la base de datos cumple con cada regla se dice que está en la "primera o segunda o tercera forma normal"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7" name="Google Shape;177;p18"/>
          <p:cNvSpPr txBox="1"/>
          <p:nvPr/>
        </p:nvSpPr>
        <p:spPr>
          <a:xfrm>
            <a:off x="1963600" y="3431400"/>
            <a:ext cx="5285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Aunque son posibles otros niveles de normalización, la tercera forma normal se considera el máximo nivel necesario para la mayoría de las aplicaciones.</a:t>
            </a:r>
            <a:endParaRPr i="1"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9"/>
          <p:cNvSpPr txBox="1"/>
          <p:nvPr/>
        </p:nvSpPr>
        <p:spPr>
          <a:xfrm>
            <a:off x="264900" y="121300"/>
            <a:ext cx="5022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Primera forma normal (1FN)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3" name="Google Shape;183;p19"/>
          <p:cNvSpPr txBox="1"/>
          <p:nvPr/>
        </p:nvSpPr>
        <p:spPr>
          <a:xfrm>
            <a:off x="6077575" y="2013725"/>
            <a:ext cx="309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4" name="Google Shape;184;p19"/>
          <p:cNvSpPr txBox="1"/>
          <p:nvPr/>
        </p:nvSpPr>
        <p:spPr>
          <a:xfrm>
            <a:off x="214750" y="878550"/>
            <a:ext cx="87828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Una tabla está en Primera Forma Normal (1FN) si cumple con la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siguiente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condici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ones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Todos los atributos deben tener valores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atómicos 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(indivisibles).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Cada columna debe contener solo valores de un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único tipo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Los registros deben ser </a:t>
            </a:r>
            <a:r>
              <a:rPr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únicos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5" name="Google Shape;185;p19"/>
          <p:cNvSpPr txBox="1"/>
          <p:nvPr/>
        </p:nvSpPr>
        <p:spPr>
          <a:xfrm>
            <a:off x="1963600" y="3431400"/>
            <a:ext cx="52851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Veamos un ejemplo…</a:t>
            </a:r>
            <a:endParaRPr i="1"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0"/>
          <p:cNvSpPr txBox="1"/>
          <p:nvPr/>
        </p:nvSpPr>
        <p:spPr>
          <a:xfrm>
            <a:off x="264900" y="121300"/>
            <a:ext cx="5022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Tabla no normalizada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1" name="Google Shape;191;p20"/>
          <p:cNvSpPr txBox="1"/>
          <p:nvPr/>
        </p:nvSpPr>
        <p:spPr>
          <a:xfrm>
            <a:off x="6077575" y="2013725"/>
            <a:ext cx="309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2" name="Google Shape;192;p20"/>
          <p:cNvSpPr txBox="1"/>
          <p:nvPr/>
        </p:nvSpPr>
        <p:spPr>
          <a:xfrm>
            <a:off x="264900" y="847525"/>
            <a:ext cx="8467500" cy="8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Supongamos que tenemos una tabla que almacena información sobre pedidos de una tienda en línea. La tabla incluye los siguientes datos: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93" name="Google Shape;19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122200"/>
            <a:ext cx="8839199" cy="23422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1"/>
          <p:cNvSpPr txBox="1"/>
          <p:nvPr/>
        </p:nvSpPr>
        <p:spPr>
          <a:xfrm>
            <a:off x="264900" y="121300"/>
            <a:ext cx="62754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Problemas con la tabla no normalizada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9" name="Google Shape;199;p21"/>
          <p:cNvSpPr txBox="1"/>
          <p:nvPr/>
        </p:nvSpPr>
        <p:spPr>
          <a:xfrm>
            <a:off x="6077575" y="2013725"/>
            <a:ext cx="3093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0" name="Google Shape;200;p21"/>
          <p:cNvSpPr txBox="1"/>
          <p:nvPr/>
        </p:nvSpPr>
        <p:spPr>
          <a:xfrm>
            <a:off x="264900" y="3487525"/>
            <a:ext cx="82812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No Atomización.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La tabla no posee un registro único.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Dependencia Parcial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01" name="Google Shape;20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925" y="756450"/>
            <a:ext cx="8804126" cy="2332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