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4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36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5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24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79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57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20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5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75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785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62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88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24D1-5C81-46FC-9C82-1DDB1FBF770D}" type="datetimeFigureOut">
              <a:rPr lang="es-AR" smtClean="0"/>
              <a:pPr/>
              <a:t>8/5/2024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D4AD084-1DF4-4ABD-AF5A-0811F0129E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63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4948" y="1037507"/>
            <a:ext cx="11430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AR" altLang="es-AR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Tecnológica Nacional, Facultad Regional Mar del Plata</a:t>
            </a:r>
            <a:endParaRPr kumimoji="0" lang="es-AR" altLang="es-AR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948" y="-315114"/>
            <a:ext cx="12192000" cy="2954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000"/>
              <a:t>Tecnología del Producto Pesquero I</a:t>
            </a:r>
            <a:endParaRPr lang="es-AR" sz="400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04948" y="2867182"/>
            <a:ext cx="11350625" cy="28020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3300" u="sng" dirty="0"/>
              <a:t>Clase n°12</a:t>
            </a:r>
          </a:p>
          <a:p>
            <a:pPr marL="0" indent="0" algn="ctr">
              <a:buNone/>
            </a:pPr>
            <a:r>
              <a:rPr lang="es-AR" sz="2800" dirty="0"/>
              <a:t>Velocidad y tiempo de congelación</a:t>
            </a:r>
          </a:p>
        </p:txBody>
      </p:sp>
    </p:spTree>
    <p:extLst>
      <p:ext uri="{BB962C8B-B14F-4D97-AF65-F5344CB8AC3E}">
        <p14:creationId xmlns:p14="http://schemas.microsoft.com/office/powerpoint/2010/main" val="238595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39" y="301663"/>
            <a:ext cx="9127922" cy="54270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8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5881" y="684815"/>
            <a:ext cx="9520237" cy="742950"/>
          </a:xfrm>
        </p:spPr>
        <p:txBody>
          <a:bodyPr>
            <a:normAutofit/>
          </a:bodyPr>
          <a:lstStyle/>
          <a:p>
            <a:r>
              <a:rPr lang="es-AR" sz="2400" dirty="0"/>
              <a:t>Influencia del material de envasado en el coeficiente “h”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335881" y="1704181"/>
                <a:ext cx="9520237" cy="3876348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s-AR" dirty="0"/>
              </a:p>
              <a:p>
                <a:r>
                  <a:rPr lang="es-AR" sz="2400" dirty="0"/>
                  <a:t>En el caso de un producto envasado, la resistencia a la transferencia de calor superficial será:</a:t>
                </a:r>
              </a:p>
              <a:p>
                <a:pPr marL="0" indent="0">
                  <a:buNone/>
                </a:pPr>
                <a:endParaRPr lang="es-A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400" dirty="0"/>
              </a:p>
              <a:p>
                <a:endParaRPr lang="es-AR" sz="2400" dirty="0"/>
              </a:p>
              <a:p>
                <a:r>
                  <a:rPr lang="es-AR" sz="2400" dirty="0"/>
                  <a:t>De manera que el envase aumenta la resistencia y por lo tanto va a aumentar el tiempo de congelación como se ve en la diapositiva siguiente</a:t>
                </a:r>
              </a:p>
              <a:p>
                <a:r>
                  <a:rPr lang="es-AR" sz="2400" dirty="0"/>
                  <a:t>Xe: espesor del envase</a:t>
                </a:r>
              </a:p>
              <a:p>
                <a:r>
                  <a:rPr lang="es-AR" sz="2400" dirty="0"/>
                  <a:t>Hs: h del medio refrigerante</a:t>
                </a:r>
              </a:p>
              <a:p>
                <a:r>
                  <a:rPr lang="es-AR" sz="2400" dirty="0"/>
                  <a:t>K conductividad </a:t>
                </a:r>
                <a:r>
                  <a:rPr lang="es-AR" sz="2400" dirty="0" err="1"/>
                  <a:t>termica</a:t>
                </a:r>
                <a:r>
                  <a:rPr lang="es-AR" sz="2400" dirty="0"/>
                  <a:t> del envase</a:t>
                </a: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335881" y="1704181"/>
                <a:ext cx="9520237" cy="3876348"/>
              </a:xfrm>
              <a:blipFill>
                <a:blip r:embed="rId2"/>
                <a:stretch>
                  <a:fillRect l="-1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92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Docs\Escritorio\plano a escala casa mexico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63" y="360108"/>
            <a:ext cx="9328274" cy="55002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3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428360" y="323811"/>
            <a:ext cx="9520237" cy="1049338"/>
          </a:xfrm>
        </p:spPr>
        <p:txBody>
          <a:bodyPr>
            <a:normAutofit/>
          </a:bodyPr>
          <a:lstStyle/>
          <a:p>
            <a:r>
              <a:rPr lang="es-AR" sz="2400" b="1" dirty="0"/>
              <a:t>Ecuación de Nagaoka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28360" y="1043757"/>
                <a:ext cx="4840288" cy="1328737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sSup>
                                <m:sSup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AR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28360" y="1043757"/>
                <a:ext cx="4840288" cy="1328737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1418968" y="2498543"/>
                <a:ext cx="9699361" cy="7968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s-A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es-A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A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AR" sz="2400" i="1" smtClean="0">
                            <a:latin typeface="Cambria Math" panose="02040503050406030204" pitchFamily="18" charset="0"/>
                          </a:rPr>
                          <m:t>0,00445 (</m:t>
                        </m:r>
                        <m:sSub>
                          <m:sSubPr>
                            <m:ctrlPr>
                              <a:rPr lang="es-A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40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sz="24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AR" sz="240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s-A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40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sz="24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s-AR" sz="240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°</m:t>
                            </m:r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AR" sz="2400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AR" sz="2400" i="1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AR" sz="24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AR" sz="24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AR" sz="24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𝑝𝑓</m:t>
                        </m:r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s-AR" sz="2400" i="1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AR" sz="2400" dirty="0"/>
                  <a:t>)]</a:t>
                </a:r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68" y="2498543"/>
                <a:ext cx="9699361" cy="796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1293221" y="4267350"/>
                <a:ext cx="10502539" cy="428989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s-AR" sz="1600" dirty="0"/>
                  <a:t>Donde: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sz="16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A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AR" sz="1600" dirty="0"/>
                  <a:t> = temperatura inicial del producto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s-AR" sz="1600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AR" sz="16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s-AR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1600" dirty="0"/>
                  <a:t> = temperatura de congelación inicial del producto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s-AR" sz="1600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AR" sz="16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AR" sz="1600" dirty="0"/>
                  <a:t>  = temperatura final del producto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s-AR" sz="1600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AR" sz="16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AR" sz="1600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AR" sz="1600">
                            <a:latin typeface="Cambria Math" panose="02040503050406030204" pitchFamily="18" charset="0"/>
                          </a:rPr>
                          <m:t>𝑝𝑓</m:t>
                        </m:r>
                      </m:sub>
                    </m:sSub>
                    <m:r>
                      <a:rPr lang="es-AR" sz="160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calores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espec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ficos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del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pescado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antes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y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despu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s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de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 sz="1600">
                        <a:latin typeface="Cambria Math" panose="02040503050406030204" pitchFamily="18" charset="0"/>
                      </a:rPr>
                      <m:t>congelar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1600" dirty="0"/>
                  <a:t>respectivamente.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s-AR" sz="1600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AR" sz="16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AR" sz="1600" dirty="0"/>
                  <a:t> = calor latente de congelación del pescado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16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s-AR" sz="1600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s-A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221" y="4267350"/>
                <a:ext cx="10502539" cy="4289898"/>
              </a:xfrm>
              <a:prstGeom prst="rect">
                <a:avLst/>
              </a:prstGeom>
              <a:blipFill>
                <a:blip r:embed="rId4"/>
                <a:stretch>
                  <a:fillRect l="-290" t="-42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brir llave 8"/>
          <p:cNvSpPr/>
          <p:nvPr/>
        </p:nvSpPr>
        <p:spPr>
          <a:xfrm rot="16200000" flipV="1">
            <a:off x="6967222" y="2695668"/>
            <a:ext cx="276422" cy="167356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brir llave 9"/>
          <p:cNvSpPr/>
          <p:nvPr/>
        </p:nvSpPr>
        <p:spPr>
          <a:xfrm rot="16200000" flipV="1">
            <a:off x="8434616" y="3078845"/>
            <a:ext cx="276422" cy="90721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Abrir llave 10"/>
          <p:cNvSpPr/>
          <p:nvPr/>
        </p:nvSpPr>
        <p:spPr>
          <a:xfrm rot="16200000" flipV="1">
            <a:off x="9902010" y="2695667"/>
            <a:ext cx="276422" cy="167356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/>
          <p:cNvSpPr txBox="1"/>
          <p:nvPr/>
        </p:nvSpPr>
        <p:spPr>
          <a:xfrm>
            <a:off x="6268649" y="3716925"/>
            <a:ext cx="14874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Sin congelar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829121" y="3759998"/>
            <a:ext cx="14874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% Humedad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389593" y="3756114"/>
            <a:ext cx="14874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Congelado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arcador de contenido 2"/>
              <p:cNvSpPr txBox="1">
                <a:spLocks/>
              </p:cNvSpPr>
              <p:nvPr/>
            </p:nvSpPr>
            <p:spPr>
              <a:xfrm>
                <a:off x="7942217" y="739183"/>
                <a:ext cx="3138357" cy="16333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AR" sz="1900" b="1" dirty="0"/>
                  <a:t>Resistencia de envase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9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A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19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es-AR" sz="19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9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9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s-AR" sz="19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s-A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1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9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sz="1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AR" sz="1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s-AR" sz="19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1900" dirty="0"/>
              </a:p>
              <a:p>
                <a:pPr marL="0" indent="0">
                  <a:buNone/>
                </a:pPr>
                <a:r>
                  <a:rPr lang="es-AR" sz="1900" dirty="0"/>
                  <a:t>Luego reemplazo U por h</a:t>
                </a:r>
              </a:p>
              <a:p>
                <a:pPr marL="0" indent="0">
                  <a:buNone/>
                </a:pPr>
                <a:endParaRPr lang="es-AR" sz="19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s-AR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217" y="739183"/>
                <a:ext cx="3138357" cy="1633311"/>
              </a:xfrm>
              <a:prstGeom prst="rect">
                <a:avLst/>
              </a:prstGeom>
              <a:blipFill>
                <a:blip r:embed="rId5"/>
                <a:stretch>
                  <a:fillRect l="-15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4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2" name="TextShape 1"/>
              <p:cNvSpPr txBox="1">
                <a:spLocks noChangeArrowheads="1"/>
              </p:cNvSpPr>
              <p:nvPr/>
            </p:nvSpPr>
            <p:spPr bwMode="auto">
              <a:xfrm>
                <a:off x="1229627" y="257176"/>
                <a:ext cx="9732745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/>
                    <a:cs typeface="DejaVu Sans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/>
                    <a:cs typeface="DejaVu Sans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/>
                    <a:cs typeface="DejaVu Sans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/>
                    <a:cs typeface="DejaVu Sans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/>
                    <a:cs typeface="DejaVu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/>
                    <a:cs typeface="DejaVu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/>
                    <a:cs typeface="DejaVu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/>
                    <a:cs typeface="DejaVu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/>
                    <a:cs typeface="DejaVu Sans"/>
                  </a:defRPr>
                </a:lvl9pPr>
              </a:lstStyle>
              <a:p>
                <a:pPr algn="ctr" eaLnBrk="1" hangingPunct="1"/>
                <a:r>
                  <a:rPr lang="es-AR" sz="20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Tiempo de congelamiento en función del espesor para un bloque de filetes (aire y placas). Ta = -30ºC, </a:t>
                </a:r>
                <a:r>
                  <a:rPr lang="es-AR" sz="2000" b="1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Tct</a:t>
                </a:r>
                <a:r>
                  <a:rPr lang="es-AR" sz="20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= -15ºC;  α (kcal/</a:t>
                </a:r>
                <a:r>
                  <a:rPr lang="es-AR" sz="2000" b="1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hr</a:t>
                </a:r>
                <a:r>
                  <a:rPr lang="es-AR" sz="20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A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AR" sz="2000" b="1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ºC</a:t>
                </a:r>
                <a:r>
                  <a:rPr lang="es-AR" sz="20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) </a:t>
                </a:r>
                <a:endParaRPr lang="es-AR" dirty="0"/>
              </a:p>
            </p:txBody>
          </p:sp>
        </mc:Choice>
        <mc:Fallback xmlns="">
          <p:sp>
            <p:nvSpPr>
              <p:cNvPr id="46082" name="TextShap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9627" y="257176"/>
                <a:ext cx="9732745" cy="1143000"/>
              </a:xfrm>
              <a:prstGeom prst="rect">
                <a:avLst/>
              </a:prstGeom>
              <a:blipFill>
                <a:blip r:embed="rId2"/>
                <a:stretch>
                  <a:fillRect l="-188" r="-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3" name="Picture 3" descr="D:\Docs\Escritorio\plano a escala casa mexic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3018"/>
          <a:stretch/>
        </p:blipFill>
        <p:spPr bwMode="auto">
          <a:xfrm>
            <a:off x="3595686" y="1400176"/>
            <a:ext cx="5000625" cy="4312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37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Shape 1"/>
          <p:cNvSpPr txBox="1">
            <a:spLocks noChangeArrowheads="1"/>
          </p:cNvSpPr>
          <p:nvPr/>
        </p:nvSpPr>
        <p:spPr bwMode="auto">
          <a:xfrm>
            <a:off x="1164657" y="285751"/>
            <a:ext cx="918089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Tiempo de congelación en minutos  para un bloque de </a:t>
            </a:r>
            <a:r>
              <a:rPr lang="es-AR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filets</a:t>
            </a:r>
            <a:r>
              <a:rPr 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congelados de 32 mm de espesor en función del coeficiente de transferencia de calor superficial α= (kcal/</a:t>
            </a:r>
            <a:r>
              <a:rPr lang="es-AR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hr</a:t>
            </a:r>
            <a:r>
              <a:rPr 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m2. </a:t>
            </a:r>
            <a:r>
              <a:rPr lang="es-AR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ºC</a:t>
            </a:r>
            <a:r>
              <a:rPr 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s-AR" dirty="0"/>
          </a:p>
        </p:txBody>
      </p:sp>
      <p:pic>
        <p:nvPicPr>
          <p:cNvPr id="47107" name="Picture 3" descr="D:\Docs\Escritorio\plano a escala casa mexico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7" b="2731"/>
          <a:stretch/>
        </p:blipFill>
        <p:spPr bwMode="auto">
          <a:xfrm>
            <a:off x="2501868" y="1428751"/>
            <a:ext cx="7000875" cy="44661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43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Shape 1"/>
          <p:cNvSpPr txBox="1">
            <a:spLocks noChangeArrowheads="1"/>
          </p:cNvSpPr>
          <p:nvPr/>
        </p:nvSpPr>
        <p:spPr bwMode="auto">
          <a:xfrm>
            <a:off x="2144829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s-AR" sz="2400" dirty="0">
                <a:solidFill>
                  <a:srgbClr val="000000"/>
                </a:solidFill>
                <a:latin typeface="Calibri" panose="020F0502020204030204" pitchFamily="34" charset="0"/>
              </a:rPr>
              <a:t> Influencia del material de embalaje</a:t>
            </a:r>
            <a:endParaRPr lang="es-AR" sz="2400" dirty="0"/>
          </a:p>
        </p:txBody>
      </p:sp>
      <p:sp>
        <p:nvSpPr>
          <p:cNvPr id="48131" name="TextShape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s-AR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AR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94" y="982664"/>
            <a:ext cx="76438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7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84543" y="668280"/>
            <a:ext cx="9761537" cy="762000"/>
          </a:xfrm>
        </p:spPr>
        <p:txBody>
          <a:bodyPr>
            <a:normAutofit/>
          </a:bodyPr>
          <a:lstStyle/>
          <a:p>
            <a:r>
              <a:rPr lang="es-AR" sz="2400" b="1" dirty="0"/>
              <a:t>Modelo físico de congelado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700212"/>
            <a:ext cx="4933950" cy="3457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700212"/>
            <a:ext cx="4933950" cy="3457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700212"/>
            <a:ext cx="4933950" cy="34575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700212"/>
            <a:ext cx="4933950" cy="34575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700212"/>
            <a:ext cx="4933950" cy="34575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3901" r="1966" b="5590"/>
          <a:stretch/>
        </p:blipFill>
        <p:spPr>
          <a:xfrm>
            <a:off x="2726168" y="1430280"/>
            <a:ext cx="5878286" cy="4441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238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5880" y="522288"/>
            <a:ext cx="9520237" cy="744537"/>
          </a:xfrm>
        </p:spPr>
        <p:txBody>
          <a:bodyPr>
            <a:normAutofit/>
          </a:bodyPr>
          <a:lstStyle/>
          <a:p>
            <a:r>
              <a:rPr lang="es-AR" sz="2400" b="1" dirty="0"/>
              <a:t>Tiempo de congelación</a:t>
            </a:r>
            <a:endParaRPr lang="es-AR" sz="36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335881" y="1266825"/>
            <a:ext cx="9520237" cy="4676775"/>
          </a:xfrm>
        </p:spPr>
        <p:txBody>
          <a:bodyPr>
            <a:normAutofit/>
          </a:bodyPr>
          <a:lstStyle/>
          <a:p>
            <a:pPr algn="just"/>
            <a:r>
              <a:rPr lang="es-AR" sz="2200" dirty="0"/>
              <a:t>El proceso se inicia en el punto de congelación del alimento, con toda el agua que éste contiene en estado líquido. Para el cálculo se desprecian las pérdidas de calor sensible.</a:t>
            </a:r>
          </a:p>
          <a:p>
            <a:pPr algn="just"/>
            <a:r>
              <a:rPr lang="es-AR" sz="2200" dirty="0"/>
              <a:t>La transferencia de calor se realiza en estado estacionario.</a:t>
            </a:r>
          </a:p>
          <a:p>
            <a:pPr algn="just"/>
            <a:r>
              <a:rPr lang="es-AR" sz="2200" dirty="0"/>
              <a:t>El frente de congelación mantiene una forma semejante a la del alimento.</a:t>
            </a:r>
          </a:p>
          <a:p>
            <a:pPr algn="just"/>
            <a:r>
              <a:rPr lang="es-AR" sz="2200" dirty="0"/>
              <a:t>Las propiedades físicas del alimento como densidad, conductividad térmica, calor específico, calor latente de congelación, se mantienen constantes.</a:t>
            </a:r>
          </a:p>
          <a:p>
            <a:pPr algn="just"/>
            <a:r>
              <a:rPr lang="es-AR" sz="2200" dirty="0"/>
              <a:t>El flujo de calor es unidireccional.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142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01014" y="773112"/>
            <a:ext cx="10515600" cy="590550"/>
          </a:xfrm>
        </p:spPr>
        <p:txBody>
          <a:bodyPr>
            <a:normAutofit/>
          </a:bodyPr>
          <a:lstStyle/>
          <a:p>
            <a:r>
              <a:rPr lang="es-AR" sz="2400" b="1" dirty="0"/>
              <a:t>Ecuación de Plank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301014" y="1364999"/>
                <a:ext cx="10334625" cy="46878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AR" dirty="0"/>
                  <a:t>Considérese el flujo de calor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AR" dirty="0"/>
                  <a:t> desde el frente móvil hasta el medio de congelación externo: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.(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den>
                        </m:f>
                      </m:den>
                    </m:f>
                    <m:r>
                      <a:rPr lang="es-A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den>
                    </m:f>
                  </m:oMath>
                </a14:m>
                <a:r>
                  <a:rPr lang="es-AR" dirty="0"/>
                  <a:t>                           (1)</a:t>
                </a:r>
              </a:p>
              <a:p>
                <a:r>
                  <a:rPr lang="es-AR" dirty="0"/>
                  <a:t>El frente móvil avanza a una velocidad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AR" b="0" dirty="0"/>
              </a:p>
              <a:p>
                <a:r>
                  <a:rPr lang="es-AR" dirty="0"/>
                  <a:t>El calor generado es el calor latente de fusión 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A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s-A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s-A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A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s-A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A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A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s-A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s-A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es-A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s-A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s-A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s-AR" sz="4400" dirty="0"/>
                  <a:t> </a:t>
                </a:r>
                <a14:m>
                  <m:oMath xmlns:m="http://schemas.openxmlformats.org/officeDocument/2006/math">
                    <m:r>
                      <a:rPr lang="es-A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AR" dirty="0"/>
                  <a:t> </a:t>
                </a:r>
              </a:p>
              <a:p>
                <a:pPr marL="0" indent="0">
                  <a:buNone/>
                </a:pPr>
                <a:endParaRPr lang="es-AR" dirty="0"/>
              </a:p>
              <a:p>
                <a:pPr marL="0" indent="0" algn="ctr">
                  <a:buNone/>
                </a:pPr>
                <a:r>
                  <a:rPr lang="es-AR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r>
                  <a:rPr lang="es-AR" dirty="0"/>
                  <a:t>                              (2)</a:t>
                </a:r>
              </a:p>
              <a:p>
                <a:pPr marL="0" indent="0" algn="ctr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301014" y="1364999"/>
                <a:ext cx="10334625" cy="4687888"/>
              </a:xfrm>
              <a:blipFill>
                <a:blip r:embed="rId2"/>
                <a:stretch>
                  <a:fillRect l="-590" t="-78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38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38200" y="446171"/>
            <a:ext cx="10515600" cy="506413"/>
          </a:xfrm>
        </p:spPr>
        <p:txBody>
          <a:bodyPr>
            <a:normAutofit/>
          </a:bodyPr>
          <a:lstStyle/>
          <a:p>
            <a:r>
              <a:rPr lang="es-AR" sz="2400" b="1" dirty="0"/>
              <a:t>Ecuación de </a:t>
            </a:r>
            <a:r>
              <a:rPr lang="es-AR" sz="2400" b="1" dirty="0" err="1"/>
              <a:t>Plank</a:t>
            </a:r>
            <a:endParaRPr lang="es-A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034632"/>
                <a:ext cx="10515600" cy="502443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AR" dirty="0"/>
                  <a:t>Igualando las ecuaciones (1) y (2)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num>
                      <m:den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den>
                    </m:f>
                  </m:oMath>
                </a14:m>
                <a:r>
                  <a:rPr lang="es-AR" dirty="0"/>
                  <a:t>             (3)</a:t>
                </a:r>
              </a:p>
              <a:p>
                <a:r>
                  <a:rPr lang="es-AR" dirty="0"/>
                  <a:t>Separando variables, organizando, integrando y teniendo en cuenta que el proceso de congelación se completa cuando el frente de hielo avanza hasta el centro de la lámina “a/</a:t>
                </a:r>
                <a:r>
                  <a:rPr lang="es-AR" sz="2400" dirty="0"/>
                  <a:t>2”, </a:t>
                </a:r>
                <a:r>
                  <a:rPr lang="es-AR" dirty="0"/>
                  <a:t>obtenemos: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f>
                              <m:fPr>
                                <m:type m:val="skw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es-AR" dirty="0"/>
                  <a:t>      (4)  e integrando obtenemos:</a:t>
                </a:r>
              </a:p>
              <a:p>
                <a:pPr marL="0" indent="0" algn="ctr">
                  <a:buNone/>
                </a:pPr>
                <a:endParaRPr lang="es-A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s-A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s-AR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A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es-A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es-A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num>
                      <m:den>
                        <m:d>
                          <m:dPr>
                            <m:ctrlPr>
                              <a:rPr lang="es-AR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s-AR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  <m:r>
                              <a:rPr lang="es-AR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s-AR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s-AR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s-AR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A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s-AR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s-AR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  <m:r>
                          <a:rPr lang="es-A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s-AR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AR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s-AR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s-AR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s-AR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e>
                    </m:d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dirty="0"/>
                  <a:t>        (5)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8200" y="1034632"/>
                <a:ext cx="10515600" cy="5024437"/>
              </a:xfrm>
              <a:blipFill>
                <a:blip r:embed="rId2"/>
                <a:stretch>
                  <a:fillRect l="-522" t="-72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99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838200" y="522865"/>
            <a:ext cx="10515600" cy="506413"/>
          </a:xfrm>
        </p:spPr>
        <p:txBody>
          <a:bodyPr>
            <a:normAutofit/>
          </a:bodyPr>
          <a:lstStyle/>
          <a:p>
            <a:r>
              <a:rPr lang="es-AR" sz="2400" b="1" dirty="0"/>
              <a:t>Ecuación de </a:t>
            </a:r>
            <a:r>
              <a:rPr lang="es-AR" sz="2400" b="1" dirty="0" err="1"/>
              <a:t>Plank</a:t>
            </a:r>
            <a:endParaRPr lang="es-A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063625" y="4130096"/>
                <a:ext cx="5032375" cy="1090612"/>
              </a:xfrm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AR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2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2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s-A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2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2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s-AR" sz="2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AR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p>
                              <m:sSupPr>
                                <m:ctrlPr>
                                  <a:rPr lang="es-A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2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AR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AR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s-AR" sz="2600" dirty="0"/>
                  <a:t>     (6)</a:t>
                </a:r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063625" y="4130096"/>
                <a:ext cx="5032375" cy="1090612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7159625" y="279180"/>
                <a:ext cx="4694237" cy="5861738"/>
              </a:xfrm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s-AR" sz="1800" b="1" dirty="0"/>
                  <a:t>Donde: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AR" sz="1800" i="1" dirty="0"/>
                  <a:t> = tiempo de congelación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AR" sz="1800" i="1" dirty="0"/>
                  <a:t>= densidad del pescado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sz="1800" b="0" i="1" dirty="0"/>
                  <a:t> calor latente de congelación del pescado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sz="1800" b="0" i="1" dirty="0"/>
                  <a:t> temperatura de congelamiento del pescado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sz="1800" b="0" i="1" dirty="0"/>
                  <a:t> temperatura del medio refrigerante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s-AR" sz="1800" i="1" dirty="0"/>
                  <a:t>a = dimensión característica del producto</a:t>
                </a:r>
                <a14:m>
                  <m:oMath xmlns:m="http://schemas.openxmlformats.org/officeDocument/2006/math"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AR" sz="1800" i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s-AR" sz="1800" i="1" dirty="0"/>
                  <a:t>h = coeficiente de transferencia de calor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s-AR" sz="1800" i="1" dirty="0"/>
                  <a:t>k = conductividad térmica del producto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s-AR" sz="1800" i="1" dirty="0"/>
                  <a:t>P = factor de forma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s-AR" sz="1800" i="1" dirty="0"/>
                  <a:t>R = factor de forma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es-AR" sz="20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</m:oMath>
                  </m:oMathPara>
                </a14:m>
                <a:endParaRPr lang="es-AR" sz="2000" b="0" i="1" dirty="0"/>
              </a:p>
              <a:p>
                <a:pPr marL="0" indent="0">
                  <a:buNone/>
                </a:pPr>
                <a:endParaRPr lang="es-AR" sz="2000" i="1" dirty="0"/>
              </a:p>
            </p:txBody>
          </p:sp>
        </mc:Choice>
        <mc:Fallback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7159625" y="279180"/>
                <a:ext cx="4694237" cy="5861738"/>
              </a:xfrm>
              <a:blipFill>
                <a:blip r:embed="rId3"/>
                <a:stretch>
                  <a:fillRect l="-906" t="-519" r="-1682" b="-32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3"/>
              <p:cNvSpPr txBox="1">
                <a:spLocks/>
              </p:cNvSpPr>
              <p:nvPr/>
            </p:nvSpPr>
            <p:spPr>
              <a:xfrm>
                <a:off x="838199" y="1183929"/>
                <a:ext cx="5649227" cy="2791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1900" dirty="0"/>
                  <a:t>Para aplicar la ecuación (5) a un alimento con un contenido de agua de xw, se debe reemplazar el calor latente de fusión del agua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s-AR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1900" dirty="0"/>
                  <a:t>por el calor latente del alimento: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s-AR" sz="2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s-A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AR" sz="2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s-AR" sz="2200" b="1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s-A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s-A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200" b="1" dirty="0"/>
              </a:p>
              <a:p>
                <a:r>
                  <a:rPr lang="es-AR" sz="1900" dirty="0"/>
                  <a:t>La expresión general de predicción del tiempo de congelación queda:</a:t>
                </a:r>
              </a:p>
            </p:txBody>
          </p:sp>
        </mc:Choice>
        <mc:Fallback xmlns="">
          <p:sp>
            <p:nvSpPr>
              <p:cNvPr id="5" name="Marcador de contenid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183929"/>
                <a:ext cx="5649227" cy="2791516"/>
              </a:xfrm>
              <a:prstGeom prst="rect">
                <a:avLst/>
              </a:prstGeom>
              <a:blipFill>
                <a:blip r:embed="rId4"/>
                <a:stretch>
                  <a:fillRect l="-755" t="-218" b="-65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0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11363" y="1347002"/>
            <a:ext cx="9602788" cy="1047750"/>
          </a:xfrm>
        </p:spPr>
        <p:txBody>
          <a:bodyPr>
            <a:normAutofit/>
          </a:bodyPr>
          <a:lstStyle/>
          <a:p>
            <a:r>
              <a:rPr lang="es-AR" sz="2400" i="1" dirty="0"/>
              <a:t>Valores de </a:t>
            </a:r>
            <a:r>
              <a:rPr lang="es-AR" sz="2400" dirty="0"/>
              <a:t>P</a:t>
            </a:r>
            <a:r>
              <a:rPr lang="es-AR" sz="2400" i="1" dirty="0"/>
              <a:t> y </a:t>
            </a:r>
            <a:r>
              <a:rPr lang="es-AR" sz="2400" dirty="0"/>
              <a:t>R</a:t>
            </a:r>
            <a:r>
              <a:rPr lang="es-AR" sz="2400" i="1" dirty="0"/>
              <a:t> para distintas formas geométricas</a:t>
            </a:r>
          </a:p>
        </p:txBody>
      </p:sp>
      <p:pic>
        <p:nvPicPr>
          <p:cNvPr id="4" name="Picture 9" descr="img5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394752"/>
            <a:ext cx="75914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mg505">
            <a:extLst>
              <a:ext uri="{FF2B5EF4-FFF2-40B4-BE49-F238E27FC236}">
                <a16:creationId xmlns:a16="http://schemas.microsoft.com/office/drawing/2014/main" id="{AE41402D-5330-407C-8E49-C9FC6AEEC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3" t="71451" r="35153" b="13848"/>
          <a:stretch/>
        </p:blipFill>
        <p:spPr bwMode="auto">
          <a:xfrm>
            <a:off x="6664839" y="3765177"/>
            <a:ext cx="215153" cy="28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529389" y="5029768"/>
                <a:ext cx="10515600" cy="873125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𝑠𝑒𝑔𝑢𝑛𝑑𝑎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𝑑𝑖𝑚𝑒𝑛𝑠𝑖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𝑚𝑒𝑛𝑜𝑟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𝑑𝑖𝑚𝑒𝑛𝑠𝑖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𝑚𝑒𝑛𝑜𝑟</m:t>
                          </m:r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𝑑𝑖𝑚𝑒𝑛𝑠𝑖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𝑚𝑎𝑦𝑜𝑟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𝑑𝑖𝑚𝑒𝑛𝑠𝑖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𝑚𝑒𝑛𝑜𝑟</m:t>
                          </m:r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29389" y="5029768"/>
                <a:ext cx="10515600" cy="873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02" y="231676"/>
            <a:ext cx="6246796" cy="459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6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5881" y="479525"/>
            <a:ext cx="9520237" cy="809625"/>
          </a:xfrm>
        </p:spPr>
        <p:txBody>
          <a:bodyPr>
            <a:normAutofit/>
          </a:bodyPr>
          <a:lstStyle/>
          <a:p>
            <a:r>
              <a:rPr lang="es-AR" sz="2400" dirty="0"/>
              <a:t>Variables que modifican el tiempo de congelamiento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256850" y="1703387"/>
            <a:ext cx="9520237" cy="3451225"/>
          </a:xfrm>
        </p:spPr>
        <p:txBody>
          <a:bodyPr>
            <a:normAutofit/>
          </a:bodyPr>
          <a:lstStyle/>
          <a:p>
            <a:pPr algn="just"/>
            <a:r>
              <a:rPr lang="es-AR" dirty="0"/>
              <a:t>Del análisis de la ecuación (6) queda claro que si aumenta “a”, aumenta el tiempo de congelación.</a:t>
            </a:r>
          </a:p>
          <a:p>
            <a:pPr algn="just"/>
            <a:r>
              <a:rPr lang="es-AR" dirty="0"/>
              <a:t>En cambio si aumentan el </a:t>
            </a:r>
            <a:r>
              <a:rPr lang="el-GR" dirty="0"/>
              <a:t>Δ</a:t>
            </a:r>
            <a:r>
              <a:rPr lang="es-AR" dirty="0"/>
              <a:t>T, “h” o “k”, </a:t>
            </a:r>
            <a:r>
              <a:rPr lang="es-AR" b="0" dirty="0">
                <a:ea typeface="Cambria Math" panose="02040503050406030204" pitchFamily="18" charset="0"/>
              </a:rPr>
              <a:t>el tiempo de congelamiento disminuye.</a:t>
            </a:r>
          </a:p>
          <a:p>
            <a:pPr algn="just"/>
            <a:r>
              <a:rPr lang="es-AR" dirty="0">
                <a:ea typeface="Cambria Math" panose="02040503050406030204" pitchFamily="18" charset="0"/>
              </a:rPr>
              <a:t>Pero </a:t>
            </a:r>
            <a:r>
              <a:rPr lang="el-GR" dirty="0">
                <a:ea typeface="Cambria Math" panose="02040503050406030204" pitchFamily="18" charset="0"/>
              </a:rPr>
              <a:t>Δ</a:t>
            </a:r>
            <a:r>
              <a:rPr lang="es-AR" dirty="0">
                <a:ea typeface="Cambria Math" panose="02040503050406030204" pitchFamily="18" charset="0"/>
              </a:rPr>
              <a:t>T depende de la temperatura del equipo congelador.</a:t>
            </a:r>
          </a:p>
          <a:p>
            <a:pPr algn="just"/>
            <a:r>
              <a:rPr lang="es-AR" dirty="0">
                <a:ea typeface="Cambria Math" panose="02040503050406030204" pitchFamily="18" charset="0"/>
              </a:rPr>
              <a:t>Dentro de ciertos límites el coeficiente de transferencia de calor “h” sería la única variable para reducir el tiempo de congelación.</a:t>
            </a:r>
            <a:endParaRPr lang="es-AR" b="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4638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í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854</TotalTime>
  <Words>754</Words>
  <Application>Microsoft Office PowerPoint</Application>
  <PresentationFormat>Panorámica</PresentationFormat>
  <Paragraphs>79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Galería</vt:lpstr>
      <vt:lpstr>Presentación de PowerPoint</vt:lpstr>
      <vt:lpstr>Modelo físico de congelado</vt:lpstr>
      <vt:lpstr>Tiempo de congelación</vt:lpstr>
      <vt:lpstr>Ecuación de Plank</vt:lpstr>
      <vt:lpstr>Ecuación de Plank</vt:lpstr>
      <vt:lpstr>Ecuación de Plank</vt:lpstr>
      <vt:lpstr>Valores de P y R para distintas formas geométricas</vt:lpstr>
      <vt:lpstr>β_1=  (segunda dimensión menor)/(dimensión menor)          β_2=  (dimensión mayor)/(dimensión menor)  </vt:lpstr>
      <vt:lpstr>Variables que modifican el tiempo de congelamiento</vt:lpstr>
      <vt:lpstr>Presentación de PowerPoint</vt:lpstr>
      <vt:lpstr>Influencia del material de envasado en el coeficiente “h”</vt:lpstr>
      <vt:lpstr>Presentación de PowerPoint</vt:lpstr>
      <vt:lpstr>Ecuación de Nagaoka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Ecuación de Plank</dc:title>
  <dc:creator>Agustina Fardin</dc:creator>
  <cp:lastModifiedBy>Emmanuel</cp:lastModifiedBy>
  <cp:revision>81</cp:revision>
  <dcterms:created xsi:type="dcterms:W3CDTF">2020-05-02T22:17:38Z</dcterms:created>
  <dcterms:modified xsi:type="dcterms:W3CDTF">2024-05-09T02:25:44Z</dcterms:modified>
</cp:coreProperties>
</file>