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embeddedFontLst>
    <p:embeddedFont>
      <p:font typeface="Montserrat"/>
      <p:regular r:id="rId39"/>
      <p:bold r:id="rId40"/>
      <p:italic r:id="rId41"/>
      <p:boldItalic r:id="rId42"/>
    </p:embeddedFont>
    <p:embeddedFont>
      <p:font typeface="Lato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.fntdata"/><Relationship Id="rId20" Type="http://schemas.openxmlformats.org/officeDocument/2006/relationships/slide" Target="slides/slide15.xml"/><Relationship Id="rId42" Type="http://schemas.openxmlformats.org/officeDocument/2006/relationships/font" Target="fonts/Montserrat-boldItalic.fntdata"/><Relationship Id="rId41" Type="http://schemas.openxmlformats.org/officeDocument/2006/relationships/font" Target="fonts/Montserrat-italic.fntdata"/><Relationship Id="rId22" Type="http://schemas.openxmlformats.org/officeDocument/2006/relationships/slide" Target="slides/slide17.xml"/><Relationship Id="rId44" Type="http://schemas.openxmlformats.org/officeDocument/2006/relationships/font" Target="fonts/Lato-bold.fntdata"/><Relationship Id="rId21" Type="http://schemas.openxmlformats.org/officeDocument/2006/relationships/slide" Target="slides/slide16.xml"/><Relationship Id="rId43" Type="http://schemas.openxmlformats.org/officeDocument/2006/relationships/font" Target="fonts/Lato-regular.fntdata"/><Relationship Id="rId24" Type="http://schemas.openxmlformats.org/officeDocument/2006/relationships/slide" Target="slides/slide19.xml"/><Relationship Id="rId46" Type="http://schemas.openxmlformats.org/officeDocument/2006/relationships/font" Target="fonts/Lato-boldItalic.fntdata"/><Relationship Id="rId23" Type="http://schemas.openxmlformats.org/officeDocument/2006/relationships/slide" Target="slides/slide18.xml"/><Relationship Id="rId45" Type="http://schemas.openxmlformats.org/officeDocument/2006/relationships/font" Target="fonts/La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Montserrat-regular.fntdata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1c14d91eb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1c14d91eb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2495bd9a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2495bd9a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2495bd9ad1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2495bd9ad1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2495bd9ad1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2495bd9ad1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2495bd9ad1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2495bd9ad1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2495bd9ad1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2495bd9ad1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2495bd9ad1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2495bd9ad1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2495bd9ad1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2495bd9ad1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2495bd9ad1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2495bd9ad1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2495bd9ad1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2495bd9ad1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2495bd9ad1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2495bd9ad1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c5699acb1_1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dc5699acb1_1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2495bd9ad1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2495bd9ad1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2495bd9ad1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2495bd9ad1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2495bd9ad1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2495bd9ad1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2495bd9ad1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2495bd9ad1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2495bd9ad1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2495bd9ad1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2495bd9ad1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2495bd9ad1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2495bd9ad1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2495bd9ad1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2495bd9ad1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2495bd9ad1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2495bd9ad1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2495bd9ad1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2495bd9ad1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2495bd9ad1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201e146f6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201e146f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2495bd9ad1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22495bd9ad1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2495bd9ad1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22495bd9ad1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2495bd9ad1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22495bd9ad1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2495bd9ad1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22495bd9ad1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201e146f6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201e146f6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201e146f6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201e146f6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f1ed5a115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f1ed5a115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f1ed5a115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f1ed5a115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f1ed5a115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f1ed5a115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f1ed5a115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f1ed5a115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28.png"/><Relationship Id="rId5" Type="http://schemas.openxmlformats.org/officeDocument/2006/relationships/image" Target="../media/image12.png"/><Relationship Id="rId6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15.png"/><Relationship Id="rId5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png"/><Relationship Id="rId4" Type="http://schemas.openxmlformats.org/officeDocument/2006/relationships/image" Target="../media/image26.png"/><Relationship Id="rId5" Type="http://schemas.openxmlformats.org/officeDocument/2006/relationships/image" Target="../media/image29.png"/><Relationship Id="rId6" Type="http://schemas.openxmlformats.org/officeDocument/2006/relationships/image" Target="../media/image2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5.png"/><Relationship Id="rId4" Type="http://schemas.openxmlformats.org/officeDocument/2006/relationships/image" Target="../media/image37.png"/><Relationship Id="rId5" Type="http://schemas.openxmlformats.org/officeDocument/2006/relationships/image" Target="../media/image4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3.png"/><Relationship Id="rId4" Type="http://schemas.openxmlformats.org/officeDocument/2006/relationships/image" Target="../media/image34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6.png"/><Relationship Id="rId4" Type="http://schemas.openxmlformats.org/officeDocument/2006/relationships/image" Target="../media/image38.png"/><Relationship Id="rId5" Type="http://schemas.openxmlformats.org/officeDocument/2006/relationships/image" Target="../media/image40.png"/><Relationship Id="rId6" Type="http://schemas.openxmlformats.org/officeDocument/2006/relationships/image" Target="../media/image3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9.png"/><Relationship Id="rId4" Type="http://schemas.openxmlformats.org/officeDocument/2006/relationships/image" Target="../media/image46.png"/><Relationship Id="rId5" Type="http://schemas.openxmlformats.org/officeDocument/2006/relationships/image" Target="../media/image35.png"/><Relationship Id="rId6" Type="http://schemas.openxmlformats.org/officeDocument/2006/relationships/image" Target="../media/image6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0.png"/><Relationship Id="rId4" Type="http://schemas.openxmlformats.org/officeDocument/2006/relationships/image" Target="../media/image4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9.png"/><Relationship Id="rId4" Type="http://schemas.openxmlformats.org/officeDocument/2006/relationships/image" Target="../media/image5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2.png"/><Relationship Id="rId4" Type="http://schemas.openxmlformats.org/officeDocument/2006/relationships/image" Target="../media/image5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9.png"/><Relationship Id="rId4" Type="http://schemas.openxmlformats.org/officeDocument/2006/relationships/image" Target="../media/image5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4.png"/><Relationship Id="rId4" Type="http://schemas.openxmlformats.org/officeDocument/2006/relationships/image" Target="../media/image5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5.png"/><Relationship Id="rId4" Type="http://schemas.openxmlformats.org/officeDocument/2006/relationships/image" Target="../media/image5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1413" y="4137675"/>
            <a:ext cx="2301175" cy="749500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135" name="Google Shape;135;p13"/>
          <p:cNvSpPr txBox="1"/>
          <p:nvPr>
            <p:ph idx="4294967295" type="title"/>
          </p:nvPr>
        </p:nvSpPr>
        <p:spPr>
          <a:xfrm>
            <a:off x="371200" y="667700"/>
            <a:ext cx="5660700" cy="15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419" sz="3000"/>
              <a:t>Base de Datos I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419" sz="3000"/>
              <a:t>Structured Query Language (SQL)</a:t>
            </a:r>
            <a:endParaRPr sz="3000"/>
          </a:p>
        </p:txBody>
      </p:sp>
      <p:sp>
        <p:nvSpPr>
          <p:cNvPr id="136" name="Google Shape;136;p13"/>
          <p:cNvSpPr txBox="1"/>
          <p:nvPr/>
        </p:nvSpPr>
        <p:spPr>
          <a:xfrm>
            <a:off x="439800" y="2890500"/>
            <a:ext cx="52827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3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Clase N° 5</a:t>
            </a:r>
            <a:endParaRPr sz="23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Inserción, modificación y eliminación de datos</a:t>
            </a:r>
            <a:endParaRPr sz="20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13"/>
          <p:cNvSpPr txBox="1"/>
          <p:nvPr/>
        </p:nvSpPr>
        <p:spPr>
          <a:xfrm>
            <a:off x="439800" y="3950200"/>
            <a:ext cx="7900500" cy="723300"/>
          </a:xfrm>
          <a:prstGeom prst="rect">
            <a:avLst/>
          </a:prstGeom>
          <a:noFill/>
          <a:ln>
            <a:noFill/>
          </a:ln>
          <a:effectLst>
            <a:outerShdw blurRad="414338" rotWithShape="0" algn="bl" dir="5400000" dist="76200">
              <a:srgbClr val="0B5394">
                <a:alpha val="54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Profesor: 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Eduardo Mónaco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13"/>
          <p:cNvSpPr txBox="1"/>
          <p:nvPr/>
        </p:nvSpPr>
        <p:spPr>
          <a:xfrm>
            <a:off x="439800" y="2336400"/>
            <a:ext cx="7900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UNIDAD 3: Procesamiento de Datos</a:t>
            </a:r>
            <a:endParaRPr sz="24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9" name="Google Shape;13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3725" y="1471050"/>
            <a:ext cx="3510451" cy="228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2"/>
          <p:cNvSpPr txBox="1"/>
          <p:nvPr/>
        </p:nvSpPr>
        <p:spPr>
          <a:xfrm>
            <a:off x="235200" y="60675"/>
            <a:ext cx="5745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Mostrar y filtrar registros de una tabla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6" name="Google Shape;206;p22"/>
          <p:cNvSpPr txBox="1"/>
          <p:nvPr/>
        </p:nvSpPr>
        <p:spPr>
          <a:xfrm>
            <a:off x="235200" y="645675"/>
            <a:ext cx="2341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000"/>
              <a:buFont typeface="Lato"/>
              <a:buChar char="●"/>
            </a:pPr>
            <a:r>
              <a:rPr lang="es-419" sz="20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SELECT</a:t>
            </a:r>
            <a:endParaRPr sz="20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7" name="Google Shape;207;p22"/>
          <p:cNvSpPr txBox="1"/>
          <p:nvPr/>
        </p:nvSpPr>
        <p:spPr>
          <a:xfrm>
            <a:off x="229200" y="1189700"/>
            <a:ext cx="8685600" cy="29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 sentencia </a:t>
            </a:r>
            <a:r>
              <a:rPr lang="es-419" sz="1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SELECT 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 muy poderosa y ampliamente rica en sus cláusulas y variantes permitiendo la capacidad de atender en poco tiempo a consultas complejas sobre la base de datos.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Esta sentencia, obtiene y nos permite </a:t>
            </a:r>
            <a:r>
              <a:rPr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mostrar registros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de la base de datos, también permite realizar la selección de </a:t>
            </a:r>
            <a:r>
              <a:rPr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uno o varios registros o columnas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una o varias tablas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Para seleccionar la tabla de la que queremos obtener dichos registros vamos a utilizar la sentencia </a:t>
            </a:r>
            <a:r>
              <a:rPr lang="es-419" sz="1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FROM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75" y="1626575"/>
            <a:ext cx="53435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9625" y="781675"/>
            <a:ext cx="1676400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3"/>
          <p:cNvSpPr txBox="1"/>
          <p:nvPr/>
        </p:nvSpPr>
        <p:spPr>
          <a:xfrm>
            <a:off x="2223688" y="1069538"/>
            <a:ext cx="1031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Query:</a:t>
            </a:r>
            <a:endParaRPr sz="20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5" name="Google Shape;215;p23"/>
          <p:cNvSpPr txBox="1"/>
          <p:nvPr/>
        </p:nvSpPr>
        <p:spPr>
          <a:xfrm>
            <a:off x="6844725" y="289075"/>
            <a:ext cx="1126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Output:</a:t>
            </a:r>
            <a:endParaRPr sz="20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6" name="Google Shape;21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75" y="3707963"/>
            <a:ext cx="5343525" cy="36599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3"/>
          <p:cNvSpPr txBox="1"/>
          <p:nvPr/>
        </p:nvSpPr>
        <p:spPr>
          <a:xfrm>
            <a:off x="2223700" y="3215363"/>
            <a:ext cx="1031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Query:</a:t>
            </a:r>
            <a:endParaRPr sz="20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8" name="Google Shape;218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45800" y="3133713"/>
            <a:ext cx="1924050" cy="20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3"/>
          <p:cNvSpPr txBox="1"/>
          <p:nvPr/>
        </p:nvSpPr>
        <p:spPr>
          <a:xfrm>
            <a:off x="6844725" y="2641125"/>
            <a:ext cx="1126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Output:</a:t>
            </a:r>
            <a:endParaRPr sz="20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0" name="Google Shape;220;p23"/>
          <p:cNvSpPr txBox="1"/>
          <p:nvPr/>
        </p:nvSpPr>
        <p:spPr>
          <a:xfrm>
            <a:off x="235200" y="60675"/>
            <a:ext cx="5745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Mostrar y filtrar registros de una tabla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713" y="739975"/>
            <a:ext cx="7486549" cy="17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675524"/>
            <a:ext cx="8839201" cy="471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450" y="3265126"/>
            <a:ext cx="7769076" cy="17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4"/>
          <p:cNvSpPr txBox="1"/>
          <p:nvPr/>
        </p:nvSpPr>
        <p:spPr>
          <a:xfrm>
            <a:off x="235200" y="60675"/>
            <a:ext cx="5745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Mostrar y filtrar registros de una tabla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 txBox="1"/>
          <p:nvPr/>
        </p:nvSpPr>
        <p:spPr>
          <a:xfrm>
            <a:off x="235200" y="60675"/>
            <a:ext cx="5745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Mostrar y filtrar registros de una tabla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4" name="Google Shape;234;p25"/>
          <p:cNvSpPr txBox="1"/>
          <p:nvPr/>
        </p:nvSpPr>
        <p:spPr>
          <a:xfrm>
            <a:off x="235200" y="645675"/>
            <a:ext cx="2785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000"/>
              <a:buFont typeface="Lato"/>
              <a:buChar char="●"/>
            </a:pPr>
            <a:r>
              <a:rPr lang="es-419" sz="20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SELECT DISTINCT</a:t>
            </a:r>
            <a:endParaRPr sz="20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5" name="Google Shape;235;p25"/>
          <p:cNvSpPr txBox="1"/>
          <p:nvPr/>
        </p:nvSpPr>
        <p:spPr>
          <a:xfrm>
            <a:off x="235200" y="1138275"/>
            <a:ext cx="8487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 utiliza cuando queremos traer solo </a:t>
            </a:r>
            <a:r>
              <a:rPr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registros diferentes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 En las tablas en ocasiones pueden repetirse valores. Para evitarlos usamos esta sentencia.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6" name="Google Shape;2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100" y="3522050"/>
            <a:ext cx="7465800" cy="34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4613" y="2017927"/>
            <a:ext cx="4854763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49213" y="2893301"/>
            <a:ext cx="4845566" cy="58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49220" y="3908470"/>
            <a:ext cx="4845551" cy="1234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6"/>
          <p:cNvSpPr txBox="1"/>
          <p:nvPr/>
        </p:nvSpPr>
        <p:spPr>
          <a:xfrm>
            <a:off x="2709900" y="279025"/>
            <a:ext cx="3724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Operadores relacionales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5" name="Google Shape;2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300" y="992150"/>
            <a:ext cx="7011402" cy="391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7"/>
          <p:cNvSpPr txBox="1"/>
          <p:nvPr/>
        </p:nvSpPr>
        <p:spPr>
          <a:xfrm>
            <a:off x="3033750" y="266900"/>
            <a:ext cx="3076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Operadores lógicos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1" name="Google Shape;2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82775"/>
            <a:ext cx="8839200" cy="2094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277241"/>
            <a:ext cx="8839199" cy="683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"/>
          <p:cNvSpPr txBox="1"/>
          <p:nvPr/>
        </p:nvSpPr>
        <p:spPr>
          <a:xfrm>
            <a:off x="289800" y="218375"/>
            <a:ext cx="4282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Manejo de fechas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8" name="Google Shape;258;p28"/>
          <p:cNvSpPr txBox="1"/>
          <p:nvPr/>
        </p:nvSpPr>
        <p:spPr>
          <a:xfrm>
            <a:off x="289800" y="803375"/>
            <a:ext cx="8298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Tipos de datos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9" name="Google Shape;2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475" y="1375725"/>
            <a:ext cx="7605050" cy="354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9"/>
          <p:cNvSpPr txBox="1"/>
          <p:nvPr/>
        </p:nvSpPr>
        <p:spPr>
          <a:xfrm>
            <a:off x="289800" y="218375"/>
            <a:ext cx="4282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Manejo de fechas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5" name="Google Shape;265;p29"/>
          <p:cNvSpPr txBox="1"/>
          <p:nvPr/>
        </p:nvSpPr>
        <p:spPr>
          <a:xfrm>
            <a:off x="289800" y="803375"/>
            <a:ext cx="8298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Ejemplo de creación de una tabla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6" name="Google Shape;26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9113" y="1674475"/>
            <a:ext cx="5025775" cy="245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0"/>
          <p:cNvSpPr txBox="1"/>
          <p:nvPr/>
        </p:nvSpPr>
        <p:spPr>
          <a:xfrm>
            <a:off x="289800" y="218375"/>
            <a:ext cx="4282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Manejo de fechas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2" name="Google Shape;272;p30"/>
          <p:cNvSpPr txBox="1"/>
          <p:nvPr/>
        </p:nvSpPr>
        <p:spPr>
          <a:xfrm>
            <a:off x="289800" y="803375"/>
            <a:ext cx="8298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Ejemplo de inserción de datos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3" name="Google Shape;27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075" y="2194813"/>
            <a:ext cx="8837850" cy="75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0"/>
          <p:cNvSpPr txBox="1"/>
          <p:nvPr/>
        </p:nvSpPr>
        <p:spPr>
          <a:xfrm>
            <a:off x="2430900" y="3631950"/>
            <a:ext cx="4282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Uso de </a:t>
            </a:r>
            <a:r>
              <a:rPr i="1" lang="es-419" sz="1600">
                <a:solidFill>
                  <a:srgbClr val="F6B26B"/>
                </a:solidFill>
                <a:latin typeface="Lato"/>
                <a:ea typeface="Lato"/>
                <a:cs typeface="Lato"/>
                <a:sym typeface="Lato"/>
              </a:rPr>
              <a:t>NOW()</a:t>
            </a:r>
            <a:r>
              <a:rPr i="1"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para insertar la fecha y hora actual</a:t>
            </a:r>
            <a:endParaRPr i="1"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1"/>
          <p:cNvSpPr txBox="1"/>
          <p:nvPr/>
        </p:nvSpPr>
        <p:spPr>
          <a:xfrm>
            <a:off x="289800" y="218375"/>
            <a:ext cx="4282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Manejo de fechas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0" name="Google Shape;280;p31"/>
          <p:cNvSpPr txBox="1"/>
          <p:nvPr/>
        </p:nvSpPr>
        <p:spPr>
          <a:xfrm>
            <a:off x="289800" y="803375"/>
            <a:ext cx="8298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Funciones comunes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1" name="Google Shape;281;p31"/>
          <p:cNvSpPr txBox="1"/>
          <p:nvPr/>
        </p:nvSpPr>
        <p:spPr>
          <a:xfrm>
            <a:off x="289800" y="1440450"/>
            <a:ext cx="62967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</a:pPr>
            <a:r>
              <a:rPr lang="es-419" sz="1500">
                <a:solidFill>
                  <a:srgbClr val="F6B26B"/>
                </a:solidFill>
                <a:latin typeface="Lato"/>
                <a:ea typeface="Lato"/>
                <a:cs typeface="Lato"/>
                <a:sym typeface="Lato"/>
              </a:rPr>
              <a:t>CURDATE()</a:t>
            </a:r>
            <a:r>
              <a:rPr lang="es-419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 Retorna la fecha actual.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</a:pPr>
            <a:r>
              <a:rPr lang="es-419" sz="1500">
                <a:solidFill>
                  <a:srgbClr val="F6B26B"/>
                </a:solidFill>
                <a:latin typeface="Lato"/>
                <a:ea typeface="Lato"/>
                <a:cs typeface="Lato"/>
                <a:sym typeface="Lato"/>
              </a:rPr>
              <a:t>CURTIME()</a:t>
            </a:r>
            <a:r>
              <a:rPr lang="es-419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 Retorna la hora actual.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</a:pPr>
            <a:r>
              <a:rPr lang="es-419" sz="1500">
                <a:solidFill>
                  <a:srgbClr val="F6B26B"/>
                </a:solidFill>
                <a:latin typeface="Lato"/>
                <a:ea typeface="Lato"/>
                <a:cs typeface="Lato"/>
                <a:sym typeface="Lato"/>
              </a:rPr>
              <a:t>NOW()</a:t>
            </a:r>
            <a:r>
              <a:rPr lang="es-419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 Retorna la fecha y hora actual.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</a:pPr>
            <a:r>
              <a:rPr lang="es-419" sz="1500">
                <a:solidFill>
                  <a:srgbClr val="F6B26B"/>
                </a:solidFill>
                <a:latin typeface="Lato"/>
                <a:ea typeface="Lato"/>
                <a:cs typeface="Lato"/>
                <a:sym typeface="Lato"/>
              </a:rPr>
              <a:t>DATE()</a:t>
            </a:r>
            <a:r>
              <a:rPr lang="es-419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 Extrae la parte de fecha de un </a:t>
            </a:r>
            <a:r>
              <a:rPr lang="es-419" sz="1500">
                <a:solidFill>
                  <a:srgbClr val="EA9999"/>
                </a:solidFill>
                <a:latin typeface="Lato"/>
                <a:ea typeface="Lato"/>
                <a:cs typeface="Lato"/>
                <a:sym typeface="Lato"/>
              </a:rPr>
              <a:t>DATETIME </a:t>
            </a:r>
            <a:r>
              <a:rPr lang="es-419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 </a:t>
            </a:r>
            <a:r>
              <a:rPr lang="es-419" sz="1500">
                <a:solidFill>
                  <a:srgbClr val="EA9999"/>
                </a:solidFill>
                <a:latin typeface="Lato"/>
                <a:ea typeface="Lato"/>
                <a:cs typeface="Lato"/>
                <a:sym typeface="Lato"/>
              </a:rPr>
              <a:t>TIMESTAMP</a:t>
            </a:r>
            <a:r>
              <a:rPr lang="es-419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</a:pPr>
            <a:r>
              <a:rPr lang="es-419" sz="1500">
                <a:solidFill>
                  <a:srgbClr val="F6B26B"/>
                </a:solidFill>
                <a:latin typeface="Lato"/>
                <a:ea typeface="Lato"/>
                <a:cs typeface="Lato"/>
                <a:sym typeface="Lato"/>
              </a:rPr>
              <a:t>DATEDIFF()</a:t>
            </a:r>
            <a:r>
              <a:rPr lang="es-419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 Calcula la diferencia en días entre dos fechas.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2" name="Google Shape;2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475" y="3789025"/>
            <a:ext cx="48768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"/>
          <p:cNvSpPr txBox="1"/>
          <p:nvPr/>
        </p:nvSpPr>
        <p:spPr>
          <a:xfrm>
            <a:off x="260625" y="205750"/>
            <a:ext cx="4070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TEMAS A DESARROLLAR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p14"/>
          <p:cNvSpPr txBox="1"/>
          <p:nvPr/>
        </p:nvSpPr>
        <p:spPr>
          <a:xfrm>
            <a:off x="150925" y="790750"/>
            <a:ext cx="5344500" cy="43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Insertando registros en nuestras tablas.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Actualizando registros.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Eliminando registros.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Cláusula SELECT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Operadores relacionales y lógicos.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Ejecutamos consultas y filtramos registros.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Manejo de Fechas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Operadores de SQL.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Funciones de Agregación.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2"/>
          <p:cNvSpPr txBox="1"/>
          <p:nvPr/>
        </p:nvSpPr>
        <p:spPr>
          <a:xfrm>
            <a:off x="289800" y="218375"/>
            <a:ext cx="4282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Operadores propios de SQL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8" name="Google Shape;288;p32"/>
          <p:cNvSpPr txBox="1"/>
          <p:nvPr/>
        </p:nvSpPr>
        <p:spPr>
          <a:xfrm>
            <a:off x="289800" y="803375"/>
            <a:ext cx="8298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000"/>
              <a:buFont typeface="Lato"/>
              <a:buAutoNum type="arabicPeriod"/>
            </a:pPr>
            <a:r>
              <a:rPr lang="es-419" sz="20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BETWEEN </a:t>
            </a:r>
            <a:r>
              <a:rPr lang="es-419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Selecciona valores dentro de un </a:t>
            </a:r>
            <a:r>
              <a:rPr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rango determinado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 Los valores pueden ser </a:t>
            </a:r>
            <a:r>
              <a:rPr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números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texto 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 </a:t>
            </a:r>
            <a:r>
              <a:rPr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fechas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9" name="Google Shape;2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0899" y="1603775"/>
            <a:ext cx="4282200" cy="149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0523" y="3232500"/>
            <a:ext cx="5942950" cy="272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2975" y="3640400"/>
            <a:ext cx="4578042" cy="776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82982" y="4416842"/>
            <a:ext cx="4578044" cy="529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3"/>
          <p:cNvSpPr txBox="1"/>
          <p:nvPr/>
        </p:nvSpPr>
        <p:spPr>
          <a:xfrm>
            <a:off x="289800" y="218375"/>
            <a:ext cx="4282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Operadores propios de SQL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8" name="Google Shape;298;p33"/>
          <p:cNvSpPr txBox="1"/>
          <p:nvPr/>
        </p:nvSpPr>
        <p:spPr>
          <a:xfrm>
            <a:off x="289800" y="803375"/>
            <a:ext cx="8298900" cy="1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2.  IN (y NOT IN) </a:t>
            </a:r>
            <a:r>
              <a:rPr lang="es-419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Los operadores </a:t>
            </a:r>
            <a:r>
              <a:rPr lang="es-419" sz="1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IN 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 </a:t>
            </a:r>
            <a:r>
              <a:rPr lang="es-419" sz="1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NOT IN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sirven para averiguar si el valor de una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expresión determinada está dentro de un conjunto indicado.</a:t>
            </a:r>
            <a:b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El operador </a:t>
            </a:r>
            <a:r>
              <a:rPr lang="es-419" sz="1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IN 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 permite especificar varios valores para una condición de una cláusula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</a:t>
            </a:r>
            <a:r>
              <a:rPr lang="es-419" sz="1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WHERE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 Es un </a:t>
            </a:r>
            <a:r>
              <a:rPr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atajo 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para no escribir varias condiciones </a:t>
            </a:r>
            <a:r>
              <a:rPr lang="es-419" sz="1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OR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9" name="Google Shape;299;p33"/>
          <p:cNvSpPr txBox="1"/>
          <p:nvPr/>
        </p:nvSpPr>
        <p:spPr>
          <a:xfrm>
            <a:off x="152400" y="2697675"/>
            <a:ext cx="7902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Usamos “</a:t>
            </a:r>
            <a:r>
              <a:rPr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nombre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”, pero puede ser cualquier valor numérico o valor de tipo cadena.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00" name="Google Shape;30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5" y="3208402"/>
            <a:ext cx="4526276" cy="170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208400"/>
            <a:ext cx="4521726" cy="170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250" y="2307275"/>
            <a:ext cx="7845484" cy="3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4"/>
          <p:cNvSpPr txBox="1"/>
          <p:nvPr/>
        </p:nvSpPr>
        <p:spPr>
          <a:xfrm>
            <a:off x="289800" y="218375"/>
            <a:ext cx="4282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Operadores propios de SQL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8" name="Google Shape;308;p34"/>
          <p:cNvSpPr txBox="1"/>
          <p:nvPr/>
        </p:nvSpPr>
        <p:spPr>
          <a:xfrm>
            <a:off x="289800" y="803375"/>
            <a:ext cx="8298900" cy="1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3.  LIKE (y NOT LIKE) </a:t>
            </a:r>
            <a:r>
              <a:rPr lang="es-419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 usa en una cláusula </a:t>
            </a:r>
            <a:r>
              <a:rPr lang="es-419" sz="1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WHERE 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para buscar un </a:t>
            </a:r>
            <a:r>
              <a:rPr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patrón</a:t>
            </a:r>
            <a:endParaRPr sz="1600">
              <a:solidFill>
                <a:srgbClr val="E0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      específico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en una columna. También se usa cuando queremos utilizar una cadena en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una comparación WHERE. </a:t>
            </a:r>
            <a:b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Hay dos símbolos que se utilizan a menudo junto con el operador </a:t>
            </a:r>
            <a:r>
              <a:rPr lang="es-419" sz="1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LIKE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09" name="Google Shape;30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4813" y="2279250"/>
            <a:ext cx="6654375" cy="58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216813"/>
            <a:ext cx="8839200" cy="33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13" y="3852826"/>
            <a:ext cx="8839201" cy="401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25" y="4555595"/>
            <a:ext cx="8839202" cy="321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400" y="152400"/>
            <a:ext cx="7747207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6"/>
          <p:cNvSpPr txBox="1"/>
          <p:nvPr/>
        </p:nvSpPr>
        <p:spPr>
          <a:xfrm>
            <a:off x="289800" y="218375"/>
            <a:ext cx="4282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Operadores propios de SQL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3" name="Google Shape;323;p36"/>
          <p:cNvSpPr txBox="1"/>
          <p:nvPr/>
        </p:nvSpPr>
        <p:spPr>
          <a:xfrm>
            <a:off x="289800" y="803375"/>
            <a:ext cx="82989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4.  ORDER BY </a:t>
            </a:r>
            <a:r>
              <a:rPr lang="es-419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Esta cláusula permitirá establecer la columna o columnas sobre las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cuales los registros que se mostrarán de la consulta deberán ser </a:t>
            </a:r>
            <a:r>
              <a:rPr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ordenados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Este orden puede ser </a:t>
            </a:r>
            <a:r>
              <a:rPr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ascendiente 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(se agrega la palabra </a:t>
            </a:r>
            <a:r>
              <a:rPr lang="es-419" sz="1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ASC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) y </a:t>
            </a:r>
            <a:r>
              <a:rPr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descendiente 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(se agrega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la palabra </a:t>
            </a:r>
            <a:r>
              <a:rPr lang="es-419" sz="1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DESC 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al final).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4" name="Google Shape;32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536" y="2528850"/>
            <a:ext cx="3667125" cy="267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525" y="2890300"/>
            <a:ext cx="3667125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7820" y="2528838"/>
            <a:ext cx="4095427" cy="26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18186" y="2890287"/>
            <a:ext cx="3634719" cy="204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7"/>
          <p:cNvSpPr txBox="1"/>
          <p:nvPr/>
        </p:nvSpPr>
        <p:spPr>
          <a:xfrm>
            <a:off x="289800" y="218375"/>
            <a:ext cx="4282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Operadores propios de SQL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3" name="Google Shape;333;p37"/>
          <p:cNvSpPr txBox="1"/>
          <p:nvPr/>
        </p:nvSpPr>
        <p:spPr>
          <a:xfrm>
            <a:off x="289800" y="803375"/>
            <a:ext cx="8298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5.  AS </a:t>
            </a:r>
            <a:r>
              <a:rPr lang="es-419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  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 da un </a:t>
            </a:r>
            <a:r>
              <a:rPr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alias/nombre temporal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a una tabla o una columna de una tabla. El alias existe solo durante el momento de la consulta y se utiliza para darle a una columna un nombre más </a:t>
            </a:r>
            <a:r>
              <a:rPr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legible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 El alias a asignar es lo que se escribe luego de "</a:t>
            </a:r>
            <a:r>
              <a:rPr lang="es-419" sz="1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AS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".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34" name="Google Shape;33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800" y="2411573"/>
            <a:ext cx="3749799" cy="28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8725" y="2065473"/>
            <a:ext cx="1947813" cy="12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800" y="3512300"/>
            <a:ext cx="7737051" cy="28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85338" y="3904350"/>
            <a:ext cx="2314575" cy="11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8"/>
          <p:cNvSpPr txBox="1"/>
          <p:nvPr/>
        </p:nvSpPr>
        <p:spPr>
          <a:xfrm>
            <a:off x="289800" y="218375"/>
            <a:ext cx="4282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Operadores propios de SQL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3" name="Google Shape;343;p38"/>
          <p:cNvSpPr txBox="1"/>
          <p:nvPr/>
        </p:nvSpPr>
        <p:spPr>
          <a:xfrm>
            <a:off x="289800" y="803375"/>
            <a:ext cx="82989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6.  LIMIT </a:t>
            </a:r>
            <a:r>
              <a:rPr lang="es-419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 utiliza para establecer un </a:t>
            </a:r>
            <a:r>
              <a:rPr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límite al número de resultados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devueltos por la cláusula </a:t>
            </a:r>
            <a:r>
              <a:rPr lang="es-419" sz="1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SELECT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44" name="Google Shape;34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60725"/>
            <a:ext cx="9143999" cy="549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3038" y="2750717"/>
            <a:ext cx="4732425" cy="188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9"/>
          <p:cNvSpPr txBox="1"/>
          <p:nvPr/>
        </p:nvSpPr>
        <p:spPr>
          <a:xfrm>
            <a:off x="289800" y="218375"/>
            <a:ext cx="4282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Operadores propios de SQL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1" name="Google Shape;351;p39"/>
          <p:cNvSpPr txBox="1"/>
          <p:nvPr/>
        </p:nvSpPr>
        <p:spPr>
          <a:xfrm>
            <a:off x="289800" y="803375"/>
            <a:ext cx="82989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7.  ROUND</a:t>
            </a:r>
            <a:r>
              <a:rPr lang="es-419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 utiliza para </a:t>
            </a:r>
            <a:r>
              <a:rPr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redondear los decimales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de un número que se pida en un </a:t>
            </a:r>
            <a:r>
              <a:rPr lang="es-419" sz="1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SELECT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52" name="Google Shape;35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48575"/>
            <a:ext cx="8839200" cy="37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8150" y="2571761"/>
            <a:ext cx="4282200" cy="229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0"/>
          <p:cNvSpPr txBox="1"/>
          <p:nvPr/>
        </p:nvSpPr>
        <p:spPr>
          <a:xfrm>
            <a:off x="194100" y="291150"/>
            <a:ext cx="6987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Funciones de agregación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9" name="Google Shape;359;p40"/>
          <p:cNvSpPr txBox="1"/>
          <p:nvPr/>
        </p:nvSpPr>
        <p:spPr>
          <a:xfrm>
            <a:off x="289800" y="982600"/>
            <a:ext cx="8564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Son funciones en la que los valores de varias filas se agrupan bajo un criterio para formar un </a:t>
            </a:r>
            <a:r>
              <a:rPr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valor único más significativo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0" name="Google Shape;360;p40"/>
          <p:cNvSpPr txBox="1"/>
          <p:nvPr/>
        </p:nvSpPr>
        <p:spPr>
          <a:xfrm>
            <a:off x="289800" y="2012450"/>
            <a:ext cx="69873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Existen 5 tipos de funciones de agregación: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-419" sz="1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MAX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()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-419" sz="1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MIN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()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s-419" sz="1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COUNT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()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s-419" sz="1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SUM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()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s-419" sz="1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AVG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()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1"/>
          <p:cNvSpPr txBox="1"/>
          <p:nvPr/>
        </p:nvSpPr>
        <p:spPr>
          <a:xfrm>
            <a:off x="400325" y="497375"/>
            <a:ext cx="6987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MAX ()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6" name="Google Shape;366;p41"/>
          <p:cNvSpPr txBox="1"/>
          <p:nvPr/>
        </p:nvSpPr>
        <p:spPr>
          <a:xfrm>
            <a:off x="400325" y="1082375"/>
            <a:ext cx="698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Esta función </a:t>
            </a:r>
            <a:r>
              <a:rPr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retorna el valor más grande de una columna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67" name="Google Shape;36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65875"/>
            <a:ext cx="8839201" cy="473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6925" y="2722888"/>
            <a:ext cx="3070150" cy="180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"/>
          <p:cNvSpPr txBox="1"/>
          <p:nvPr/>
        </p:nvSpPr>
        <p:spPr>
          <a:xfrm>
            <a:off x="291125" y="291150"/>
            <a:ext cx="4536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Insertar registros en una tabla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1" name="Google Shape;151;p15"/>
          <p:cNvSpPr txBox="1"/>
          <p:nvPr/>
        </p:nvSpPr>
        <p:spPr>
          <a:xfrm>
            <a:off x="291125" y="994725"/>
            <a:ext cx="2341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000"/>
              <a:buFont typeface="Lato"/>
              <a:buChar char="●"/>
            </a:pPr>
            <a:r>
              <a:rPr lang="es-419" sz="20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INSERT INTO</a:t>
            </a:r>
            <a:endParaRPr sz="20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2" name="Google Shape;152;p15"/>
          <p:cNvSpPr txBox="1"/>
          <p:nvPr/>
        </p:nvSpPr>
        <p:spPr>
          <a:xfrm>
            <a:off x="291125" y="1661950"/>
            <a:ext cx="45369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 su formato más sencillo, </a:t>
            </a:r>
            <a:r>
              <a:rPr lang="es-419" sz="1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INSERT 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 utiliza para </a:t>
            </a:r>
            <a:r>
              <a:rPr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añadir un solo registro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a una tabla. Debemos especificar el </a:t>
            </a:r>
            <a:r>
              <a:rPr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nombre de la tabla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y una </a:t>
            </a:r>
            <a:r>
              <a:rPr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lista de valores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para el registro. Los valores deben suministrarse en el </a:t>
            </a:r>
            <a:r>
              <a:rPr lang="es-419" sz="1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mismo orden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en el que se especificaron los atributos correspondientes en el comando </a:t>
            </a:r>
            <a:r>
              <a:rPr lang="es-419" sz="1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CREATE TABLE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3" name="Google Shape;15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8026" y="1414548"/>
            <a:ext cx="4261122" cy="69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5"/>
          <p:cNvSpPr txBox="1"/>
          <p:nvPr/>
        </p:nvSpPr>
        <p:spPr>
          <a:xfrm>
            <a:off x="6517350" y="876150"/>
            <a:ext cx="1219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Opción 1</a:t>
            </a:r>
            <a:endParaRPr sz="20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p15"/>
          <p:cNvSpPr txBox="1"/>
          <p:nvPr/>
        </p:nvSpPr>
        <p:spPr>
          <a:xfrm>
            <a:off x="6517350" y="2724150"/>
            <a:ext cx="1219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Opción 2</a:t>
            </a:r>
            <a:endParaRPr sz="20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6" name="Google Shape;15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3000" y="3216750"/>
            <a:ext cx="4011175" cy="1069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2"/>
          <p:cNvSpPr txBox="1"/>
          <p:nvPr/>
        </p:nvSpPr>
        <p:spPr>
          <a:xfrm>
            <a:off x="400325" y="497375"/>
            <a:ext cx="6987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MIN()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4" name="Google Shape;374;p42"/>
          <p:cNvSpPr txBox="1"/>
          <p:nvPr/>
        </p:nvSpPr>
        <p:spPr>
          <a:xfrm>
            <a:off x="400325" y="1082375"/>
            <a:ext cx="698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Esta función </a:t>
            </a:r>
            <a:r>
              <a:rPr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retorna el valor más chico de una columna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75" name="Google Shape;37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65875"/>
            <a:ext cx="8839199" cy="430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9887" y="2752300"/>
            <a:ext cx="3044225" cy="180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3"/>
          <p:cNvSpPr txBox="1"/>
          <p:nvPr/>
        </p:nvSpPr>
        <p:spPr>
          <a:xfrm>
            <a:off x="400325" y="497375"/>
            <a:ext cx="6987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COUNT()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2" name="Google Shape;382;p43"/>
          <p:cNvSpPr txBox="1"/>
          <p:nvPr/>
        </p:nvSpPr>
        <p:spPr>
          <a:xfrm>
            <a:off x="400325" y="1082375"/>
            <a:ext cx="698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Esta función </a:t>
            </a:r>
            <a:r>
              <a:rPr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retorna el número de filas de una columna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83" name="Google Shape;38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6375" y="3527854"/>
            <a:ext cx="3451250" cy="149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627829"/>
            <a:ext cx="9144000" cy="1785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4"/>
          <p:cNvSpPr txBox="1"/>
          <p:nvPr/>
        </p:nvSpPr>
        <p:spPr>
          <a:xfrm>
            <a:off x="400325" y="497375"/>
            <a:ext cx="6987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SUM()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0" name="Google Shape;390;p44"/>
          <p:cNvSpPr txBox="1"/>
          <p:nvPr/>
        </p:nvSpPr>
        <p:spPr>
          <a:xfrm>
            <a:off x="400325" y="1082375"/>
            <a:ext cx="698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Esta función </a:t>
            </a:r>
            <a:r>
              <a:rPr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retorna la suma de los valores de una columna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91" name="Google Shape;39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65875"/>
            <a:ext cx="8839200" cy="484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900" y="2860374"/>
            <a:ext cx="2908200" cy="14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5"/>
          <p:cNvSpPr txBox="1"/>
          <p:nvPr/>
        </p:nvSpPr>
        <p:spPr>
          <a:xfrm>
            <a:off x="400325" y="497375"/>
            <a:ext cx="6987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AVG()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8" name="Google Shape;398;p45"/>
          <p:cNvSpPr txBox="1"/>
          <p:nvPr/>
        </p:nvSpPr>
        <p:spPr>
          <a:xfrm>
            <a:off x="400325" y="1082375"/>
            <a:ext cx="698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Esta función </a:t>
            </a:r>
            <a:r>
              <a:rPr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retorna el promedio de una columna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99" name="Google Shape;39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65875"/>
            <a:ext cx="8839199" cy="420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250" y="3075846"/>
            <a:ext cx="3271500" cy="118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 txBox="1"/>
          <p:nvPr/>
        </p:nvSpPr>
        <p:spPr>
          <a:xfrm>
            <a:off x="291125" y="291150"/>
            <a:ext cx="4852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Actualizar registros en una tabla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2" name="Google Shape;162;p16"/>
          <p:cNvSpPr txBox="1"/>
          <p:nvPr/>
        </p:nvSpPr>
        <p:spPr>
          <a:xfrm>
            <a:off x="291125" y="994725"/>
            <a:ext cx="2341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000"/>
              <a:buFont typeface="Lato"/>
              <a:buChar char="●"/>
            </a:pPr>
            <a:r>
              <a:rPr lang="es-419" sz="20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UPDATE</a:t>
            </a:r>
            <a:endParaRPr sz="20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3" name="Google Shape;163;p16"/>
          <p:cNvSpPr txBox="1"/>
          <p:nvPr/>
        </p:nvSpPr>
        <p:spPr>
          <a:xfrm>
            <a:off x="291125" y="1605900"/>
            <a:ext cx="8443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El comando </a:t>
            </a:r>
            <a:r>
              <a:rPr lang="es-419" sz="1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UPDATE 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 utiliza para </a:t>
            </a:r>
            <a:r>
              <a:rPr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modificar 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los </a:t>
            </a:r>
            <a:r>
              <a:rPr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valores 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 atributo de uno o más registros seleccionados. Una cláusula </a:t>
            </a:r>
            <a:r>
              <a:rPr lang="es-419" sz="1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WHERE 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 el comando </a:t>
            </a:r>
            <a:r>
              <a:rPr lang="es-419" sz="1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UPDATE 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selecciona los </a:t>
            </a:r>
            <a:r>
              <a:rPr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registros/filas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de una tabla que se modificarán.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4" name="Google Shape;16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266100"/>
            <a:ext cx="8839201" cy="323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738" y="3174300"/>
            <a:ext cx="7523980" cy="93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7"/>
          <p:cNvSpPr txBox="1"/>
          <p:nvPr/>
        </p:nvSpPr>
        <p:spPr>
          <a:xfrm>
            <a:off x="235200" y="60675"/>
            <a:ext cx="4852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Borrar registros en una tabla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1" name="Google Shape;171;p17"/>
          <p:cNvSpPr txBox="1"/>
          <p:nvPr/>
        </p:nvSpPr>
        <p:spPr>
          <a:xfrm>
            <a:off x="235200" y="645675"/>
            <a:ext cx="2341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000"/>
              <a:buFont typeface="Lato"/>
              <a:buChar char="●"/>
            </a:pPr>
            <a:r>
              <a:rPr lang="es-419" sz="20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DELETE</a:t>
            </a:r>
            <a:endParaRPr sz="20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2" name="Google Shape;172;p17"/>
          <p:cNvSpPr txBox="1"/>
          <p:nvPr/>
        </p:nvSpPr>
        <p:spPr>
          <a:xfrm>
            <a:off x="219300" y="1226600"/>
            <a:ext cx="8705400" cy="3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El comando </a:t>
            </a:r>
            <a:r>
              <a:rPr lang="es-419" sz="1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DELETE </a:t>
            </a:r>
            <a:r>
              <a:rPr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elimina registros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de una tabla. Incluye una cláusula </a:t>
            </a:r>
            <a:r>
              <a:rPr lang="es-419" sz="1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WHERE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para seleccionar aquellos que se eliminarán.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Los registros se eliminan explícitamente sólo de </a:t>
            </a:r>
            <a:r>
              <a:rPr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una tabla a la vez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 Sin embargo, la eliminación se puede </a:t>
            </a:r>
            <a:r>
              <a:rPr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propagar 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 registros de otras tablas si estas están referenciadas con una </a:t>
            </a:r>
            <a:r>
              <a:rPr lang="es-419" sz="1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FK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 función del número de registros seleccionados por la condición de la cláusula </a:t>
            </a:r>
            <a:r>
              <a:rPr lang="es-419" sz="1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WHERE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ninguna, una o varias filas pueden ser eliminadas por un solo comando </a:t>
            </a:r>
            <a:r>
              <a:rPr lang="es-419" sz="1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DELETE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La ausencia de una cláusula WHERE significa que se borrarán todos los registros de la relación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Sin embargo, la tabla permanece en la base de datos, pero vacía.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3" name="Google Shape;17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425" y="4676725"/>
            <a:ext cx="843915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8"/>
          <p:cNvSpPr txBox="1"/>
          <p:nvPr/>
        </p:nvSpPr>
        <p:spPr>
          <a:xfrm>
            <a:off x="235200" y="60675"/>
            <a:ext cx="4852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Borrar registros en una tabla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9" name="Google Shape;179;p18"/>
          <p:cNvSpPr txBox="1"/>
          <p:nvPr/>
        </p:nvSpPr>
        <p:spPr>
          <a:xfrm>
            <a:off x="235200" y="645675"/>
            <a:ext cx="33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000"/>
              <a:buFont typeface="Lato"/>
              <a:buChar char="●"/>
            </a:pPr>
            <a:r>
              <a:rPr lang="es-419" sz="20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ON DELETE CASCADE</a:t>
            </a:r>
            <a:endParaRPr sz="20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0" name="Google Shape;180;p18"/>
          <p:cNvSpPr txBox="1"/>
          <p:nvPr/>
        </p:nvSpPr>
        <p:spPr>
          <a:xfrm>
            <a:off x="219300" y="1226600"/>
            <a:ext cx="8705400" cy="12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Cuando se establece una relación entre dos tablas usando una clave foránea, la opción </a:t>
            </a:r>
            <a:r>
              <a:rPr b="1"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ON DELETE CASCADE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asegura que, al eliminar un registro en la tabla principal, automáticamente se eliminen </a:t>
            </a:r>
            <a:r>
              <a:rPr b="1"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todos los registros en la tabla secundaria que están relacionados con ese registro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1" name="Google Shape;181;p18"/>
          <p:cNvSpPr txBox="1"/>
          <p:nvPr/>
        </p:nvSpPr>
        <p:spPr>
          <a:xfrm>
            <a:off x="235200" y="2759300"/>
            <a:ext cx="8127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Esto es especialmente útil para mantener la </a:t>
            </a:r>
            <a:r>
              <a:rPr b="1" lang="es-419" sz="17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integridad referencial</a:t>
            </a:r>
            <a:r>
              <a:rPr lang="es-419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en la base de datos, evitando que queden </a:t>
            </a:r>
            <a:r>
              <a:rPr b="1" lang="es-419" sz="17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registros huérfanos</a:t>
            </a:r>
            <a:r>
              <a:rPr lang="es-419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(es decir, registros en la tabla secundaria que referencian un registro que ya no existe en la tabla principal).</a:t>
            </a:r>
            <a:endParaRPr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2" name="Google Shape;182;p18"/>
          <p:cNvSpPr txBox="1"/>
          <p:nvPr/>
        </p:nvSpPr>
        <p:spPr>
          <a:xfrm>
            <a:off x="3423900" y="4370600"/>
            <a:ext cx="2296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-419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Veamos un ejemplo…</a:t>
            </a:r>
            <a:endParaRPr i="1"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"/>
          <p:cNvSpPr txBox="1"/>
          <p:nvPr/>
        </p:nvSpPr>
        <p:spPr>
          <a:xfrm>
            <a:off x="66475" y="159525"/>
            <a:ext cx="88782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s-419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upongamos que tienes dos tablas: </a:t>
            </a:r>
            <a:r>
              <a:rPr b="1" lang="es-419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fabricante </a:t>
            </a:r>
            <a:r>
              <a:rPr lang="es-419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 </a:t>
            </a:r>
            <a:r>
              <a:rPr b="1" lang="es-419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producto</a:t>
            </a:r>
            <a:r>
              <a:rPr lang="es-419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</a:pPr>
            <a:r>
              <a:rPr lang="es-419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 tabla fabricante tiene los datos de los fabricantes y una clave primaria (id_fabricante).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</a:pPr>
            <a:r>
              <a:rPr lang="es-419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 tabla producto almacena los productos y tiene una clave foránea que referencia a id_fabricante.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8" name="Google Shape;1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3613" y="1798100"/>
            <a:ext cx="5123925" cy="304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/>
          <p:nvPr/>
        </p:nvSpPr>
        <p:spPr>
          <a:xfrm>
            <a:off x="358200" y="379675"/>
            <a:ext cx="4126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Ventajas de ON </a:t>
            </a:r>
            <a:r>
              <a:rPr lang="es-419" sz="20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DELETE </a:t>
            </a:r>
            <a:r>
              <a:rPr lang="es-419" sz="20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CASCADE</a:t>
            </a:r>
            <a:endParaRPr sz="20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4" name="Google Shape;194;p20"/>
          <p:cNvSpPr txBox="1"/>
          <p:nvPr/>
        </p:nvSpPr>
        <p:spPr>
          <a:xfrm>
            <a:off x="171950" y="1217825"/>
            <a:ext cx="8496000" cy="30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</a:pPr>
            <a:r>
              <a:rPr b="1" lang="es-419" sz="17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Mantenimiento automático de la integridad referencial</a:t>
            </a:r>
            <a:r>
              <a:rPr lang="es-419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 Asegura que no haya registros huérfanos en las tablas relacionadas.</a:t>
            </a:r>
            <a:br>
              <a:rPr lang="es-419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endParaRPr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</a:pPr>
            <a:r>
              <a:rPr lang="es-419" sz="17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Simplificación del código</a:t>
            </a:r>
            <a:r>
              <a:rPr lang="es-419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 Reduce la necesidad de múltiples consultas DELETE para eliminar datos en tablas relacionadas, lo que puede hacer que el código sea más limpio y fácil de mantener.</a:t>
            </a:r>
            <a:endParaRPr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"/>
          <p:cNvSpPr txBox="1"/>
          <p:nvPr/>
        </p:nvSpPr>
        <p:spPr>
          <a:xfrm>
            <a:off x="358200" y="379675"/>
            <a:ext cx="4126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Consideraciones</a:t>
            </a:r>
            <a:endParaRPr sz="20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0" name="Google Shape;200;p21"/>
          <p:cNvSpPr txBox="1"/>
          <p:nvPr/>
        </p:nvSpPr>
        <p:spPr>
          <a:xfrm>
            <a:off x="171950" y="1217825"/>
            <a:ext cx="8496000" cy="3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</a:pPr>
            <a:r>
              <a:rPr b="1" lang="es-419" sz="17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Uso con precaución</a:t>
            </a:r>
            <a:r>
              <a:rPr lang="es-419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 ON DELETE CASCADE puede resultar en la eliminación de muchos registros de forma automática, por lo que debes estar </a:t>
            </a:r>
            <a:r>
              <a:rPr b="1" lang="es-419" sz="17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seguro </a:t>
            </a:r>
            <a:r>
              <a:rPr lang="es-419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 su necesidad y comprender bien el impacto que tendrá en la estructura de tus datos.</a:t>
            </a:r>
            <a:br>
              <a:rPr lang="es-419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endParaRPr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</a:pPr>
            <a:r>
              <a:rPr b="1" lang="es-419" sz="17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Dependencia</a:t>
            </a:r>
            <a:r>
              <a:rPr lang="es-419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 Si hay muchas tablas dependientes con ON DELETE CASCADE, eliminar un registro en la tabla principal podría tener un impacto significativo en </a:t>
            </a:r>
            <a:r>
              <a:rPr b="1" lang="es-419" sz="17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TODA </a:t>
            </a:r>
            <a:r>
              <a:rPr lang="es-419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 base de datos.</a:t>
            </a:r>
            <a:endParaRPr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