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Lato" panose="020F0502020204030203" pitchFamily="34" charset="0"/>
      <p:regular r:id="rId24"/>
      <p:bold r:id="rId25"/>
      <p:italic r:id="rId26"/>
      <p:boldItalic r:id="rId27"/>
    </p:embeddedFont>
    <p:embeddedFont>
      <p:font typeface="Montserrat" panose="00000500000000000000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1260" y="2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1dc5699acb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1dc5699acb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1c148bc30a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1c148bc30a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f0d629237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f0d629237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f0d6292372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2f0d6292372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f0d629237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2f0d6292372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f0d629237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f0d629237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f0d6292372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f0d6292372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f0d6292372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2f0d6292372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f0d6292372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f0d6292372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2f0d629237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2f0d6292372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f0d6292372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f0d6292372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dc5699acb1_1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dc5699acb1_1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2f0d6292372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2f0d6292372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2f0d6292372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2f0d6292372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1c148bc30a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1c148bc30a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1c148bc30a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1c148bc30a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1c148bc30a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1c148bc30a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1c148bc30a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21c148bc30a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1c148bc30a_0_1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1c148bc30a_0_1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1c148bc30a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1c148bc30a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1c148bc30a_0_1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1c148bc30a_0_1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4137675"/>
            <a:ext cx="2301175" cy="749500"/>
          </a:xfrm>
          <a:prstGeom prst="rect">
            <a:avLst/>
          </a:prstGeom>
          <a:noFill/>
          <a:ln>
            <a:noFill/>
          </a:ln>
          <a:effectLst>
            <a:reflection endPos="30000" dist="38100" dir="5400000" fadeDir="5400012" sy="-100000" algn="bl" rotWithShape="0"/>
          </a:effectLst>
        </p:spPr>
      </p:pic>
      <p:sp>
        <p:nvSpPr>
          <p:cNvPr id="135" name="Google Shape;135;p13"/>
          <p:cNvSpPr txBox="1">
            <a:spLocks noGrp="1"/>
          </p:cNvSpPr>
          <p:nvPr>
            <p:ph type="title" idx="4294967295"/>
          </p:nvPr>
        </p:nvSpPr>
        <p:spPr>
          <a:xfrm>
            <a:off x="371200" y="667700"/>
            <a:ext cx="5660700" cy="15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419" sz="3000" dirty="0"/>
              <a:t>Base de Datos II</a:t>
            </a:r>
            <a:endParaRPr sz="3000" dirty="0"/>
          </a:p>
        </p:txBody>
      </p:sp>
      <p:sp>
        <p:nvSpPr>
          <p:cNvPr id="136" name="Google Shape;136;p13"/>
          <p:cNvSpPr txBox="1"/>
          <p:nvPr/>
        </p:nvSpPr>
        <p:spPr>
          <a:xfrm>
            <a:off x="439800" y="2890500"/>
            <a:ext cx="5282700" cy="8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Clase N° 2</a:t>
            </a:r>
            <a:endParaRPr sz="23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0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Normalización de tablas</a:t>
            </a:r>
            <a:endParaRPr sz="20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7" name="Google Shape;137;p13"/>
          <p:cNvSpPr txBox="1"/>
          <p:nvPr/>
        </p:nvSpPr>
        <p:spPr>
          <a:xfrm>
            <a:off x="439800" y="3950200"/>
            <a:ext cx="7900500" cy="400200"/>
          </a:xfrm>
          <a:prstGeom prst="rect">
            <a:avLst/>
          </a:prstGeom>
          <a:noFill/>
          <a:ln>
            <a:noFill/>
          </a:ln>
          <a:effectLst>
            <a:outerShdw blurRad="414338" dist="76200" dir="5400000" algn="bl" rotWithShape="0">
              <a:srgbClr val="0B5394">
                <a:alpha val="54000"/>
              </a:srgb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9" name="Google Shape;13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3725" y="1471050"/>
            <a:ext cx="3510451" cy="22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2"/>
          <p:cNvSpPr txBox="1"/>
          <p:nvPr/>
        </p:nvSpPr>
        <p:spPr>
          <a:xfrm>
            <a:off x="264900" y="121300"/>
            <a:ext cx="6984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Transformación a Primera Forma Normal (1FN)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7" name="Google Shape;207;p22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8" name="Google Shape;208;p22"/>
          <p:cNvSpPr txBox="1"/>
          <p:nvPr/>
        </p:nvSpPr>
        <p:spPr>
          <a:xfrm>
            <a:off x="264900" y="909775"/>
            <a:ext cx="76293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normalizar esta tabla y que cumpla con 1FN, debemos: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AutoNum type="arabicPeriod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Eliminar grupos repetitivos o </a:t>
            </a:r>
            <a:r>
              <a:rPr lang="es-419" sz="15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conjuntos de valores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AutoNum type="arabicPeriod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Crear una </a:t>
            </a:r>
            <a:r>
              <a:rPr lang="es-419" sz="15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clave primaria compuesta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si es necesario: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9" name="Google Shape;20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1513" y="2413925"/>
            <a:ext cx="5616065" cy="258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3"/>
          <p:cNvSpPr txBox="1"/>
          <p:nvPr/>
        </p:nvSpPr>
        <p:spPr>
          <a:xfrm>
            <a:off x="264900" y="121300"/>
            <a:ext cx="6984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Concepto de Dependencia Funcional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5" name="Google Shape;215;p23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264900" y="909775"/>
            <a:ext cx="8726700" cy="180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dependencia funcional se refiere a una relación entre </a:t>
            </a:r>
            <a:r>
              <a:rPr lang="es-419" sz="15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dos conjuntos de atributos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en una tabla. Decimos que hay una dependencia funcional de un conjunto de atributos X a un conjunto de atributos Y, denotado como </a:t>
            </a:r>
            <a:r>
              <a:rPr lang="es-419" sz="15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𝑋→𝑌</a:t>
            </a:r>
            <a:r>
              <a:rPr lang="es-419" sz="15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si para cada valor de X en la tabla, existe exactamente un valor de Y. Esto significa que el valor de Y está determinado únicamente por el valor de X.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17" name="Google Shape;21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3082100"/>
            <a:ext cx="8839199" cy="159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/>
          <p:cNvSpPr txBox="1"/>
          <p:nvPr/>
        </p:nvSpPr>
        <p:spPr>
          <a:xfrm>
            <a:off x="264900" y="121300"/>
            <a:ext cx="6984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Segunda forma normal (2FN)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3" name="Google Shape;223;p24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4" name="Google Shape;224;p24"/>
          <p:cNvSpPr txBox="1"/>
          <p:nvPr/>
        </p:nvSpPr>
        <p:spPr>
          <a:xfrm>
            <a:off x="264900" y="909775"/>
            <a:ext cx="8726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tabla está en Segunda Forma Normal (2FN) si cumple con las siguientes condiciones: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Posee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tablas independientes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para conjuntos de valores que se apliquen a varios registros.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 relacionan estas tablas mediante una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clave externa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25" name="Google Shape;22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32213" y="2413925"/>
            <a:ext cx="5616065" cy="258972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4"/>
          <p:cNvSpPr txBox="1"/>
          <p:nvPr/>
        </p:nvSpPr>
        <p:spPr>
          <a:xfrm>
            <a:off x="445800" y="3223625"/>
            <a:ext cx="41262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normalizada a 1FN </a:t>
            </a:r>
            <a:r>
              <a:rPr lang="es-419" sz="19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→</a:t>
            </a:r>
            <a:endParaRPr sz="19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5"/>
          <p:cNvSpPr txBox="1"/>
          <p:nvPr/>
        </p:nvSpPr>
        <p:spPr>
          <a:xfrm>
            <a:off x="264900" y="121300"/>
            <a:ext cx="7049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Transformación a Segunda Forma Normal (2FN)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2" name="Google Shape;232;p25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3" name="Google Shape;2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875" y="1016050"/>
            <a:ext cx="5036156" cy="175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76075" y="3053700"/>
            <a:ext cx="3022735" cy="1928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5"/>
          <p:cNvSpPr txBox="1"/>
          <p:nvPr/>
        </p:nvSpPr>
        <p:spPr>
          <a:xfrm>
            <a:off x="264900" y="662875"/>
            <a:ext cx="2578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Pedido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6" name="Google Shape;236;p25"/>
          <p:cNvSpPr txBox="1"/>
          <p:nvPr/>
        </p:nvSpPr>
        <p:spPr>
          <a:xfrm>
            <a:off x="5776075" y="2740413"/>
            <a:ext cx="3983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DetallesProductos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 txBox="1"/>
          <p:nvPr/>
        </p:nvSpPr>
        <p:spPr>
          <a:xfrm>
            <a:off x="264900" y="121300"/>
            <a:ext cx="7049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Tercera Forma Normal (3FN)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2" name="Google Shape;242;p26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3" name="Google Shape;243;p26"/>
          <p:cNvSpPr txBox="1"/>
          <p:nvPr/>
        </p:nvSpPr>
        <p:spPr>
          <a:xfrm>
            <a:off x="264900" y="905513"/>
            <a:ext cx="81792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convertir una base de datos de la Segunda Forma Normal (2FN) a la Tercera Forma Normal (3FN), debemos eliminar las </a:t>
            </a:r>
            <a:r>
              <a:rPr lang="es-419" sz="15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Dependencias Transitivas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Es decir, cada columna </a:t>
            </a:r>
            <a:r>
              <a:rPr lang="es-419" sz="1500" b="1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no clave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debe depender únicamente de la </a:t>
            </a:r>
            <a:r>
              <a:rPr lang="es-419" sz="1500" b="1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clave primaria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y no de otra columna no clave.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44" name="Google Shape;24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800" y="2212950"/>
            <a:ext cx="4540776" cy="158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51549" y="2072250"/>
            <a:ext cx="2948775" cy="18813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6"/>
          <p:cNvSpPr txBox="1"/>
          <p:nvPr/>
        </p:nvSpPr>
        <p:spPr>
          <a:xfrm>
            <a:off x="5884800" y="4534600"/>
            <a:ext cx="2559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Sistema normalizado en 2FN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7"/>
          <p:cNvSpPr txBox="1"/>
          <p:nvPr/>
        </p:nvSpPr>
        <p:spPr>
          <a:xfrm>
            <a:off x="264900" y="121300"/>
            <a:ext cx="7049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Transformación a Tercera Forma Normal (3FN)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2" name="Google Shape;252;p27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3" name="Google Shape;253;p27"/>
          <p:cNvSpPr txBox="1"/>
          <p:nvPr/>
        </p:nvSpPr>
        <p:spPr>
          <a:xfrm>
            <a:off x="264900" y="905513"/>
            <a:ext cx="8179200" cy="7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eliminar las dependencias transitivas, debemos </a:t>
            </a:r>
            <a:r>
              <a:rPr lang="es-419" sz="1500" b="1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dividir la tabla en más tablas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 para que cada columna no clave dependa </a:t>
            </a:r>
            <a:r>
              <a:rPr lang="es-419" sz="15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únicamente </a:t>
            </a: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 la clave primaria.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54" name="Google Shape;254;p27"/>
          <p:cNvSpPr txBox="1"/>
          <p:nvPr/>
        </p:nvSpPr>
        <p:spPr>
          <a:xfrm>
            <a:off x="6259050" y="4526625"/>
            <a:ext cx="2559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Sistema normalizado en 3FN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5" name="Google Shape;25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975" y="2042400"/>
            <a:ext cx="4704549" cy="9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7"/>
          <p:cNvSpPr txBox="1"/>
          <p:nvPr/>
        </p:nvSpPr>
        <p:spPr>
          <a:xfrm>
            <a:off x="154975" y="1712125"/>
            <a:ext cx="4126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Pedido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7" name="Google Shape;25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95800" y="2042400"/>
            <a:ext cx="3048306" cy="955525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7"/>
          <p:cNvSpPr txBox="1"/>
          <p:nvPr/>
        </p:nvSpPr>
        <p:spPr>
          <a:xfrm>
            <a:off x="5395800" y="1712125"/>
            <a:ext cx="3481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Cliente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59" name="Google Shape;25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4975" y="3351700"/>
            <a:ext cx="2995650" cy="179179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7"/>
          <p:cNvSpPr txBox="1"/>
          <p:nvPr/>
        </p:nvSpPr>
        <p:spPr>
          <a:xfrm>
            <a:off x="90500" y="3040875"/>
            <a:ext cx="4126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Tabla DetalleProductos</a:t>
            </a:r>
            <a:endParaRPr sz="13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8"/>
          <p:cNvSpPr txBox="1"/>
          <p:nvPr/>
        </p:nvSpPr>
        <p:spPr>
          <a:xfrm>
            <a:off x="1799100" y="2248500"/>
            <a:ext cx="55458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30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¿Se puede seguir normalizando?</a:t>
            </a:r>
            <a:endParaRPr sz="30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9"/>
          <p:cNvSpPr txBox="1"/>
          <p:nvPr/>
        </p:nvSpPr>
        <p:spPr>
          <a:xfrm>
            <a:off x="2322600" y="2125350"/>
            <a:ext cx="4498800" cy="8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300" i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respuesta es </a:t>
            </a:r>
            <a:r>
              <a:rPr lang="es-419" sz="2300" b="1" i="1">
                <a:solidFill>
                  <a:srgbClr val="F6B26B"/>
                </a:solidFill>
                <a:latin typeface="Lato"/>
                <a:ea typeface="Lato"/>
                <a:cs typeface="Lato"/>
                <a:sym typeface="Lato"/>
              </a:rPr>
              <a:t>sí</a:t>
            </a:r>
            <a:r>
              <a:rPr lang="es-419" sz="2300" i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 Pero no siempre es necesario…</a:t>
            </a:r>
            <a:endParaRPr sz="2300" i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70263"/>
            <a:ext cx="8839200" cy="3202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38900"/>
            <a:ext cx="8839200" cy="18656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4"/>
          <p:cNvSpPr txBox="1"/>
          <p:nvPr/>
        </p:nvSpPr>
        <p:spPr>
          <a:xfrm>
            <a:off x="260625" y="205750"/>
            <a:ext cx="7900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TEMAS A DESARROLLAR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5" name="Google Shape;145;p14"/>
          <p:cNvSpPr txBox="1"/>
          <p:nvPr/>
        </p:nvSpPr>
        <p:spPr>
          <a:xfrm>
            <a:off x="16275" y="1203225"/>
            <a:ext cx="8389200" cy="24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Definición y objetivos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Requisitos y reglas.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Primera Forma Normal (1FN)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Segunda Forma Normal (2FN)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Tercera Forma Normal (3FN)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67875"/>
            <a:ext cx="4253250" cy="189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57975" y="555190"/>
            <a:ext cx="4296599" cy="1920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92288" y="2606850"/>
            <a:ext cx="5559413" cy="2362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659775" cy="17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5375" y="2652500"/>
            <a:ext cx="3659775" cy="1999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77850" y="68125"/>
            <a:ext cx="3805125" cy="1943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6213" y="2567013"/>
            <a:ext cx="2468400" cy="217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5"/>
          <p:cNvSpPr txBox="1"/>
          <p:nvPr/>
        </p:nvSpPr>
        <p:spPr>
          <a:xfrm>
            <a:off x="264900" y="121300"/>
            <a:ext cx="4294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¿Qué es la Normalización?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1" name="Google Shape;151;p15"/>
          <p:cNvSpPr txBox="1"/>
          <p:nvPr/>
        </p:nvSpPr>
        <p:spPr>
          <a:xfrm>
            <a:off x="264900" y="816075"/>
            <a:ext cx="8445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normalización es el proceso de organizar los datos en una base de datos para reducir la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redundancia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y mejorar la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integridad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 los datos.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2" name="Google Shape;152;p15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53" name="Google Shape;153;p15"/>
          <p:cNvSpPr txBox="1"/>
          <p:nvPr/>
        </p:nvSpPr>
        <p:spPr>
          <a:xfrm>
            <a:off x="264900" y="2056925"/>
            <a:ext cx="62541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9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Objetivos:</a:t>
            </a:r>
            <a:br>
              <a:rPr lang="es-419" sz="19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</a:br>
            <a:endParaRPr sz="19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Eliminar duplicaciones.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Reducir las anomalías de inserción, actualización y eliminación.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Facilitar la consistencia y mantenimiento de los datos.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54" name="Google Shape;15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9000" y="1626626"/>
            <a:ext cx="2395475" cy="23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6"/>
          <p:cNvSpPr txBox="1"/>
          <p:nvPr/>
        </p:nvSpPr>
        <p:spPr>
          <a:xfrm>
            <a:off x="264900" y="121300"/>
            <a:ext cx="4635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Beneficios de la Normalización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0" name="Google Shape;160;p16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1" name="Google Shape;161;p16"/>
          <p:cNvSpPr txBox="1"/>
          <p:nvPr/>
        </p:nvSpPr>
        <p:spPr>
          <a:xfrm>
            <a:off x="264900" y="1974338"/>
            <a:ext cx="62541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Mejora la eficiencia en el almacenamiento.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Simplifica el mantenimiento de la base de datos.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Facilita las consultas y actualizaciones.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62" name="Google Shape;16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04525" y="1198176"/>
            <a:ext cx="2968375" cy="2968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7"/>
          <p:cNvSpPr txBox="1"/>
          <p:nvPr/>
        </p:nvSpPr>
        <p:spPr>
          <a:xfrm>
            <a:off x="264900" y="121300"/>
            <a:ext cx="4635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Requisitos de la normalización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p17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9" name="Google Shape;169;p17"/>
          <p:cNvSpPr txBox="1"/>
          <p:nvPr/>
        </p:nvSpPr>
        <p:spPr>
          <a:xfrm>
            <a:off x="214750" y="878538"/>
            <a:ext cx="62541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que las tablas de nuestra BD estén normalizadas deben cumplir las siguientes reglas:</a:t>
            </a:r>
            <a:b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</a:b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Cada tabla debe tener su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nombre único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puede haber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dos filas iguales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se permiten los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duplicados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Todos los datos en una columna deben ser del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mismo tipo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/>
          <p:nvPr/>
        </p:nvSpPr>
        <p:spPr>
          <a:xfrm>
            <a:off x="264900" y="121300"/>
            <a:ext cx="5022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Reglas o niveles de normalización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5" name="Google Shape;175;p18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6" name="Google Shape;176;p18"/>
          <p:cNvSpPr txBox="1"/>
          <p:nvPr/>
        </p:nvSpPr>
        <p:spPr>
          <a:xfrm>
            <a:off x="214750" y="878550"/>
            <a:ext cx="87828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Para normalizar una base de datos existen principalmente 3 reglas, las cuales se deberían cumplir para evitar redundancias e incoherencias en las dependencias. A estas reglas se les conoce como "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Forma normal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" que va de la 1 a la 3 y si la base de datos cumple con cada regla se dice que está en la "primera o segunda o tercera forma normal"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7" name="Google Shape;177;p18"/>
          <p:cNvSpPr txBox="1"/>
          <p:nvPr/>
        </p:nvSpPr>
        <p:spPr>
          <a:xfrm>
            <a:off x="1963600" y="3431400"/>
            <a:ext cx="5285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i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Aunque son posibles otros niveles de normalización, la tercera forma normal se considera el máximo nivel necesario para la mayoría de las aplicaciones.</a:t>
            </a:r>
            <a:endParaRPr sz="1600" i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9"/>
          <p:cNvSpPr txBox="1"/>
          <p:nvPr/>
        </p:nvSpPr>
        <p:spPr>
          <a:xfrm>
            <a:off x="264900" y="121300"/>
            <a:ext cx="5022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Primera forma normal (1FN)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214750" y="878550"/>
            <a:ext cx="87828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Una tabla está en Primera Forma Normal (1FN) si cumple con las siguientes condiciones: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Todos los atributos deben tener valores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atómicos 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(indivisibles).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Cada columna debe contener solo valores de un </a:t>
            </a:r>
            <a:r>
              <a:rPr lang="es-419" sz="1600" b="1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único tipo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302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/>
              <a:buChar char="●"/>
            </a:pP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Los registros deben ser </a:t>
            </a:r>
            <a:r>
              <a:rPr lang="es-419" sz="1600">
                <a:solidFill>
                  <a:srgbClr val="E06666"/>
                </a:solidFill>
                <a:latin typeface="Lato"/>
                <a:ea typeface="Lato"/>
                <a:cs typeface="Lato"/>
                <a:sym typeface="Lato"/>
              </a:rPr>
              <a:t>únicos</a:t>
            </a:r>
            <a:r>
              <a:rPr lang="es-419" sz="16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1963600" y="3431400"/>
            <a:ext cx="5285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600" i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Veamos un ejemplo…</a:t>
            </a:r>
            <a:endParaRPr sz="1600" i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0"/>
          <p:cNvSpPr txBox="1"/>
          <p:nvPr/>
        </p:nvSpPr>
        <p:spPr>
          <a:xfrm>
            <a:off x="264900" y="121300"/>
            <a:ext cx="5022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Tabla no normalizada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1" name="Google Shape;191;p20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2" name="Google Shape;192;p20"/>
          <p:cNvSpPr txBox="1"/>
          <p:nvPr/>
        </p:nvSpPr>
        <p:spPr>
          <a:xfrm>
            <a:off x="264900" y="847525"/>
            <a:ext cx="84675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Supongamos que tenemos una tabla que almacena información sobre pedidos de una tienda en línea. La tabla incluye los siguientes datos: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93" name="Google Shape;19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122200"/>
            <a:ext cx="8839199" cy="2342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/>
          <p:nvPr/>
        </p:nvSpPr>
        <p:spPr>
          <a:xfrm>
            <a:off x="264900" y="121300"/>
            <a:ext cx="6275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26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Problemas con la tabla no normalizada</a:t>
            </a:r>
            <a:endParaRPr sz="26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99" name="Google Shape;199;p21"/>
          <p:cNvSpPr txBox="1"/>
          <p:nvPr/>
        </p:nvSpPr>
        <p:spPr>
          <a:xfrm>
            <a:off x="6077575" y="2013725"/>
            <a:ext cx="3093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00" name="Google Shape;200;p21"/>
          <p:cNvSpPr txBox="1"/>
          <p:nvPr/>
        </p:nvSpPr>
        <p:spPr>
          <a:xfrm>
            <a:off x="264900" y="3487525"/>
            <a:ext cx="82812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No Atomización.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La tabla no posee un registro único.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lvl="0" indent="-3238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"/>
              <a:buChar char="●"/>
            </a:pPr>
            <a:r>
              <a:rPr lang="es-419" sz="15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Dependencia Parcial</a:t>
            </a:r>
            <a:endParaRPr sz="150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01" name="Google Shape;20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925" y="756450"/>
            <a:ext cx="8804126" cy="2332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678</Words>
  <Application>Microsoft Office PowerPoint</Application>
  <PresentationFormat>Presentación en pantalla (16:9)</PresentationFormat>
  <Paragraphs>66</Paragraphs>
  <Slides>21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5" baseType="lpstr">
      <vt:lpstr>Lato</vt:lpstr>
      <vt:lpstr>Montserrat</vt:lpstr>
      <vt:lpstr>Arial</vt:lpstr>
      <vt:lpstr>Focus</vt:lpstr>
      <vt:lpstr>Base de Datos II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Eduardo Mónaco</dc:creator>
  <cp:lastModifiedBy>Eduardo Mónaco</cp:lastModifiedBy>
  <cp:revision>1</cp:revision>
  <dcterms:modified xsi:type="dcterms:W3CDTF">2025-03-11T21:31:17Z</dcterms:modified>
</cp:coreProperties>
</file>