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8" r:id="rId1"/>
  </p:sldMasterIdLst>
  <p:notesMasterIdLst>
    <p:notesMasterId r:id="rId26"/>
  </p:notesMasterIdLst>
  <p:sldIdLst>
    <p:sldId id="257" r:id="rId2"/>
    <p:sldId id="317" r:id="rId3"/>
    <p:sldId id="318" r:id="rId4"/>
    <p:sldId id="328" r:id="rId5"/>
    <p:sldId id="330" r:id="rId6"/>
    <p:sldId id="264" r:id="rId7"/>
    <p:sldId id="301" r:id="rId8"/>
    <p:sldId id="302" r:id="rId9"/>
    <p:sldId id="333" r:id="rId10"/>
    <p:sldId id="303" r:id="rId11"/>
    <p:sldId id="304" r:id="rId12"/>
    <p:sldId id="267" r:id="rId13"/>
    <p:sldId id="329" r:id="rId14"/>
    <p:sldId id="332" r:id="rId15"/>
    <p:sldId id="331" r:id="rId16"/>
    <p:sldId id="339" r:id="rId17"/>
    <p:sldId id="340" r:id="rId18"/>
    <p:sldId id="343" r:id="rId19"/>
    <p:sldId id="342" r:id="rId20"/>
    <p:sldId id="345" r:id="rId21"/>
    <p:sldId id="346" r:id="rId22"/>
    <p:sldId id="347" r:id="rId23"/>
    <p:sldId id="341" r:id="rId24"/>
    <p:sldId id="344" r:id="rId25"/>
  </p:sldIdLst>
  <p:sldSz cx="12192000" cy="6858000"/>
  <p:notesSz cx="6858000" cy="9144000"/>
  <p:defaultTextStyle>
    <a:defPPr>
      <a:defRPr lang="es-A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40" autoAdjust="0"/>
    <p:restoredTop sz="94660"/>
  </p:normalViewPr>
  <p:slideViewPr>
    <p:cSldViewPr snapToGrid="0">
      <p:cViewPr varScale="1">
        <p:scale>
          <a:sx n="66" d="100"/>
          <a:sy n="66" d="100"/>
        </p:scale>
        <p:origin x="592" y="44"/>
      </p:cViewPr>
      <p:guideLst/>
    </p:cSldViewPr>
  </p:slideViewPr>
  <p:notesTextViewPr>
    <p:cViewPr>
      <p:scale>
        <a:sx n="1" d="1"/>
        <a:sy n="1" d="1"/>
      </p:scale>
      <p:origin x="0" y="0"/>
    </p:cViewPr>
  </p:notesTextViewPr>
  <p:sorterViewPr>
    <p:cViewPr>
      <p:scale>
        <a:sx n="100" d="100"/>
        <a:sy n="100" d="100"/>
      </p:scale>
      <p:origin x="0" y="-7974"/>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AR"/>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BC439CF-B21F-4EBF-B7AD-1A2D39D111EF}" type="datetimeFigureOut">
              <a:rPr lang="es-AR" smtClean="0"/>
              <a:t>4/4/2024</a:t>
            </a:fld>
            <a:endParaRPr lang="es-AR"/>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AR"/>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AR"/>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739CC17-3F90-47CC-87A7-D2CCA1CC398A}" type="slidenum">
              <a:rPr lang="es-AR" smtClean="0"/>
              <a:t>‹Nº›</a:t>
            </a:fld>
            <a:endParaRPr lang="es-AR"/>
          </a:p>
        </p:txBody>
      </p:sp>
    </p:spTree>
    <p:extLst>
      <p:ext uri="{BB962C8B-B14F-4D97-AF65-F5344CB8AC3E}">
        <p14:creationId xmlns:p14="http://schemas.microsoft.com/office/powerpoint/2010/main" val="35435865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AR" dirty="0"/>
          </a:p>
        </p:txBody>
      </p:sp>
      <p:sp>
        <p:nvSpPr>
          <p:cNvPr id="4" name="Marcador de número de diapositiva 3"/>
          <p:cNvSpPr>
            <a:spLocks noGrp="1"/>
          </p:cNvSpPr>
          <p:nvPr>
            <p:ph type="sldNum" sz="quarter" idx="10"/>
          </p:nvPr>
        </p:nvSpPr>
        <p:spPr/>
        <p:txBody>
          <a:bodyPr/>
          <a:lstStyle/>
          <a:p>
            <a:fld id="{BB95BC74-B86B-4DB4-A723-B9B71181BFAD}" type="slidenum">
              <a:rPr lang="es-AR" smtClean="0"/>
              <a:t>1</a:t>
            </a:fld>
            <a:endParaRPr lang="es-AR"/>
          </a:p>
        </p:txBody>
      </p:sp>
    </p:spTree>
    <p:extLst>
      <p:ext uri="{BB962C8B-B14F-4D97-AF65-F5344CB8AC3E}">
        <p14:creationId xmlns:p14="http://schemas.microsoft.com/office/powerpoint/2010/main" val="7147012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s-ES"/>
              <a:t>Haga clic para editar el estilo de subtítulo del patrón</a:t>
            </a:r>
            <a:endParaRPr lang="en-US" dirty="0"/>
          </a:p>
        </p:txBody>
      </p:sp>
      <p:sp>
        <p:nvSpPr>
          <p:cNvPr id="4" name="Date Placeholder 3"/>
          <p:cNvSpPr>
            <a:spLocks noGrp="1"/>
          </p:cNvSpPr>
          <p:nvPr>
            <p:ph type="dt" sz="half" idx="10"/>
          </p:nvPr>
        </p:nvSpPr>
        <p:spPr/>
        <p:txBody>
          <a:bodyPr/>
          <a:lstStyle/>
          <a:p>
            <a:fld id="{E4672541-FFA3-4915-A572-F5B664402D78}" type="datetimeFigureOut">
              <a:rPr lang="es-AR" smtClean="0"/>
              <a:t>4/4/2024</a:t>
            </a:fld>
            <a:endParaRPr lang="es-AR"/>
          </a:p>
        </p:txBody>
      </p:sp>
      <p:sp>
        <p:nvSpPr>
          <p:cNvPr id="5" name="Footer Placeholder 4"/>
          <p:cNvSpPr>
            <a:spLocks noGrp="1"/>
          </p:cNvSpPr>
          <p:nvPr>
            <p:ph type="ftr" sz="quarter" idx="11"/>
          </p:nvPr>
        </p:nvSpPr>
        <p:spPr/>
        <p:txBody>
          <a:bodyPr/>
          <a:lstStyle/>
          <a:p>
            <a:endParaRPr lang="es-AR"/>
          </a:p>
        </p:txBody>
      </p:sp>
      <p:sp>
        <p:nvSpPr>
          <p:cNvPr id="6" name="Slide Number Placeholder 5"/>
          <p:cNvSpPr>
            <a:spLocks noGrp="1"/>
          </p:cNvSpPr>
          <p:nvPr>
            <p:ph type="sldNum" sz="quarter" idx="12"/>
          </p:nvPr>
        </p:nvSpPr>
        <p:spPr/>
        <p:txBody>
          <a:bodyPr/>
          <a:lstStyle/>
          <a:p>
            <a:fld id="{A55FEA6B-9DB8-478D-920F-BC9BB081CF7B}" type="slidenum">
              <a:rPr lang="es-AR" smtClean="0"/>
              <a:t>‹Nº›</a:t>
            </a:fld>
            <a:endParaRPr lang="es-AR"/>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407025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E4672541-FFA3-4915-A572-F5B664402D78}" type="datetimeFigureOut">
              <a:rPr lang="es-AR" smtClean="0"/>
              <a:t>4/4/2024</a:t>
            </a:fld>
            <a:endParaRPr lang="es-AR"/>
          </a:p>
        </p:txBody>
      </p:sp>
      <p:sp>
        <p:nvSpPr>
          <p:cNvPr id="5" name="Footer Placeholder 4"/>
          <p:cNvSpPr>
            <a:spLocks noGrp="1"/>
          </p:cNvSpPr>
          <p:nvPr>
            <p:ph type="ftr" sz="quarter" idx="11"/>
          </p:nvPr>
        </p:nvSpPr>
        <p:spPr/>
        <p:txBody>
          <a:bodyPr/>
          <a:lstStyle/>
          <a:p>
            <a:endParaRPr lang="es-AR"/>
          </a:p>
        </p:txBody>
      </p:sp>
      <p:sp>
        <p:nvSpPr>
          <p:cNvPr id="6" name="Slide Number Placeholder 5"/>
          <p:cNvSpPr>
            <a:spLocks noGrp="1"/>
          </p:cNvSpPr>
          <p:nvPr>
            <p:ph type="sldNum" sz="quarter" idx="12"/>
          </p:nvPr>
        </p:nvSpPr>
        <p:spPr/>
        <p:txBody>
          <a:bodyPr/>
          <a:lstStyle/>
          <a:p>
            <a:fld id="{A55FEA6B-9DB8-478D-920F-BC9BB081CF7B}" type="slidenum">
              <a:rPr lang="es-AR" smtClean="0"/>
              <a:t>‹Nº›</a:t>
            </a:fld>
            <a:endParaRPr lang="es-AR"/>
          </a:p>
        </p:txBody>
      </p:sp>
    </p:spTree>
    <p:extLst>
      <p:ext uri="{BB962C8B-B14F-4D97-AF65-F5344CB8AC3E}">
        <p14:creationId xmlns:p14="http://schemas.microsoft.com/office/powerpoint/2010/main" val="19348333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ítulo vertical y texto">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E4672541-FFA3-4915-A572-F5B664402D78}" type="datetimeFigureOut">
              <a:rPr lang="es-AR" smtClean="0"/>
              <a:t>4/4/2024</a:t>
            </a:fld>
            <a:endParaRPr lang="es-AR"/>
          </a:p>
        </p:txBody>
      </p:sp>
      <p:sp>
        <p:nvSpPr>
          <p:cNvPr id="5" name="Footer Placeholder 4"/>
          <p:cNvSpPr>
            <a:spLocks noGrp="1"/>
          </p:cNvSpPr>
          <p:nvPr>
            <p:ph type="ftr" sz="quarter" idx="11"/>
          </p:nvPr>
        </p:nvSpPr>
        <p:spPr/>
        <p:txBody>
          <a:bodyPr/>
          <a:lstStyle/>
          <a:p>
            <a:endParaRPr lang="es-AR"/>
          </a:p>
        </p:txBody>
      </p:sp>
      <p:sp>
        <p:nvSpPr>
          <p:cNvPr id="6" name="Slide Number Placeholder 5"/>
          <p:cNvSpPr>
            <a:spLocks noGrp="1"/>
          </p:cNvSpPr>
          <p:nvPr>
            <p:ph type="sldNum" sz="quarter" idx="12"/>
          </p:nvPr>
        </p:nvSpPr>
        <p:spPr/>
        <p:txBody>
          <a:bodyPr/>
          <a:lstStyle/>
          <a:p>
            <a:fld id="{A55FEA6B-9DB8-478D-920F-BC9BB081CF7B}" type="slidenum">
              <a:rPr lang="es-AR" smtClean="0"/>
              <a:t>‹Nº›</a:t>
            </a:fld>
            <a:endParaRPr lang="es-AR"/>
          </a:p>
        </p:txBody>
      </p:sp>
    </p:spTree>
    <p:extLst>
      <p:ext uri="{BB962C8B-B14F-4D97-AF65-F5344CB8AC3E}">
        <p14:creationId xmlns:p14="http://schemas.microsoft.com/office/powerpoint/2010/main" val="16122504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E4672541-FFA3-4915-A572-F5B664402D78}" type="datetimeFigureOut">
              <a:rPr lang="es-AR" smtClean="0"/>
              <a:t>4/4/2024</a:t>
            </a:fld>
            <a:endParaRPr lang="es-AR"/>
          </a:p>
        </p:txBody>
      </p:sp>
      <p:sp>
        <p:nvSpPr>
          <p:cNvPr id="5" name="Footer Placeholder 4"/>
          <p:cNvSpPr>
            <a:spLocks noGrp="1"/>
          </p:cNvSpPr>
          <p:nvPr>
            <p:ph type="ftr" sz="quarter" idx="11"/>
          </p:nvPr>
        </p:nvSpPr>
        <p:spPr/>
        <p:txBody>
          <a:bodyPr/>
          <a:lstStyle/>
          <a:p>
            <a:endParaRPr lang="es-AR"/>
          </a:p>
        </p:txBody>
      </p:sp>
      <p:sp>
        <p:nvSpPr>
          <p:cNvPr id="6" name="Slide Number Placeholder 5"/>
          <p:cNvSpPr>
            <a:spLocks noGrp="1"/>
          </p:cNvSpPr>
          <p:nvPr>
            <p:ph type="sldNum" sz="quarter" idx="12"/>
          </p:nvPr>
        </p:nvSpPr>
        <p:spPr/>
        <p:txBody>
          <a:bodyPr/>
          <a:lstStyle/>
          <a:p>
            <a:fld id="{A55FEA6B-9DB8-478D-920F-BC9BB081CF7B}" type="slidenum">
              <a:rPr lang="es-AR" smtClean="0"/>
              <a:t>‹Nº›</a:t>
            </a:fld>
            <a:endParaRPr lang="es-AR"/>
          </a:p>
        </p:txBody>
      </p:sp>
    </p:spTree>
    <p:extLst>
      <p:ext uri="{BB962C8B-B14F-4D97-AF65-F5344CB8AC3E}">
        <p14:creationId xmlns:p14="http://schemas.microsoft.com/office/powerpoint/2010/main" val="3830729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Editar el estilo de texto del patrón</a:t>
            </a:r>
          </a:p>
        </p:txBody>
      </p:sp>
      <p:sp>
        <p:nvSpPr>
          <p:cNvPr id="4" name="Date Placeholder 3"/>
          <p:cNvSpPr>
            <a:spLocks noGrp="1"/>
          </p:cNvSpPr>
          <p:nvPr>
            <p:ph type="dt" sz="half" idx="10"/>
          </p:nvPr>
        </p:nvSpPr>
        <p:spPr/>
        <p:txBody>
          <a:bodyPr/>
          <a:lstStyle/>
          <a:p>
            <a:fld id="{E4672541-FFA3-4915-A572-F5B664402D78}" type="datetimeFigureOut">
              <a:rPr lang="es-AR" smtClean="0"/>
              <a:t>4/4/2024</a:t>
            </a:fld>
            <a:endParaRPr lang="es-AR"/>
          </a:p>
        </p:txBody>
      </p:sp>
      <p:sp>
        <p:nvSpPr>
          <p:cNvPr id="5" name="Footer Placeholder 4"/>
          <p:cNvSpPr>
            <a:spLocks noGrp="1"/>
          </p:cNvSpPr>
          <p:nvPr>
            <p:ph type="ftr" sz="quarter" idx="11"/>
          </p:nvPr>
        </p:nvSpPr>
        <p:spPr/>
        <p:txBody>
          <a:bodyPr/>
          <a:lstStyle/>
          <a:p>
            <a:endParaRPr lang="es-AR"/>
          </a:p>
        </p:txBody>
      </p:sp>
      <p:sp>
        <p:nvSpPr>
          <p:cNvPr id="6" name="Slide Number Placeholder 5"/>
          <p:cNvSpPr>
            <a:spLocks noGrp="1"/>
          </p:cNvSpPr>
          <p:nvPr>
            <p:ph type="sldNum" sz="quarter" idx="12"/>
          </p:nvPr>
        </p:nvSpPr>
        <p:spPr/>
        <p:txBody>
          <a:bodyPr/>
          <a:lstStyle/>
          <a:p>
            <a:fld id="{A55FEA6B-9DB8-478D-920F-BC9BB081CF7B}" type="slidenum">
              <a:rPr lang="es-AR" smtClean="0"/>
              <a:t>‹Nº›</a:t>
            </a:fld>
            <a:endParaRPr lang="es-AR"/>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8791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1097278" y="1845734"/>
            <a:ext cx="4937760" cy="4023360"/>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E4672541-FFA3-4915-A572-F5B664402D78}" type="datetimeFigureOut">
              <a:rPr lang="es-AR" smtClean="0"/>
              <a:t>4/4/2024</a:t>
            </a:fld>
            <a:endParaRPr lang="es-AR"/>
          </a:p>
        </p:txBody>
      </p:sp>
      <p:sp>
        <p:nvSpPr>
          <p:cNvPr id="6" name="Footer Placeholder 5"/>
          <p:cNvSpPr>
            <a:spLocks noGrp="1"/>
          </p:cNvSpPr>
          <p:nvPr>
            <p:ph type="ftr" sz="quarter" idx="11"/>
          </p:nvPr>
        </p:nvSpPr>
        <p:spPr/>
        <p:txBody>
          <a:bodyPr/>
          <a:lstStyle/>
          <a:p>
            <a:endParaRPr lang="es-AR"/>
          </a:p>
        </p:txBody>
      </p:sp>
      <p:sp>
        <p:nvSpPr>
          <p:cNvPr id="7" name="Slide Number Placeholder 6"/>
          <p:cNvSpPr>
            <a:spLocks noGrp="1"/>
          </p:cNvSpPr>
          <p:nvPr>
            <p:ph type="sldNum" sz="quarter" idx="12"/>
          </p:nvPr>
        </p:nvSpPr>
        <p:spPr/>
        <p:txBody>
          <a:bodyPr/>
          <a:lstStyle/>
          <a:p>
            <a:fld id="{A55FEA6B-9DB8-478D-920F-BC9BB081CF7B}" type="slidenum">
              <a:rPr lang="es-AR" smtClean="0"/>
              <a:t>‹Nº›</a:t>
            </a:fld>
            <a:endParaRPr lang="es-AR"/>
          </a:p>
        </p:txBody>
      </p:sp>
    </p:spTree>
    <p:extLst>
      <p:ext uri="{BB962C8B-B14F-4D97-AF65-F5344CB8AC3E}">
        <p14:creationId xmlns:p14="http://schemas.microsoft.com/office/powerpoint/2010/main" val="9737963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4" name="Content Placeholder 3"/>
          <p:cNvSpPr>
            <a:spLocks noGrp="1"/>
          </p:cNvSpPr>
          <p:nvPr>
            <p:ph sz="half" idx="2"/>
          </p:nvPr>
        </p:nvSpPr>
        <p:spPr>
          <a:xfrm>
            <a:off x="1097280" y="2582334"/>
            <a:ext cx="4937760" cy="3378200"/>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6" name="Content Placeholder 5"/>
          <p:cNvSpPr>
            <a:spLocks noGrp="1"/>
          </p:cNvSpPr>
          <p:nvPr>
            <p:ph sz="quarter" idx="4"/>
          </p:nvPr>
        </p:nvSpPr>
        <p:spPr>
          <a:xfrm>
            <a:off x="6217920" y="2582334"/>
            <a:ext cx="4937760" cy="3378200"/>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E4672541-FFA3-4915-A572-F5B664402D78}" type="datetimeFigureOut">
              <a:rPr lang="es-AR" smtClean="0"/>
              <a:t>4/4/2024</a:t>
            </a:fld>
            <a:endParaRPr lang="es-AR"/>
          </a:p>
        </p:txBody>
      </p:sp>
      <p:sp>
        <p:nvSpPr>
          <p:cNvPr id="8" name="Footer Placeholder 7"/>
          <p:cNvSpPr>
            <a:spLocks noGrp="1"/>
          </p:cNvSpPr>
          <p:nvPr>
            <p:ph type="ftr" sz="quarter" idx="11"/>
          </p:nvPr>
        </p:nvSpPr>
        <p:spPr/>
        <p:txBody>
          <a:bodyPr/>
          <a:lstStyle/>
          <a:p>
            <a:endParaRPr lang="es-AR"/>
          </a:p>
        </p:txBody>
      </p:sp>
      <p:sp>
        <p:nvSpPr>
          <p:cNvPr id="9" name="Slide Number Placeholder 8"/>
          <p:cNvSpPr>
            <a:spLocks noGrp="1"/>
          </p:cNvSpPr>
          <p:nvPr>
            <p:ph type="sldNum" sz="quarter" idx="12"/>
          </p:nvPr>
        </p:nvSpPr>
        <p:spPr/>
        <p:txBody>
          <a:bodyPr/>
          <a:lstStyle/>
          <a:p>
            <a:fld id="{A55FEA6B-9DB8-478D-920F-BC9BB081CF7B}" type="slidenum">
              <a:rPr lang="es-AR" smtClean="0"/>
              <a:t>‹Nº›</a:t>
            </a:fld>
            <a:endParaRPr lang="es-AR"/>
          </a:p>
        </p:txBody>
      </p:sp>
    </p:spTree>
    <p:extLst>
      <p:ext uri="{BB962C8B-B14F-4D97-AF65-F5344CB8AC3E}">
        <p14:creationId xmlns:p14="http://schemas.microsoft.com/office/powerpoint/2010/main" val="42255840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E4672541-FFA3-4915-A572-F5B664402D78}" type="datetimeFigureOut">
              <a:rPr lang="es-AR" smtClean="0"/>
              <a:t>4/4/2024</a:t>
            </a:fld>
            <a:endParaRPr lang="es-AR"/>
          </a:p>
        </p:txBody>
      </p:sp>
      <p:sp>
        <p:nvSpPr>
          <p:cNvPr id="4" name="Footer Placeholder 3"/>
          <p:cNvSpPr>
            <a:spLocks noGrp="1"/>
          </p:cNvSpPr>
          <p:nvPr>
            <p:ph type="ftr" sz="quarter" idx="11"/>
          </p:nvPr>
        </p:nvSpPr>
        <p:spPr/>
        <p:txBody>
          <a:bodyPr/>
          <a:lstStyle/>
          <a:p>
            <a:endParaRPr lang="es-AR"/>
          </a:p>
        </p:txBody>
      </p:sp>
      <p:sp>
        <p:nvSpPr>
          <p:cNvPr id="5" name="Slide Number Placeholder 4"/>
          <p:cNvSpPr>
            <a:spLocks noGrp="1"/>
          </p:cNvSpPr>
          <p:nvPr>
            <p:ph type="sldNum" sz="quarter" idx="12"/>
          </p:nvPr>
        </p:nvSpPr>
        <p:spPr/>
        <p:txBody>
          <a:bodyPr/>
          <a:lstStyle/>
          <a:p>
            <a:fld id="{A55FEA6B-9DB8-478D-920F-BC9BB081CF7B}" type="slidenum">
              <a:rPr lang="es-AR" smtClean="0"/>
              <a:t>‹Nº›</a:t>
            </a:fld>
            <a:endParaRPr lang="es-AR"/>
          </a:p>
        </p:txBody>
      </p:sp>
    </p:spTree>
    <p:extLst>
      <p:ext uri="{BB962C8B-B14F-4D97-AF65-F5344CB8AC3E}">
        <p14:creationId xmlns:p14="http://schemas.microsoft.com/office/powerpoint/2010/main" val="9401094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En blanco">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E4672541-FFA3-4915-A572-F5B664402D78}" type="datetimeFigureOut">
              <a:rPr lang="es-AR" smtClean="0"/>
              <a:t>4/4/2024</a:t>
            </a:fld>
            <a:endParaRPr lang="es-AR"/>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s-AR"/>
          </a:p>
        </p:txBody>
      </p:sp>
      <p:sp>
        <p:nvSpPr>
          <p:cNvPr id="9" name="Slide Number Placeholder 8"/>
          <p:cNvSpPr>
            <a:spLocks noGrp="1"/>
          </p:cNvSpPr>
          <p:nvPr>
            <p:ph type="sldNum" sz="quarter" idx="12"/>
          </p:nvPr>
        </p:nvSpPr>
        <p:spPr/>
        <p:txBody>
          <a:bodyPr/>
          <a:lstStyle/>
          <a:p>
            <a:fld id="{A55FEA6B-9DB8-478D-920F-BC9BB081CF7B}" type="slidenum">
              <a:rPr lang="es-AR" smtClean="0"/>
              <a:t>‹Nº›</a:t>
            </a:fld>
            <a:endParaRPr lang="es-AR"/>
          </a:p>
        </p:txBody>
      </p:sp>
    </p:spTree>
    <p:extLst>
      <p:ext uri="{BB962C8B-B14F-4D97-AF65-F5344CB8AC3E}">
        <p14:creationId xmlns:p14="http://schemas.microsoft.com/office/powerpoint/2010/main" val="39755457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s-ES"/>
              <a:t>Haga clic para modificar el estilo de título del patrón</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el estilo de texto del patrón</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E4672541-FFA3-4915-A572-F5B664402D78}" type="datetimeFigureOut">
              <a:rPr lang="es-AR" smtClean="0"/>
              <a:t>4/4/2024</a:t>
            </a:fld>
            <a:endParaRPr lang="es-AR"/>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s-A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A55FEA6B-9DB8-478D-920F-BC9BB081CF7B}" type="slidenum">
              <a:rPr lang="es-AR" smtClean="0"/>
              <a:t>‹Nº›</a:t>
            </a:fld>
            <a:endParaRPr lang="es-AR"/>
          </a:p>
        </p:txBody>
      </p:sp>
    </p:spTree>
    <p:extLst>
      <p:ext uri="{BB962C8B-B14F-4D97-AF65-F5344CB8AC3E}">
        <p14:creationId xmlns:p14="http://schemas.microsoft.com/office/powerpoint/2010/main" val="30454313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lIns="91440" tIns="0" rIns="91440" bIns="0" anchor="b">
            <a:noAutofit/>
          </a:bodyPr>
          <a:lstStyle>
            <a:lvl1pPr>
              <a:defRPr sz="3600" b="0">
                <a:solidFill>
                  <a:srgbClr val="FFFFFF"/>
                </a:solidFill>
              </a:defRPr>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el estilo de texto del patrón</a:t>
            </a:r>
          </a:p>
        </p:txBody>
      </p:sp>
      <p:sp>
        <p:nvSpPr>
          <p:cNvPr id="5" name="Date Placeholder 4"/>
          <p:cNvSpPr>
            <a:spLocks noGrp="1"/>
          </p:cNvSpPr>
          <p:nvPr>
            <p:ph type="dt" sz="half" idx="10"/>
          </p:nvPr>
        </p:nvSpPr>
        <p:spPr/>
        <p:txBody>
          <a:bodyPr/>
          <a:lstStyle/>
          <a:p>
            <a:fld id="{E4672541-FFA3-4915-A572-F5B664402D78}" type="datetimeFigureOut">
              <a:rPr lang="es-AR" smtClean="0"/>
              <a:t>4/4/2024</a:t>
            </a:fld>
            <a:endParaRPr lang="es-AR"/>
          </a:p>
        </p:txBody>
      </p:sp>
      <p:sp>
        <p:nvSpPr>
          <p:cNvPr id="6" name="Footer Placeholder 5"/>
          <p:cNvSpPr>
            <a:spLocks noGrp="1"/>
          </p:cNvSpPr>
          <p:nvPr>
            <p:ph type="ftr" sz="quarter" idx="11"/>
          </p:nvPr>
        </p:nvSpPr>
        <p:spPr/>
        <p:txBody>
          <a:bodyPr/>
          <a:lstStyle/>
          <a:p>
            <a:endParaRPr lang="es-AR"/>
          </a:p>
        </p:txBody>
      </p:sp>
      <p:sp>
        <p:nvSpPr>
          <p:cNvPr id="7" name="Slide Number Placeholder 6"/>
          <p:cNvSpPr>
            <a:spLocks noGrp="1"/>
          </p:cNvSpPr>
          <p:nvPr>
            <p:ph type="sldNum" sz="quarter" idx="12"/>
          </p:nvPr>
        </p:nvSpPr>
        <p:spPr/>
        <p:txBody>
          <a:bodyPr/>
          <a:lstStyle/>
          <a:p>
            <a:fld id="{A55FEA6B-9DB8-478D-920F-BC9BB081CF7B}" type="slidenum">
              <a:rPr lang="es-AR" smtClean="0"/>
              <a:t>‹Nº›</a:t>
            </a:fld>
            <a:endParaRPr lang="es-AR"/>
          </a:p>
        </p:txBody>
      </p:sp>
    </p:spTree>
    <p:extLst>
      <p:ext uri="{BB962C8B-B14F-4D97-AF65-F5344CB8AC3E}">
        <p14:creationId xmlns:p14="http://schemas.microsoft.com/office/powerpoint/2010/main" val="35956469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91985" cy="6648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E4672541-FFA3-4915-A572-F5B664402D78}" type="datetimeFigureOut">
              <a:rPr lang="es-AR" smtClean="0"/>
              <a:t>4/4/2024</a:t>
            </a:fld>
            <a:endParaRPr lang="es-AR"/>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s-AR"/>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A55FEA6B-9DB8-478D-920F-BC9BB081CF7B}" type="slidenum">
              <a:rPr lang="es-AR" smtClean="0"/>
              <a:t>‹Nº›</a:t>
            </a:fld>
            <a:endParaRPr lang="es-AR"/>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31207742"/>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7.gi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0.png"/></Relationships>
</file>

<file path=ppt/slides/_rels/slide2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idx="4294967295"/>
          </p:nvPr>
        </p:nvSpPr>
        <p:spPr>
          <a:xfrm>
            <a:off x="0" y="-981075"/>
            <a:ext cx="12192000" cy="2954338"/>
          </a:xfrm>
        </p:spPr>
        <p:txBody>
          <a:bodyPr>
            <a:normAutofit/>
          </a:bodyPr>
          <a:lstStyle/>
          <a:p>
            <a:pPr algn="ctr"/>
            <a:r>
              <a:rPr lang="es-AR" sz="4000" dirty="0"/>
              <a:t>Tecnología del Producto Pesquero I</a:t>
            </a:r>
          </a:p>
        </p:txBody>
      </p:sp>
      <p:sp>
        <p:nvSpPr>
          <p:cNvPr id="3" name="Subtítulo 2"/>
          <p:cNvSpPr>
            <a:spLocks noGrp="1"/>
          </p:cNvSpPr>
          <p:nvPr>
            <p:ph type="subTitle" idx="4294967295"/>
          </p:nvPr>
        </p:nvSpPr>
        <p:spPr>
          <a:xfrm>
            <a:off x="67343" y="1963737"/>
            <a:ext cx="11350625" cy="1692275"/>
          </a:xfrm>
        </p:spPr>
        <p:txBody>
          <a:bodyPr>
            <a:normAutofit/>
          </a:bodyPr>
          <a:lstStyle/>
          <a:p>
            <a:pPr algn="ctr"/>
            <a:r>
              <a:rPr lang="es-AR" sz="3300" u="sng" dirty="0">
                <a:solidFill>
                  <a:schemeClr val="tx1"/>
                </a:solidFill>
              </a:rPr>
              <a:t>Clase n°6</a:t>
            </a:r>
          </a:p>
          <a:p>
            <a:pPr algn="ctr"/>
            <a:r>
              <a:rPr lang="es-AR" b="1" cap="none" dirty="0">
                <a:solidFill>
                  <a:schemeClr val="tx1"/>
                </a:solidFill>
              </a:rPr>
              <a:t>Importancia del uso y cálculo de cantidad del hielo</a:t>
            </a:r>
            <a:endParaRPr lang="es-AR" sz="3300" b="1" u="sng" cap="none" dirty="0">
              <a:solidFill>
                <a:schemeClr val="tx1"/>
              </a:solidFill>
            </a:endParaRPr>
          </a:p>
        </p:txBody>
      </p:sp>
      <p:sp>
        <p:nvSpPr>
          <p:cNvPr id="4" name="Rectangle 2"/>
          <p:cNvSpPr>
            <a:spLocks noChangeArrowheads="1"/>
          </p:cNvSpPr>
          <p:nvPr/>
        </p:nvSpPr>
        <p:spPr bwMode="auto">
          <a:xfrm>
            <a:off x="720436" y="554182"/>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AR"/>
          </a:p>
        </p:txBody>
      </p:sp>
      <p:pic>
        <p:nvPicPr>
          <p:cNvPr id="2049" name="Imagen 1" descr="Campus Virtual U.T.N. Mar del Plata"/>
          <p:cNvPicPr>
            <a:picLocks noChangeAspect="1" noChangeArrowheads="1"/>
          </p:cNvPicPr>
          <p:nvPr/>
        </p:nvPicPr>
        <p:blipFill>
          <a:blip r:embed="rId3" cstate="print">
            <a:extLst>
              <a:ext uri="{28A0092B-C50C-407E-A947-70E740481C1C}">
                <a14:useLocalDpi xmlns:a14="http://schemas.microsoft.com/office/drawing/2010/main" val="0"/>
              </a:ext>
            </a:extLst>
          </a:blip>
          <a:srcRect r="66364"/>
          <a:stretch>
            <a:fillRect/>
          </a:stretch>
        </p:blipFill>
        <p:spPr bwMode="auto">
          <a:xfrm>
            <a:off x="10353245" y="456952"/>
            <a:ext cx="704850" cy="67151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p:cNvSpPr>
            <a:spLocks noChangeArrowheads="1"/>
          </p:cNvSpPr>
          <p:nvPr/>
        </p:nvSpPr>
        <p:spPr bwMode="auto">
          <a:xfrm>
            <a:off x="0" y="554182"/>
            <a:ext cx="11430000" cy="477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2700338" algn="ctr"/>
                <a:tab pos="5400675" algn="r"/>
              </a:tabLst>
              <a:defRPr>
                <a:solidFill>
                  <a:schemeClr val="tx1"/>
                </a:solidFill>
                <a:latin typeface="Arial" panose="020B0604020202020204" pitchFamily="34" charset="0"/>
              </a:defRPr>
            </a:lvl1pPr>
            <a:lvl2pPr eaLnBrk="0" fontAlgn="base" hangingPunct="0">
              <a:spcBef>
                <a:spcPct val="0"/>
              </a:spcBef>
              <a:spcAft>
                <a:spcPct val="0"/>
              </a:spcAft>
              <a:tabLst>
                <a:tab pos="2700338" algn="ctr"/>
                <a:tab pos="5400675" algn="r"/>
              </a:tabLst>
              <a:defRPr>
                <a:solidFill>
                  <a:schemeClr val="tx1"/>
                </a:solidFill>
                <a:latin typeface="Arial" panose="020B0604020202020204" pitchFamily="34" charset="0"/>
              </a:defRPr>
            </a:lvl2pPr>
            <a:lvl3pPr eaLnBrk="0" fontAlgn="base" hangingPunct="0">
              <a:spcBef>
                <a:spcPct val="0"/>
              </a:spcBef>
              <a:spcAft>
                <a:spcPct val="0"/>
              </a:spcAft>
              <a:tabLst>
                <a:tab pos="2700338" algn="ctr"/>
                <a:tab pos="5400675" algn="r"/>
              </a:tabLst>
              <a:defRPr>
                <a:solidFill>
                  <a:schemeClr val="tx1"/>
                </a:solidFill>
                <a:latin typeface="Arial" panose="020B0604020202020204" pitchFamily="34" charset="0"/>
              </a:defRPr>
            </a:lvl3pPr>
            <a:lvl4pPr eaLnBrk="0" fontAlgn="base" hangingPunct="0">
              <a:spcBef>
                <a:spcPct val="0"/>
              </a:spcBef>
              <a:spcAft>
                <a:spcPct val="0"/>
              </a:spcAft>
              <a:tabLst>
                <a:tab pos="2700338" algn="ctr"/>
                <a:tab pos="5400675" algn="r"/>
              </a:tabLst>
              <a:defRPr>
                <a:solidFill>
                  <a:schemeClr val="tx1"/>
                </a:solidFill>
                <a:latin typeface="Arial" panose="020B0604020202020204" pitchFamily="34" charset="0"/>
              </a:defRPr>
            </a:lvl4pPr>
            <a:lvl5pPr eaLnBrk="0" fontAlgn="base" hangingPunct="0">
              <a:spcBef>
                <a:spcPct val="0"/>
              </a:spcBef>
              <a:spcAft>
                <a:spcPct val="0"/>
              </a:spcAft>
              <a:tabLst>
                <a:tab pos="2700338" algn="ctr"/>
                <a:tab pos="5400675" algn="r"/>
              </a:tabLst>
              <a:defRPr>
                <a:solidFill>
                  <a:schemeClr val="tx1"/>
                </a:solidFill>
                <a:latin typeface="Arial" panose="020B0604020202020204" pitchFamily="34" charset="0"/>
              </a:defRPr>
            </a:lvl5pPr>
            <a:lvl6pPr eaLnBrk="0" fontAlgn="base" hangingPunct="0">
              <a:spcBef>
                <a:spcPct val="0"/>
              </a:spcBef>
              <a:spcAft>
                <a:spcPct val="0"/>
              </a:spcAft>
              <a:tabLst>
                <a:tab pos="2700338" algn="ctr"/>
                <a:tab pos="5400675" algn="r"/>
              </a:tabLst>
              <a:defRPr>
                <a:solidFill>
                  <a:schemeClr val="tx1"/>
                </a:solidFill>
                <a:latin typeface="Arial" panose="020B0604020202020204" pitchFamily="34" charset="0"/>
              </a:defRPr>
            </a:lvl6pPr>
            <a:lvl7pPr eaLnBrk="0" fontAlgn="base" hangingPunct="0">
              <a:spcBef>
                <a:spcPct val="0"/>
              </a:spcBef>
              <a:spcAft>
                <a:spcPct val="0"/>
              </a:spcAft>
              <a:tabLst>
                <a:tab pos="2700338" algn="ctr"/>
                <a:tab pos="5400675" algn="r"/>
              </a:tabLst>
              <a:defRPr>
                <a:solidFill>
                  <a:schemeClr val="tx1"/>
                </a:solidFill>
                <a:latin typeface="Arial" panose="020B0604020202020204" pitchFamily="34" charset="0"/>
              </a:defRPr>
            </a:lvl7pPr>
            <a:lvl8pPr eaLnBrk="0" fontAlgn="base" hangingPunct="0">
              <a:spcBef>
                <a:spcPct val="0"/>
              </a:spcBef>
              <a:spcAft>
                <a:spcPct val="0"/>
              </a:spcAft>
              <a:tabLst>
                <a:tab pos="2700338" algn="ctr"/>
                <a:tab pos="5400675" algn="r"/>
              </a:tabLst>
              <a:defRPr>
                <a:solidFill>
                  <a:schemeClr val="tx1"/>
                </a:solidFill>
                <a:latin typeface="Arial" panose="020B0604020202020204" pitchFamily="34" charset="0"/>
              </a:defRPr>
            </a:lvl8pPr>
            <a:lvl9pPr eaLnBrk="0" fontAlgn="base" hangingPunct="0">
              <a:spcBef>
                <a:spcPct val="0"/>
              </a:spcBef>
              <a:spcAft>
                <a:spcPct val="0"/>
              </a:spcAft>
              <a:tabLst>
                <a:tab pos="2700338" algn="ctr"/>
                <a:tab pos="5400675" algn="r"/>
              </a:tabLs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tab pos="2700338" algn="ctr"/>
                <a:tab pos="5400675" algn="r"/>
              </a:tabLst>
            </a:pPr>
            <a:r>
              <a:rPr kumimoji="0" lang="es-AR" altLang="es-AR" sz="25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Universidad Tecnológica Nacional, Facultad Regional Mar del Plata</a:t>
            </a:r>
            <a:endParaRPr kumimoji="0" lang="es-AR" altLang="es-AR" sz="2500" b="0" i="0" u="none" strike="noStrike" cap="none" normalizeH="0" baseline="0" dirty="0">
              <a:ln>
                <a:noFill/>
              </a:ln>
              <a:solidFill>
                <a:schemeClr val="tx1"/>
              </a:solidFill>
              <a:effectLst/>
            </a:endParaRPr>
          </a:p>
        </p:txBody>
      </p:sp>
      <p:sp>
        <p:nvSpPr>
          <p:cNvPr id="7" name="AutoShape 4" descr="Túnel de congelación para pescado ▷ Aliter Solucione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AR"/>
          </a:p>
        </p:txBody>
      </p:sp>
      <p:pic>
        <p:nvPicPr>
          <p:cNvPr id="1026" name="Picture 2" descr="Hielo en escamas: la forma tiene ventajas – Revista Cero Grado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97408" y="3089393"/>
            <a:ext cx="4797184" cy="299824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30856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4294967295"/>
          </p:nvPr>
        </p:nvSpPr>
        <p:spPr>
          <a:xfrm>
            <a:off x="812006" y="1894853"/>
            <a:ext cx="9881661" cy="5360988"/>
          </a:xfrm>
        </p:spPr>
        <p:txBody>
          <a:bodyPr>
            <a:noAutofit/>
          </a:bodyPr>
          <a:lstStyle/>
          <a:p>
            <a:pPr marL="0" indent="0" algn="just">
              <a:buNone/>
            </a:pPr>
            <a:r>
              <a:rPr lang="es-AR" sz="2200" dirty="0">
                <a:solidFill>
                  <a:schemeClr val="tx1"/>
                </a:solidFill>
              </a:rPr>
              <a:t>Incluso cuando se trata de una única partida de pescado conservada en recipientes idénticos, es probable que haya variaciones en las velocidades de fusión del hielo, lo que dificulta el cálculo exacto del hielo requerido. </a:t>
            </a:r>
          </a:p>
          <a:p>
            <a:pPr marL="0" indent="0" algn="just">
              <a:buNone/>
            </a:pPr>
            <a:r>
              <a:rPr lang="es-AR" sz="2200" dirty="0">
                <a:solidFill>
                  <a:schemeClr val="tx1"/>
                </a:solidFill>
              </a:rPr>
              <a:t>Si los recipientes están apilados, por ejemplo, puede haber diferencias en cuanto a la fusión entre los que se hallan arriaba, abajo, a los lados y en el centro de la pila.</a:t>
            </a:r>
          </a:p>
        </p:txBody>
      </p:sp>
      <p:sp>
        <p:nvSpPr>
          <p:cNvPr id="4" name="Título 1"/>
          <p:cNvSpPr txBox="1">
            <a:spLocks/>
          </p:cNvSpPr>
          <p:nvPr/>
        </p:nvSpPr>
        <p:spPr>
          <a:xfrm>
            <a:off x="812006" y="877299"/>
            <a:ext cx="9692640" cy="668186"/>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s-AR" sz="2800" b="1" u="sng" dirty="0"/>
              <a:t>Cálculo del hielo necesario para el almacenamiento del pescado</a:t>
            </a:r>
          </a:p>
        </p:txBody>
      </p:sp>
    </p:spTree>
    <p:extLst>
      <p:ext uri="{BB962C8B-B14F-4D97-AF65-F5344CB8AC3E}">
        <p14:creationId xmlns:p14="http://schemas.microsoft.com/office/powerpoint/2010/main" val="1141105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p:cNvSpPr>
            <a:spLocks noGrp="1"/>
          </p:cNvSpPr>
          <p:nvPr>
            <p:ph idx="4294967295"/>
          </p:nvPr>
        </p:nvSpPr>
        <p:spPr>
          <a:xfrm>
            <a:off x="955307" y="854862"/>
            <a:ext cx="10281385" cy="4785543"/>
          </a:xfrm>
        </p:spPr>
        <p:txBody>
          <a:bodyPr>
            <a:normAutofit/>
          </a:bodyPr>
          <a:lstStyle/>
          <a:p>
            <a:r>
              <a:rPr lang="es-AR" sz="2300" dirty="0">
                <a:solidFill>
                  <a:schemeClr val="tx1"/>
                </a:solidFill>
              </a:rPr>
              <a:t>Dado que sería difícil identificar los recipientes que ocuparán los lugares más favorables en la pila, conviene tratarlos todos de la misma manera, partiendo del supuesto de que todos están plenamente expuestos al aire circundante.</a:t>
            </a:r>
          </a:p>
          <a:p>
            <a:r>
              <a:rPr lang="es-AR" sz="2300" dirty="0">
                <a:solidFill>
                  <a:schemeClr val="tx1"/>
                </a:solidFill>
              </a:rPr>
              <a:t>Como primer paso, se puede calcular la transferencia térmica mediante la sencilla expresión siguiente:</a:t>
            </a:r>
          </a:p>
          <a:p>
            <a:pPr algn="ctr"/>
            <a:r>
              <a:rPr lang="es-AR" sz="2400" dirty="0">
                <a:solidFill>
                  <a:schemeClr val="tx1"/>
                </a:solidFill>
              </a:rPr>
              <a:t>q = A.U.(to - </a:t>
            </a:r>
            <a:r>
              <a:rPr lang="es-AR" sz="2400" dirty="0" err="1">
                <a:solidFill>
                  <a:schemeClr val="tx1"/>
                </a:solidFill>
              </a:rPr>
              <a:t>tc</a:t>
            </a:r>
            <a:r>
              <a:rPr lang="es-AR" sz="2400" dirty="0">
                <a:solidFill>
                  <a:schemeClr val="tx1"/>
                </a:solidFill>
              </a:rPr>
              <a:t>) kcal/día	(7)</a:t>
            </a:r>
          </a:p>
          <a:p>
            <a:r>
              <a:rPr lang="es-AR" sz="1900" dirty="0">
                <a:solidFill>
                  <a:schemeClr val="tx1"/>
                </a:solidFill>
              </a:rPr>
              <a:t>siendo q = el calor que entra en el contenedor (kcal/día)</a:t>
            </a:r>
          </a:p>
          <a:p>
            <a:r>
              <a:rPr lang="es-AR" sz="1900" dirty="0">
                <a:solidFill>
                  <a:schemeClr val="tx1"/>
                </a:solidFill>
              </a:rPr>
              <a:t>A = el área de superficie del contenedor (m2)</a:t>
            </a:r>
          </a:p>
          <a:p>
            <a:r>
              <a:rPr lang="es-AR" sz="1900" dirty="0">
                <a:solidFill>
                  <a:schemeClr val="tx1"/>
                </a:solidFill>
              </a:rPr>
              <a:t>U = el coeficiente general de transferencia térmica (kcal/día m2 °C)</a:t>
            </a:r>
          </a:p>
          <a:p>
            <a:r>
              <a:rPr lang="es-AR" sz="1900" dirty="0">
                <a:solidFill>
                  <a:schemeClr val="tx1"/>
                </a:solidFill>
              </a:rPr>
              <a:t>to = la temperatura fuera del contenedor (°C)</a:t>
            </a:r>
          </a:p>
          <a:p>
            <a:r>
              <a:rPr lang="es-AR" sz="1900" dirty="0" err="1">
                <a:solidFill>
                  <a:schemeClr val="tx1"/>
                </a:solidFill>
              </a:rPr>
              <a:t>tc</a:t>
            </a:r>
            <a:r>
              <a:rPr lang="es-AR" sz="1900" dirty="0">
                <a:solidFill>
                  <a:schemeClr val="tx1"/>
                </a:solidFill>
              </a:rPr>
              <a:t> = la temperatura dentro del contenedor (°C)</a:t>
            </a:r>
          </a:p>
          <a:p>
            <a:endParaRPr lang="es-AR" sz="2400" dirty="0">
              <a:solidFill>
                <a:schemeClr val="tx1"/>
              </a:solidFill>
            </a:endParaRPr>
          </a:p>
        </p:txBody>
      </p:sp>
    </p:spTree>
    <p:extLst>
      <p:ext uri="{BB962C8B-B14F-4D97-AF65-F5344CB8AC3E}">
        <p14:creationId xmlns:p14="http://schemas.microsoft.com/office/powerpoint/2010/main" val="1798796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fade">
                                      <p:cBhvr>
                                        <p:cTn id="14" dur="1000"/>
                                        <p:tgtEl>
                                          <p:spTgt spid="2">
                                            <p:txEl>
                                              <p:pRg st="1" end="1"/>
                                            </p:txEl>
                                          </p:spTgt>
                                        </p:tgtEl>
                                      </p:cBhvr>
                                    </p:animEffect>
                                    <p:anim calcmode="lin" valueType="num">
                                      <p:cBhvr>
                                        <p:cTn id="15"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Effect transition="in" filter="fade">
                                      <p:cBhvr>
                                        <p:cTn id="21" dur="1000"/>
                                        <p:tgtEl>
                                          <p:spTgt spid="2">
                                            <p:txEl>
                                              <p:pRg st="2" end="2"/>
                                            </p:txEl>
                                          </p:spTgt>
                                        </p:tgtEl>
                                      </p:cBhvr>
                                    </p:animEffect>
                                    <p:anim calcmode="lin" valueType="num">
                                      <p:cBhvr>
                                        <p:cTn id="22"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
                                            <p:txEl>
                                              <p:pRg st="3" end="3"/>
                                            </p:txEl>
                                          </p:spTgt>
                                        </p:tgtEl>
                                        <p:attrNameLst>
                                          <p:attrName>style.visibility</p:attrName>
                                        </p:attrNameLst>
                                      </p:cBhvr>
                                      <p:to>
                                        <p:strVal val="visible"/>
                                      </p:to>
                                    </p:set>
                                    <p:animEffect transition="in" filter="fade">
                                      <p:cBhvr>
                                        <p:cTn id="28" dur="1000"/>
                                        <p:tgtEl>
                                          <p:spTgt spid="2">
                                            <p:txEl>
                                              <p:pRg st="3" end="3"/>
                                            </p:txEl>
                                          </p:spTgt>
                                        </p:tgtEl>
                                      </p:cBhvr>
                                    </p:animEffect>
                                    <p:anim calcmode="lin" valueType="num">
                                      <p:cBhvr>
                                        <p:cTn id="29"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
                                            <p:txEl>
                                              <p:pRg st="4" end="4"/>
                                            </p:txEl>
                                          </p:spTgt>
                                        </p:tgtEl>
                                        <p:attrNameLst>
                                          <p:attrName>style.visibility</p:attrName>
                                        </p:attrNameLst>
                                      </p:cBhvr>
                                      <p:to>
                                        <p:strVal val="visible"/>
                                      </p:to>
                                    </p:set>
                                    <p:animEffect transition="in" filter="fade">
                                      <p:cBhvr>
                                        <p:cTn id="35" dur="1000"/>
                                        <p:tgtEl>
                                          <p:spTgt spid="2">
                                            <p:txEl>
                                              <p:pRg st="4" end="4"/>
                                            </p:txEl>
                                          </p:spTgt>
                                        </p:tgtEl>
                                      </p:cBhvr>
                                    </p:animEffect>
                                    <p:anim calcmode="lin" valueType="num">
                                      <p:cBhvr>
                                        <p:cTn id="36"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2">
                                            <p:txEl>
                                              <p:pRg st="5" end="5"/>
                                            </p:txEl>
                                          </p:spTgt>
                                        </p:tgtEl>
                                        <p:attrNameLst>
                                          <p:attrName>style.visibility</p:attrName>
                                        </p:attrNameLst>
                                      </p:cBhvr>
                                      <p:to>
                                        <p:strVal val="visible"/>
                                      </p:to>
                                    </p:set>
                                    <p:animEffect transition="in" filter="fade">
                                      <p:cBhvr>
                                        <p:cTn id="42" dur="1000"/>
                                        <p:tgtEl>
                                          <p:spTgt spid="2">
                                            <p:txEl>
                                              <p:pRg st="5" end="5"/>
                                            </p:txEl>
                                          </p:spTgt>
                                        </p:tgtEl>
                                      </p:cBhvr>
                                    </p:animEffect>
                                    <p:anim calcmode="lin" valueType="num">
                                      <p:cBhvr>
                                        <p:cTn id="43"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2">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2">
                                            <p:txEl>
                                              <p:pRg st="6" end="6"/>
                                            </p:txEl>
                                          </p:spTgt>
                                        </p:tgtEl>
                                        <p:attrNameLst>
                                          <p:attrName>style.visibility</p:attrName>
                                        </p:attrNameLst>
                                      </p:cBhvr>
                                      <p:to>
                                        <p:strVal val="visible"/>
                                      </p:to>
                                    </p:set>
                                    <p:animEffect transition="in" filter="fade">
                                      <p:cBhvr>
                                        <p:cTn id="49" dur="1000"/>
                                        <p:tgtEl>
                                          <p:spTgt spid="2">
                                            <p:txEl>
                                              <p:pRg st="6" end="6"/>
                                            </p:txEl>
                                          </p:spTgt>
                                        </p:tgtEl>
                                      </p:cBhvr>
                                    </p:animEffect>
                                    <p:anim calcmode="lin" valueType="num">
                                      <p:cBhvr>
                                        <p:cTn id="50"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2">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2">
                                            <p:txEl>
                                              <p:pRg st="7" end="7"/>
                                            </p:txEl>
                                          </p:spTgt>
                                        </p:tgtEl>
                                        <p:attrNameLst>
                                          <p:attrName>style.visibility</p:attrName>
                                        </p:attrNameLst>
                                      </p:cBhvr>
                                      <p:to>
                                        <p:strVal val="visible"/>
                                      </p:to>
                                    </p:set>
                                    <p:animEffect transition="in" filter="fade">
                                      <p:cBhvr>
                                        <p:cTn id="56" dur="1000"/>
                                        <p:tgtEl>
                                          <p:spTgt spid="2">
                                            <p:txEl>
                                              <p:pRg st="7" end="7"/>
                                            </p:txEl>
                                          </p:spTgt>
                                        </p:tgtEl>
                                      </p:cBhvr>
                                    </p:animEffect>
                                    <p:anim calcmode="lin" valueType="num">
                                      <p:cBhvr>
                                        <p:cTn id="57" dur="1000" fill="hold"/>
                                        <p:tgtEl>
                                          <p:spTgt spid="2">
                                            <p:txEl>
                                              <p:pRg st="7" end="7"/>
                                            </p:txEl>
                                          </p:spTgt>
                                        </p:tgtEl>
                                        <p:attrNameLst>
                                          <p:attrName>ppt_x</p:attrName>
                                        </p:attrNameLst>
                                      </p:cBhvr>
                                      <p:tavLst>
                                        <p:tav tm="0">
                                          <p:val>
                                            <p:strVal val="#ppt_x"/>
                                          </p:val>
                                        </p:tav>
                                        <p:tav tm="100000">
                                          <p:val>
                                            <p:strVal val="#ppt_x"/>
                                          </p:val>
                                        </p:tav>
                                      </p:tavLst>
                                    </p:anim>
                                    <p:anim calcmode="lin" valueType="num">
                                      <p:cBhvr>
                                        <p:cTn id="58" dur="1000" fill="hold"/>
                                        <p:tgtEl>
                                          <p:spTgt spid="2">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4294967295"/>
          </p:nvPr>
        </p:nvSpPr>
        <p:spPr>
          <a:xfrm>
            <a:off x="450850" y="1356059"/>
            <a:ext cx="11290300" cy="4402138"/>
          </a:xfrm>
        </p:spPr>
        <p:txBody>
          <a:bodyPr>
            <a:normAutofit/>
          </a:bodyPr>
          <a:lstStyle/>
          <a:p>
            <a:pPr marL="0" indent="0" algn="just">
              <a:buNone/>
            </a:pPr>
            <a:r>
              <a:rPr lang="es-AR" sz="2300" dirty="0">
                <a:solidFill>
                  <a:schemeClr val="tx1"/>
                </a:solidFill>
              </a:rPr>
              <a:t>Los valores calculados para las diversas superficies se suman luego para obtener la transferencia térmica total.</a:t>
            </a:r>
          </a:p>
          <a:p>
            <a:pPr algn="just"/>
            <a:r>
              <a:rPr lang="es-AR" sz="2300" dirty="0">
                <a:solidFill>
                  <a:schemeClr val="tx1"/>
                </a:solidFill>
              </a:rPr>
              <a:t>El calor que entra derrite el hielo; por lo tanto:</a:t>
            </a:r>
          </a:p>
          <a:p>
            <a:pPr algn="ctr"/>
            <a:r>
              <a:rPr lang="es-AR" sz="2400" dirty="0">
                <a:solidFill>
                  <a:schemeClr val="tx1"/>
                </a:solidFill>
              </a:rPr>
              <a:t>q = </a:t>
            </a:r>
            <a:r>
              <a:rPr lang="es-AR" sz="2400" dirty="0" err="1">
                <a:solidFill>
                  <a:schemeClr val="tx1"/>
                </a:solidFill>
              </a:rPr>
              <a:t>Lh</a:t>
            </a:r>
            <a:r>
              <a:rPr lang="es-AR" sz="2400" dirty="0">
                <a:solidFill>
                  <a:schemeClr val="tx1"/>
                </a:solidFill>
              </a:rPr>
              <a:t>. </a:t>
            </a:r>
            <a:r>
              <a:rPr lang="es-AR" sz="2400" dirty="0" err="1">
                <a:solidFill>
                  <a:schemeClr val="tx1"/>
                </a:solidFill>
              </a:rPr>
              <a:t>mh</a:t>
            </a:r>
            <a:r>
              <a:rPr lang="es-AR" sz="2400" dirty="0">
                <a:solidFill>
                  <a:schemeClr val="tx1"/>
                </a:solidFill>
              </a:rPr>
              <a:t> kcal/día	              (8)</a:t>
            </a:r>
          </a:p>
          <a:p>
            <a:pPr algn="just"/>
            <a:r>
              <a:rPr lang="es-AR" sz="1800" dirty="0">
                <a:solidFill>
                  <a:schemeClr val="tx1"/>
                </a:solidFill>
              </a:rPr>
              <a:t>donde </a:t>
            </a:r>
          </a:p>
          <a:p>
            <a:pPr algn="just"/>
            <a:r>
              <a:rPr lang="es-AR" sz="1800" dirty="0">
                <a:solidFill>
                  <a:schemeClr val="tx1"/>
                </a:solidFill>
              </a:rPr>
              <a:t>q = el calor requerido para fundir el hielo (kcal/día)</a:t>
            </a:r>
          </a:p>
          <a:p>
            <a:pPr algn="just"/>
            <a:r>
              <a:rPr lang="es-AR" sz="1800" dirty="0" err="1">
                <a:solidFill>
                  <a:schemeClr val="tx1"/>
                </a:solidFill>
              </a:rPr>
              <a:t>Lh</a:t>
            </a:r>
            <a:r>
              <a:rPr lang="es-AR" sz="1800" dirty="0">
                <a:solidFill>
                  <a:schemeClr val="tx1"/>
                </a:solidFill>
              </a:rPr>
              <a:t> = el calor latente de fusión del hielo (fijado normalmente en 80 kcal/kg)</a:t>
            </a:r>
          </a:p>
          <a:p>
            <a:pPr algn="just"/>
            <a:r>
              <a:rPr lang="es-AR" sz="1800" dirty="0" err="1">
                <a:solidFill>
                  <a:schemeClr val="tx1"/>
                </a:solidFill>
              </a:rPr>
              <a:t>mh</a:t>
            </a:r>
            <a:r>
              <a:rPr lang="es-AR" sz="1800" dirty="0">
                <a:solidFill>
                  <a:schemeClr val="tx1"/>
                </a:solidFill>
              </a:rPr>
              <a:t> = la masa de hielo fundido (kg/día)</a:t>
            </a:r>
          </a:p>
        </p:txBody>
      </p:sp>
    </p:spTree>
    <p:extLst>
      <p:ext uri="{BB962C8B-B14F-4D97-AF65-F5344CB8AC3E}">
        <p14:creationId xmlns:p14="http://schemas.microsoft.com/office/powerpoint/2010/main" val="82374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Effect transition="in" filter="fade">
                                      <p:cBhvr>
                                        <p:cTn id="49" dur="1000"/>
                                        <p:tgtEl>
                                          <p:spTgt spid="3">
                                            <p:txEl>
                                              <p:pRg st="6" end="6"/>
                                            </p:txEl>
                                          </p:spTgt>
                                        </p:tgtEl>
                                      </p:cBhvr>
                                    </p:animEffect>
                                    <p:anim calcmode="lin" valueType="num">
                                      <p:cBhvr>
                                        <p:cTn id="5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4294967295"/>
          </p:nvPr>
        </p:nvSpPr>
        <p:spPr>
          <a:xfrm>
            <a:off x="584768" y="1028800"/>
            <a:ext cx="11022464" cy="4279900"/>
          </a:xfrm>
        </p:spPr>
        <p:txBody>
          <a:bodyPr>
            <a:normAutofit/>
          </a:bodyPr>
          <a:lstStyle/>
          <a:p>
            <a:pPr algn="just"/>
            <a:r>
              <a:rPr lang="es-AR" dirty="0">
                <a:solidFill>
                  <a:schemeClr val="tx1"/>
                </a:solidFill>
              </a:rPr>
              <a:t>Con objeto de desarrollar una expresión matemática para la velocidad de fusión del hielo durante el período de almacenamiento, suponemos que la fusión del hielo dentro de los contenedores se deba solamente a la transferencia de calor desde el aire circundante. En esta condición estacionaria, las cantidades (7) y (8) deben ser iguales, de lo que se deriva que:</a:t>
            </a:r>
          </a:p>
          <a:p>
            <a:pPr algn="ctr"/>
            <a:r>
              <a:rPr lang="es-AR" dirty="0" err="1">
                <a:solidFill>
                  <a:schemeClr val="tx1"/>
                </a:solidFill>
              </a:rPr>
              <a:t>Lh</a:t>
            </a:r>
            <a:r>
              <a:rPr lang="es-AR" dirty="0">
                <a:solidFill>
                  <a:schemeClr val="tx1"/>
                </a:solidFill>
              </a:rPr>
              <a:t>. </a:t>
            </a:r>
            <a:r>
              <a:rPr lang="es-AR" dirty="0" err="1">
                <a:solidFill>
                  <a:schemeClr val="tx1"/>
                </a:solidFill>
              </a:rPr>
              <a:t>mh</a:t>
            </a:r>
            <a:r>
              <a:rPr lang="es-AR" dirty="0">
                <a:solidFill>
                  <a:schemeClr val="tx1"/>
                </a:solidFill>
              </a:rPr>
              <a:t> = A.U. (to - </a:t>
            </a:r>
            <a:r>
              <a:rPr lang="es-AR" dirty="0" err="1">
                <a:solidFill>
                  <a:schemeClr val="tx1"/>
                </a:solidFill>
              </a:rPr>
              <a:t>tc</a:t>
            </a:r>
            <a:r>
              <a:rPr lang="es-AR" dirty="0">
                <a:solidFill>
                  <a:schemeClr val="tx1"/>
                </a:solidFill>
              </a:rPr>
              <a:t>)	          (9)</a:t>
            </a:r>
          </a:p>
          <a:p>
            <a:pPr algn="just"/>
            <a:r>
              <a:rPr lang="es-AR" dirty="0">
                <a:solidFill>
                  <a:schemeClr val="tx1"/>
                </a:solidFill>
              </a:rPr>
              <a:t>Por consiguiente, la cantidad de hielo necesaria será:</a:t>
            </a:r>
          </a:p>
        </p:txBody>
      </p:sp>
      <p:pic>
        <p:nvPicPr>
          <p:cNvPr id="4" name="Imagen 3" descr="https://www.fao.org/3/t0713s/T0713S09.gif"/>
          <p:cNvPicPr/>
          <p:nvPr/>
        </p:nvPicPr>
        <p:blipFill>
          <a:blip r:embed="rId2">
            <a:extLst>
              <a:ext uri="{28A0092B-C50C-407E-A947-70E740481C1C}">
                <a14:useLocalDpi xmlns:a14="http://schemas.microsoft.com/office/drawing/2010/main" val="0"/>
              </a:ext>
            </a:extLst>
          </a:blip>
          <a:srcRect/>
          <a:stretch>
            <a:fillRect/>
          </a:stretch>
        </p:blipFill>
        <p:spPr bwMode="auto">
          <a:xfrm>
            <a:off x="3170312" y="3609473"/>
            <a:ext cx="5851375" cy="952902"/>
          </a:xfrm>
          <a:prstGeom prst="rect">
            <a:avLst/>
          </a:prstGeom>
          <a:noFill/>
          <a:ln>
            <a:solidFill>
              <a:schemeClr val="tx1"/>
            </a:solidFill>
          </a:ln>
        </p:spPr>
      </p:pic>
    </p:spTree>
    <p:extLst>
      <p:ext uri="{BB962C8B-B14F-4D97-AF65-F5344CB8AC3E}">
        <p14:creationId xmlns:p14="http://schemas.microsoft.com/office/powerpoint/2010/main" val="1128896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1068541" y="1933303"/>
            <a:ext cx="10021825" cy="4545874"/>
          </a:xfrm>
        </p:spPr>
        <p:txBody>
          <a:bodyPr>
            <a:normAutofit/>
          </a:bodyPr>
          <a:lstStyle/>
          <a:p>
            <a:pPr algn="just"/>
            <a:r>
              <a:rPr lang="es-AR" sz="2300" b="1" dirty="0">
                <a:solidFill>
                  <a:schemeClr val="tx1"/>
                </a:solidFill>
              </a:rPr>
              <a:t>Aislamiento térmico</a:t>
            </a:r>
          </a:p>
          <a:p>
            <a:pPr algn="just"/>
            <a:r>
              <a:rPr lang="es-AR" sz="2300" dirty="0">
                <a:solidFill>
                  <a:schemeClr val="tx1"/>
                </a:solidFill>
              </a:rPr>
              <a:t>La cantidad de hielo necesaria para mantener el pescado fresco reviste mayor importancia en las épocas de verano y altas temperaturas, tanto del ambiente como la del agua, donde se acelera la fusión del hielo. </a:t>
            </a:r>
          </a:p>
          <a:p>
            <a:pPr algn="just"/>
            <a:r>
              <a:rPr lang="es-AR" sz="2300" dirty="0">
                <a:solidFill>
                  <a:schemeClr val="tx1"/>
                </a:solidFill>
              </a:rPr>
              <a:t>El hielo necesario para enfriar el pescado desde la temperatura inicial es una cantidad fija, que no es posible reducir (Fig. 7), pero durante el posterior período de almacenamiento se puede ahorrar mucho hielo recurriendo al aislamiento y a la refrigeración.</a:t>
            </a:r>
          </a:p>
        </p:txBody>
      </p:sp>
      <p:sp>
        <p:nvSpPr>
          <p:cNvPr id="4" name="Título 1"/>
          <p:cNvSpPr txBox="1">
            <a:spLocks/>
          </p:cNvSpPr>
          <p:nvPr/>
        </p:nvSpPr>
        <p:spPr>
          <a:xfrm>
            <a:off x="1068541" y="903344"/>
            <a:ext cx="9692640" cy="611947"/>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s-AR" altLang="es-AR" sz="2800" b="1" u="sng" dirty="0"/>
              <a:t>Método para economizar hielo</a:t>
            </a:r>
          </a:p>
        </p:txBody>
      </p:sp>
    </p:spTree>
    <p:extLst>
      <p:ext uri="{BB962C8B-B14F-4D97-AF65-F5344CB8AC3E}">
        <p14:creationId xmlns:p14="http://schemas.microsoft.com/office/powerpoint/2010/main" val="4175696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1"/>
          <p:cNvSpPr>
            <a:spLocks noGrp="1"/>
          </p:cNvSpPr>
          <p:nvPr>
            <p:ph type="title" idx="4294967295"/>
          </p:nvPr>
        </p:nvSpPr>
        <p:spPr>
          <a:xfrm>
            <a:off x="11050588" y="5553075"/>
            <a:ext cx="1141412" cy="468313"/>
          </a:xfrm>
        </p:spPr>
        <p:txBody>
          <a:bodyPr>
            <a:normAutofit/>
          </a:bodyPr>
          <a:lstStyle/>
          <a:p>
            <a:r>
              <a:rPr lang="es-AR" sz="2800" dirty="0">
                <a:solidFill>
                  <a:schemeClr val="tx1"/>
                </a:solidFill>
              </a:rPr>
              <a:t>Fig. 7</a:t>
            </a:r>
            <a:endParaRPr lang="es-AR" dirty="0"/>
          </a:p>
        </p:txBody>
      </p:sp>
      <p:pic>
        <p:nvPicPr>
          <p:cNvPr id="6" name="Imagen 5" descr="Figura 7"/>
          <p:cNvPicPr/>
          <p:nvPr/>
        </p:nvPicPr>
        <p:blipFill>
          <a:blip r:embed="rId2">
            <a:extLst>
              <a:ext uri="{28A0092B-C50C-407E-A947-70E740481C1C}">
                <a14:useLocalDpi xmlns:a14="http://schemas.microsoft.com/office/drawing/2010/main" val="0"/>
              </a:ext>
            </a:extLst>
          </a:blip>
          <a:srcRect/>
          <a:stretch>
            <a:fillRect/>
          </a:stretch>
        </p:blipFill>
        <p:spPr bwMode="auto">
          <a:xfrm>
            <a:off x="1539676" y="947592"/>
            <a:ext cx="9112648" cy="4150360"/>
          </a:xfrm>
          <a:prstGeom prst="rect">
            <a:avLst/>
          </a:prstGeom>
          <a:noFill/>
          <a:ln>
            <a:solidFill>
              <a:schemeClr val="tx1"/>
            </a:solidFill>
          </a:ln>
        </p:spPr>
      </p:pic>
    </p:spTree>
    <p:extLst>
      <p:ext uri="{BB962C8B-B14F-4D97-AF65-F5344CB8AC3E}">
        <p14:creationId xmlns:p14="http://schemas.microsoft.com/office/powerpoint/2010/main" val="29384794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4294967295"/>
          </p:nvPr>
        </p:nvSpPr>
        <p:spPr>
          <a:xfrm>
            <a:off x="539015" y="1028801"/>
            <a:ext cx="11290300" cy="4279900"/>
          </a:xfrm>
        </p:spPr>
        <p:txBody>
          <a:bodyPr>
            <a:normAutofit/>
          </a:bodyPr>
          <a:lstStyle/>
          <a:p>
            <a:pPr algn="just">
              <a:buFont typeface="Arial" panose="020B0604020202020204" pitchFamily="34" charset="0"/>
              <a:buChar char="•"/>
            </a:pPr>
            <a:r>
              <a:rPr lang="es-AR" sz="2200" dirty="0">
                <a:solidFill>
                  <a:schemeClr val="tx1"/>
                </a:solidFill>
              </a:rPr>
              <a:t>Facilita la predicción y el mantenimiento de las cantidades correctas de hielo.</a:t>
            </a:r>
          </a:p>
          <a:p>
            <a:pPr algn="just">
              <a:buFont typeface="Arial" panose="020B0604020202020204" pitchFamily="34" charset="0"/>
              <a:buChar char="•"/>
            </a:pPr>
            <a:r>
              <a:rPr lang="es-AR" sz="2200" dirty="0">
                <a:solidFill>
                  <a:schemeClr val="tx1"/>
                </a:solidFill>
              </a:rPr>
              <a:t>Se puede aislar cada caja por separado</a:t>
            </a:r>
          </a:p>
          <a:p>
            <a:pPr algn="just">
              <a:buFont typeface="Arial" panose="020B0604020202020204" pitchFamily="34" charset="0"/>
              <a:buChar char="•"/>
            </a:pPr>
            <a:r>
              <a:rPr lang="es-AR" sz="2200" dirty="0">
                <a:solidFill>
                  <a:schemeClr val="tx1"/>
                </a:solidFill>
              </a:rPr>
              <a:t>Almacenar las cajas en contenedores aislados de mayor tamaño o en almacenes refrigerados.</a:t>
            </a:r>
          </a:p>
          <a:p>
            <a:pPr algn="just"/>
            <a:endParaRPr lang="es-AR" sz="2200" dirty="0">
              <a:solidFill>
                <a:schemeClr val="tx1"/>
              </a:solidFill>
            </a:endParaRPr>
          </a:p>
          <a:p>
            <a:pPr algn="just"/>
            <a:r>
              <a:rPr lang="es-AR" sz="2200" dirty="0">
                <a:solidFill>
                  <a:schemeClr val="tx1"/>
                </a:solidFill>
              </a:rPr>
              <a:t>Una caja de tamaño estándar de uso corriente en los climas templados contiene aproximadamente 30 kg de pescado y 15 kg de hielo. El aislamiento de este tipo de recipientes no sólo resultaría oneroso, sino que además supondría una pérdida importante de espacio de almacenamiento. Por lo tanto, las cajas aisladas suelen ser más grandes y, en la mayoría de los casos, requieren alguna forma de manipulación mecánica.</a:t>
            </a:r>
          </a:p>
        </p:txBody>
      </p:sp>
    </p:spTree>
    <p:extLst>
      <p:ext uri="{BB962C8B-B14F-4D97-AF65-F5344CB8AC3E}">
        <p14:creationId xmlns:p14="http://schemas.microsoft.com/office/powerpoint/2010/main" val="3035809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p:cNvSpPr>
            <a:spLocks noGrp="1"/>
          </p:cNvSpPr>
          <p:nvPr>
            <p:ph idx="1"/>
          </p:nvPr>
        </p:nvSpPr>
        <p:spPr>
          <a:xfrm>
            <a:off x="1097280" y="2093843"/>
            <a:ext cx="10058400" cy="4084887"/>
          </a:xfrm>
        </p:spPr>
        <p:txBody>
          <a:bodyPr>
            <a:normAutofit/>
          </a:bodyPr>
          <a:lstStyle/>
          <a:p>
            <a:pPr algn="just"/>
            <a:r>
              <a:rPr lang="es-AR" sz="2300" dirty="0">
                <a:solidFill>
                  <a:schemeClr val="tx1"/>
                </a:solidFill>
              </a:rPr>
              <a:t>Al momento de la recepción de la materia prima, deben estar preparados y organizar la provisión de hielo necesaria para la descarga y el acondicionamiento. Se deben tener en cuenta horarios y cantidades, siendo lo recomendado:</a:t>
            </a:r>
          </a:p>
          <a:p>
            <a:r>
              <a:rPr lang="es-AR" sz="2300" u="sng" dirty="0">
                <a:solidFill>
                  <a:schemeClr val="tx1"/>
                </a:solidFill>
              </a:rPr>
              <a:t>Época de verano:</a:t>
            </a:r>
            <a:r>
              <a:rPr lang="es-AR" sz="2300" dirty="0">
                <a:solidFill>
                  <a:schemeClr val="tx1"/>
                </a:solidFill>
              </a:rPr>
              <a:t> 300 kg de hielo en escamas por cada 100 cajones de pescado.</a:t>
            </a:r>
          </a:p>
          <a:p>
            <a:endParaRPr lang="es-AR" sz="2300" dirty="0">
              <a:solidFill>
                <a:schemeClr val="tx1"/>
              </a:solidFill>
            </a:endParaRPr>
          </a:p>
          <a:p>
            <a:r>
              <a:rPr lang="es-AR" sz="2300" u="sng" dirty="0">
                <a:solidFill>
                  <a:schemeClr val="tx1"/>
                </a:solidFill>
              </a:rPr>
              <a:t>Época de invierno: </a:t>
            </a:r>
            <a:r>
              <a:rPr lang="es-AR" sz="2300" dirty="0">
                <a:solidFill>
                  <a:schemeClr val="tx1"/>
                </a:solidFill>
              </a:rPr>
              <a:t>200 kg de hielo cada 100 cajones de pescado.</a:t>
            </a:r>
          </a:p>
          <a:p>
            <a:endParaRPr lang="es-AR" sz="2400" dirty="0">
              <a:solidFill>
                <a:schemeClr val="tx1"/>
              </a:solidFill>
            </a:endParaRPr>
          </a:p>
          <a:p>
            <a:endParaRPr lang="es-AR" sz="1900" dirty="0">
              <a:solidFill>
                <a:schemeClr val="tx1"/>
              </a:solidFill>
            </a:endParaRPr>
          </a:p>
          <a:p>
            <a:endParaRPr lang="es-AR" sz="2400" dirty="0">
              <a:solidFill>
                <a:schemeClr val="tx1"/>
              </a:solidFill>
            </a:endParaRPr>
          </a:p>
        </p:txBody>
      </p:sp>
      <p:sp>
        <p:nvSpPr>
          <p:cNvPr id="5" name="Título 1"/>
          <p:cNvSpPr>
            <a:spLocks noGrp="1"/>
          </p:cNvSpPr>
          <p:nvPr>
            <p:ph type="title"/>
          </p:nvPr>
        </p:nvSpPr>
        <p:spPr>
          <a:xfrm>
            <a:off x="1065929" y="914399"/>
            <a:ext cx="9692640" cy="668186"/>
          </a:xfrm>
        </p:spPr>
        <p:txBody>
          <a:bodyPr>
            <a:normAutofit/>
          </a:bodyPr>
          <a:lstStyle/>
          <a:p>
            <a:r>
              <a:rPr lang="es-AR" sz="2800" b="1" dirty="0"/>
              <a:t>Recomendación</a:t>
            </a:r>
          </a:p>
        </p:txBody>
      </p:sp>
    </p:spTree>
    <p:extLst>
      <p:ext uri="{BB962C8B-B14F-4D97-AF65-F5344CB8AC3E}">
        <p14:creationId xmlns:p14="http://schemas.microsoft.com/office/powerpoint/2010/main" val="2916840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fade">
                                      <p:cBhvr>
                                        <p:cTn id="14" dur="1000"/>
                                        <p:tgtEl>
                                          <p:spTgt spid="2">
                                            <p:txEl>
                                              <p:pRg st="1" end="1"/>
                                            </p:txEl>
                                          </p:spTgt>
                                        </p:tgtEl>
                                      </p:cBhvr>
                                    </p:animEffect>
                                    <p:anim calcmode="lin" valueType="num">
                                      <p:cBhvr>
                                        <p:cTn id="15"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xEl>
                                              <p:pRg st="3" end="3"/>
                                            </p:txEl>
                                          </p:spTgt>
                                        </p:tgtEl>
                                        <p:attrNameLst>
                                          <p:attrName>style.visibility</p:attrName>
                                        </p:attrNameLst>
                                      </p:cBhvr>
                                      <p:to>
                                        <p:strVal val="visible"/>
                                      </p:to>
                                    </p:set>
                                    <p:animEffect transition="in" filter="fade">
                                      <p:cBhvr>
                                        <p:cTn id="21" dur="1000"/>
                                        <p:tgtEl>
                                          <p:spTgt spid="2">
                                            <p:txEl>
                                              <p:pRg st="3" end="3"/>
                                            </p:txEl>
                                          </p:spTgt>
                                        </p:tgtEl>
                                      </p:cBhvr>
                                    </p:animEffect>
                                    <p:anim calcmode="lin" valueType="num">
                                      <p:cBhvr>
                                        <p:cTn id="22"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p:txBody>
          <a:bodyPr/>
          <a:lstStyle/>
          <a:p>
            <a:r>
              <a:rPr lang="es-AR" dirty="0"/>
              <a:t>Ejemplos de uso de hielo</a:t>
            </a:r>
          </a:p>
        </p:txBody>
      </p:sp>
    </p:spTree>
    <p:extLst>
      <p:ext uri="{BB962C8B-B14F-4D97-AF65-F5344CB8AC3E}">
        <p14:creationId xmlns:p14="http://schemas.microsoft.com/office/powerpoint/2010/main" val="25157825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arcador de contenido 1"/>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2079625" y="239212"/>
            <a:ext cx="8032750" cy="6024562"/>
          </a:xfrm>
        </p:spPr>
      </p:pic>
    </p:spTree>
    <p:extLst>
      <p:ext uri="{BB962C8B-B14F-4D97-AF65-F5344CB8AC3E}">
        <p14:creationId xmlns:p14="http://schemas.microsoft.com/office/powerpoint/2010/main" val="13389607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idx="4294967295"/>
          </p:nvPr>
        </p:nvSpPr>
        <p:spPr>
          <a:xfrm>
            <a:off x="714375" y="348163"/>
            <a:ext cx="9691688" cy="711200"/>
          </a:xfrm>
        </p:spPr>
        <p:txBody>
          <a:bodyPr>
            <a:normAutofit/>
          </a:bodyPr>
          <a:lstStyle/>
          <a:p>
            <a:r>
              <a:rPr lang="es-AR" sz="2800" b="1" dirty="0">
                <a:solidFill>
                  <a:schemeClr val="tx1"/>
                </a:solidFill>
              </a:rPr>
              <a:t>Uso de hielo para pescado fresco</a:t>
            </a:r>
          </a:p>
        </p:txBody>
      </p:sp>
      <p:sp>
        <p:nvSpPr>
          <p:cNvPr id="3" name="Marcador de contenido 2"/>
          <p:cNvSpPr>
            <a:spLocks noGrp="1"/>
          </p:cNvSpPr>
          <p:nvPr>
            <p:ph idx="4294967295"/>
          </p:nvPr>
        </p:nvSpPr>
        <p:spPr>
          <a:xfrm>
            <a:off x="714375" y="1185362"/>
            <a:ext cx="10763250" cy="5324475"/>
          </a:xfrm>
        </p:spPr>
        <p:txBody>
          <a:bodyPr>
            <a:normAutofit/>
          </a:bodyPr>
          <a:lstStyle/>
          <a:p>
            <a:pPr marL="0" indent="0" algn="just">
              <a:buNone/>
            </a:pPr>
            <a:r>
              <a:rPr lang="es-AR" sz="2300" dirty="0">
                <a:solidFill>
                  <a:schemeClr val="tx1"/>
                </a:solidFill>
              </a:rPr>
              <a:t>¿Por qué utilizamos hielo para enfriar el pescado?</a:t>
            </a:r>
          </a:p>
          <a:p>
            <a:pPr marL="0" indent="0" algn="just">
              <a:buNone/>
            </a:pPr>
            <a:r>
              <a:rPr lang="es-AR" sz="2300" dirty="0">
                <a:solidFill>
                  <a:schemeClr val="tx1"/>
                </a:solidFill>
              </a:rPr>
              <a:t>• Puede obtenerse hielo en muchas zonas pesqueras o puertos.</a:t>
            </a:r>
          </a:p>
          <a:p>
            <a:pPr marL="0" indent="0" algn="just">
              <a:buNone/>
            </a:pPr>
            <a:r>
              <a:rPr lang="es-AR" sz="2300" dirty="0">
                <a:solidFill>
                  <a:schemeClr val="tx1"/>
                </a:solidFill>
              </a:rPr>
              <a:t>• Existen diferentes productos adaptados a las diferentes necesidades (triturado, fragmentado o en trozos pequeños).</a:t>
            </a:r>
          </a:p>
          <a:p>
            <a:pPr marL="0" indent="0" algn="just">
              <a:buNone/>
            </a:pPr>
            <a:r>
              <a:rPr lang="es-AR" sz="2300" dirty="0">
                <a:solidFill>
                  <a:schemeClr val="tx1"/>
                </a:solidFill>
              </a:rPr>
              <a:t>• La capacidad de enfriamiento del hielo es muy alta.</a:t>
            </a:r>
          </a:p>
          <a:p>
            <a:pPr marL="0" indent="0" algn="just">
              <a:buNone/>
            </a:pPr>
            <a:r>
              <a:rPr lang="es-AR" sz="2300" dirty="0">
                <a:solidFill>
                  <a:schemeClr val="tx1"/>
                </a:solidFill>
              </a:rPr>
              <a:t>• Es inocuo y, por lo general, relativamente barato.</a:t>
            </a:r>
          </a:p>
          <a:p>
            <a:pPr marL="0" indent="0" algn="just">
              <a:buNone/>
            </a:pPr>
            <a:r>
              <a:rPr lang="es-AR" sz="2300" dirty="0">
                <a:solidFill>
                  <a:schemeClr val="tx1"/>
                </a:solidFill>
              </a:rPr>
              <a:t>•Puede mantener una temperatura muy constante.</a:t>
            </a:r>
          </a:p>
          <a:p>
            <a:pPr marL="0" indent="0" algn="just">
              <a:buNone/>
            </a:pPr>
            <a:r>
              <a:rPr lang="es-AR" sz="2300" dirty="0">
                <a:solidFill>
                  <a:schemeClr val="tx1"/>
                </a:solidFill>
              </a:rPr>
              <a:t>• Puede mantener el pescado húmedo y, al fundirse, puede limpiar el pescado, arrastrando las bacterias presentes en su superficie.</a:t>
            </a:r>
          </a:p>
          <a:p>
            <a:pPr marL="0" indent="0" algn="just">
              <a:buNone/>
            </a:pPr>
            <a:r>
              <a:rPr lang="es-AR" sz="2300" dirty="0">
                <a:solidFill>
                  <a:schemeClr val="tx1"/>
                </a:solidFill>
              </a:rPr>
              <a:t>•Se transportarse de un lugar a otro sin inconvenientes.</a:t>
            </a:r>
          </a:p>
          <a:p>
            <a:pPr marL="0" indent="0" algn="just">
              <a:buNone/>
            </a:pPr>
            <a:r>
              <a:rPr lang="es-AR" sz="2300" dirty="0">
                <a:solidFill>
                  <a:schemeClr val="tx1"/>
                </a:solidFill>
              </a:rPr>
              <a:t>•Puede elaborarse en tierra y utilizarse en el mar.</a:t>
            </a:r>
          </a:p>
        </p:txBody>
      </p:sp>
    </p:spTree>
    <p:extLst>
      <p:ext uri="{BB962C8B-B14F-4D97-AF65-F5344CB8AC3E}">
        <p14:creationId xmlns:p14="http://schemas.microsoft.com/office/powerpoint/2010/main" val="3810041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Effect transition="in" filter="fade">
                                      <p:cBhvr>
                                        <p:cTn id="49" dur="1000"/>
                                        <p:tgtEl>
                                          <p:spTgt spid="3">
                                            <p:txEl>
                                              <p:pRg st="6" end="6"/>
                                            </p:txEl>
                                          </p:spTgt>
                                        </p:tgtEl>
                                      </p:cBhvr>
                                    </p:animEffect>
                                    <p:anim calcmode="lin" valueType="num">
                                      <p:cBhvr>
                                        <p:cTn id="5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3">
                                            <p:txEl>
                                              <p:pRg st="7" end="7"/>
                                            </p:txEl>
                                          </p:spTgt>
                                        </p:tgtEl>
                                        <p:attrNameLst>
                                          <p:attrName>style.visibility</p:attrName>
                                        </p:attrNameLst>
                                      </p:cBhvr>
                                      <p:to>
                                        <p:strVal val="visible"/>
                                      </p:to>
                                    </p:set>
                                    <p:animEffect transition="in" filter="fade">
                                      <p:cBhvr>
                                        <p:cTn id="56" dur="1000"/>
                                        <p:tgtEl>
                                          <p:spTgt spid="3">
                                            <p:txEl>
                                              <p:pRg st="7" end="7"/>
                                            </p:txEl>
                                          </p:spTgt>
                                        </p:tgtEl>
                                      </p:cBhvr>
                                    </p:animEffect>
                                    <p:anim calcmode="lin" valueType="num">
                                      <p:cBhvr>
                                        <p:cTn id="57"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8"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3">
                                            <p:txEl>
                                              <p:pRg st="8" end="8"/>
                                            </p:txEl>
                                          </p:spTgt>
                                        </p:tgtEl>
                                        <p:attrNameLst>
                                          <p:attrName>style.visibility</p:attrName>
                                        </p:attrNameLst>
                                      </p:cBhvr>
                                      <p:to>
                                        <p:strVal val="visible"/>
                                      </p:to>
                                    </p:set>
                                    <p:animEffect transition="in" filter="fade">
                                      <p:cBhvr>
                                        <p:cTn id="63" dur="1000"/>
                                        <p:tgtEl>
                                          <p:spTgt spid="3">
                                            <p:txEl>
                                              <p:pRg st="8" end="8"/>
                                            </p:txEl>
                                          </p:spTgt>
                                        </p:tgtEl>
                                      </p:cBhvr>
                                    </p:animEffect>
                                    <p:anim calcmode="lin" valueType="num">
                                      <p:cBhvr>
                                        <p:cTn id="64"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65"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20211205-WA0037">
            <a:hlinkClick r:id="" action="ppaction://media"/>
          </p:cNvPr>
          <p:cNvPicPr>
            <a:picLocks noGrp="1" noChangeAspect="1"/>
          </p:cNvPicPr>
          <p:nvPr>
            <p:ph idx="4294967295"/>
            <a:videoFile r:link="rId2"/>
            <p:extLst>
              <p:ext uri="{DAA4B4D4-6D71-4841-9C94-3DE7FCFB9230}">
                <p14:media xmlns:p14="http://schemas.microsoft.com/office/powerpoint/2010/main" r:embed="rId1"/>
              </p:ext>
            </p:extLst>
          </p:nvPr>
        </p:nvPicPr>
        <p:blipFill>
          <a:blip r:embed="rId4"/>
          <a:stretch>
            <a:fillRect/>
          </a:stretch>
        </p:blipFill>
        <p:spPr>
          <a:xfrm>
            <a:off x="4052236" y="144379"/>
            <a:ext cx="3473450" cy="6313488"/>
          </a:xfrm>
        </p:spPr>
      </p:pic>
    </p:spTree>
    <p:extLst>
      <p:ext uri="{BB962C8B-B14F-4D97-AF65-F5344CB8AC3E}">
        <p14:creationId xmlns:p14="http://schemas.microsoft.com/office/powerpoint/2010/main" val="380787261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20211213-WA0031">
            <a:hlinkClick r:id="" action="ppaction://media"/>
          </p:cNvPr>
          <p:cNvPicPr>
            <a:picLocks noGrp="1" noChangeAspect="1"/>
          </p:cNvPicPr>
          <p:nvPr>
            <p:ph idx="4294967295"/>
            <a:videoFile r:link="rId2"/>
            <p:extLst>
              <p:ext uri="{DAA4B4D4-6D71-4841-9C94-3DE7FCFB9230}">
                <p14:media xmlns:p14="http://schemas.microsoft.com/office/powerpoint/2010/main" r:embed="rId1"/>
              </p:ext>
            </p:extLst>
          </p:nvPr>
        </p:nvPicPr>
        <p:blipFill>
          <a:blip r:embed="rId4"/>
          <a:stretch>
            <a:fillRect/>
          </a:stretch>
        </p:blipFill>
        <p:spPr>
          <a:xfrm>
            <a:off x="4119612" y="170230"/>
            <a:ext cx="3773103" cy="5978525"/>
          </a:xfrm>
        </p:spPr>
      </p:pic>
    </p:spTree>
    <p:extLst>
      <p:ext uri="{BB962C8B-B14F-4D97-AF65-F5344CB8AC3E}">
        <p14:creationId xmlns:p14="http://schemas.microsoft.com/office/powerpoint/2010/main" val="166713350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arcador de contenido 1"/>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rot="5400000">
            <a:off x="3160252" y="787950"/>
            <a:ext cx="5871496" cy="4911612"/>
          </a:xfrm>
          <a:ln>
            <a:solidFill>
              <a:schemeClr val="tx1"/>
            </a:solidFill>
          </a:ln>
        </p:spPr>
      </p:pic>
    </p:spTree>
    <p:extLst>
      <p:ext uri="{BB962C8B-B14F-4D97-AF65-F5344CB8AC3E}">
        <p14:creationId xmlns:p14="http://schemas.microsoft.com/office/powerpoint/2010/main" val="38436153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Marcador de contenido 5"/>
          <p:cNvPicPr>
            <a:picLocks noGrp="1" noChangeAspect="1"/>
          </p:cNvPicPr>
          <p:nvPr>
            <p:ph idx="4294967295"/>
          </p:nvPr>
        </p:nvPicPr>
        <p:blipFill rotWithShape="1">
          <a:blip r:embed="rId2" cstate="print">
            <a:extLst>
              <a:ext uri="{28A0092B-C50C-407E-A947-70E740481C1C}">
                <a14:useLocalDpi xmlns:a14="http://schemas.microsoft.com/office/drawing/2010/main" val="0"/>
              </a:ext>
            </a:extLst>
          </a:blip>
          <a:srcRect/>
          <a:stretch/>
        </p:blipFill>
        <p:spPr>
          <a:xfrm>
            <a:off x="3166093" y="100806"/>
            <a:ext cx="5859813" cy="6656388"/>
          </a:xfrm>
          <a:ln>
            <a:solidFill>
              <a:schemeClr val="tx1"/>
            </a:solidFill>
          </a:ln>
        </p:spPr>
      </p:pic>
      <p:sp>
        <p:nvSpPr>
          <p:cNvPr id="4" name="Título 3"/>
          <p:cNvSpPr>
            <a:spLocks noGrp="1"/>
          </p:cNvSpPr>
          <p:nvPr>
            <p:ph type="title" idx="4294967295"/>
          </p:nvPr>
        </p:nvSpPr>
        <p:spPr>
          <a:xfrm>
            <a:off x="933650" y="0"/>
            <a:ext cx="2860675" cy="746125"/>
          </a:xfrm>
        </p:spPr>
        <p:txBody>
          <a:bodyPr>
            <a:normAutofit/>
          </a:bodyPr>
          <a:lstStyle/>
          <a:p>
            <a:r>
              <a:rPr lang="es-AR" sz="2400" dirty="0"/>
              <a:t>Ejemplos</a:t>
            </a:r>
          </a:p>
        </p:txBody>
      </p:sp>
    </p:spTree>
    <p:extLst>
      <p:ext uri="{BB962C8B-B14F-4D97-AF65-F5344CB8AC3E}">
        <p14:creationId xmlns:p14="http://schemas.microsoft.com/office/powerpoint/2010/main" val="31830302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Marcador de contenido 5"/>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rot="5400000">
            <a:off x="3147010" y="639749"/>
            <a:ext cx="5897978" cy="5220301"/>
          </a:xfrm>
          <a:ln>
            <a:solidFill>
              <a:schemeClr val="tx1"/>
            </a:solidFill>
          </a:ln>
        </p:spPr>
      </p:pic>
    </p:spTree>
    <p:extLst>
      <p:ext uri="{BB962C8B-B14F-4D97-AF65-F5344CB8AC3E}">
        <p14:creationId xmlns:p14="http://schemas.microsoft.com/office/powerpoint/2010/main" val="41111876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779417" y="691644"/>
            <a:ext cx="9692640" cy="711608"/>
          </a:xfrm>
        </p:spPr>
        <p:txBody>
          <a:bodyPr>
            <a:normAutofit/>
          </a:bodyPr>
          <a:lstStyle/>
          <a:p>
            <a:r>
              <a:rPr lang="es-AR" sz="2800" b="1" dirty="0"/>
              <a:t>¿Cuanto hielo se necesita para acondicionar la materia prima?</a:t>
            </a:r>
          </a:p>
        </p:txBody>
      </p:sp>
      <p:sp>
        <p:nvSpPr>
          <p:cNvPr id="3" name="Marcador de contenido 2"/>
          <p:cNvSpPr>
            <a:spLocks noGrp="1"/>
          </p:cNvSpPr>
          <p:nvPr>
            <p:ph idx="1"/>
          </p:nvPr>
        </p:nvSpPr>
        <p:spPr>
          <a:xfrm>
            <a:off x="779417" y="2120996"/>
            <a:ext cx="10633166" cy="4338274"/>
          </a:xfrm>
        </p:spPr>
        <p:txBody>
          <a:bodyPr>
            <a:normAutofit/>
          </a:bodyPr>
          <a:lstStyle/>
          <a:p>
            <a:pPr marL="0" indent="0" algn="just">
              <a:lnSpc>
                <a:spcPct val="110000"/>
              </a:lnSpc>
              <a:buNone/>
            </a:pPr>
            <a:r>
              <a:rPr lang="es-AR" sz="2200" dirty="0">
                <a:solidFill>
                  <a:schemeClr val="tx1"/>
                </a:solidFill>
              </a:rPr>
              <a:t>Las necesidades de hielo se pueden calcular, si se conocen las condiciones operativas. </a:t>
            </a:r>
          </a:p>
          <a:p>
            <a:pPr marL="0" indent="0" algn="just">
              <a:lnSpc>
                <a:spcPct val="110000"/>
              </a:lnSpc>
              <a:buNone/>
            </a:pPr>
            <a:r>
              <a:rPr lang="es-AR" sz="2200" dirty="0">
                <a:solidFill>
                  <a:schemeClr val="tx1"/>
                </a:solidFill>
              </a:rPr>
              <a:t>Estas condiciones </a:t>
            </a:r>
            <a:r>
              <a:rPr lang="es-AR" sz="2200" u="sng" dirty="0">
                <a:solidFill>
                  <a:schemeClr val="tx1"/>
                </a:solidFill>
              </a:rPr>
              <a:t>suelen ser variables y no repetitivas</a:t>
            </a:r>
            <a:r>
              <a:rPr lang="es-AR" sz="2200" dirty="0">
                <a:solidFill>
                  <a:schemeClr val="tx1"/>
                </a:solidFill>
              </a:rPr>
              <a:t>. </a:t>
            </a:r>
          </a:p>
          <a:p>
            <a:pPr marL="0" indent="0" algn="just">
              <a:lnSpc>
                <a:spcPct val="110000"/>
              </a:lnSpc>
              <a:buNone/>
            </a:pPr>
            <a:r>
              <a:rPr lang="es-AR" sz="2200" dirty="0">
                <a:solidFill>
                  <a:schemeClr val="tx1"/>
                </a:solidFill>
              </a:rPr>
              <a:t>Por lo tanto, habrá que realizar una serie de ensayos, en las condiciones operativas, para establecer las proporciones correctas de pescado y hielo que permitirán enfriar el pescado y mantener las temperaturas de refrigeración durante todo el período de almacenamiento.</a:t>
            </a:r>
          </a:p>
          <a:p>
            <a:pPr marL="0" indent="0" algn="just">
              <a:lnSpc>
                <a:spcPct val="110000"/>
              </a:lnSpc>
              <a:buNone/>
            </a:pPr>
            <a:r>
              <a:rPr lang="es-AR" sz="2200" dirty="0">
                <a:solidFill>
                  <a:schemeClr val="tx1"/>
                </a:solidFill>
              </a:rPr>
              <a:t>Los valores calculados para el uso de hielo representan una información valiosa en las fases de planificación y diseño, y ayudan también a comprender mejor los efectos relativos de los diversos elementos que influyen en la velocidad de fusión del hielo. </a:t>
            </a:r>
          </a:p>
        </p:txBody>
      </p:sp>
    </p:spTree>
    <p:extLst>
      <p:ext uri="{BB962C8B-B14F-4D97-AF65-F5344CB8AC3E}">
        <p14:creationId xmlns:p14="http://schemas.microsoft.com/office/powerpoint/2010/main" val="1060104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779417" y="760397"/>
            <a:ext cx="9692640" cy="711608"/>
          </a:xfrm>
        </p:spPr>
        <p:txBody>
          <a:bodyPr>
            <a:normAutofit/>
          </a:bodyPr>
          <a:lstStyle/>
          <a:p>
            <a:r>
              <a:rPr lang="es-AR" sz="2800" b="1" dirty="0"/>
              <a:t>Cálculo del hielo necesario para enfriar el pescado</a:t>
            </a:r>
          </a:p>
        </p:txBody>
      </p:sp>
      <p:sp>
        <p:nvSpPr>
          <p:cNvPr id="3" name="Marcador de contenido 2"/>
          <p:cNvSpPr>
            <a:spLocks noGrp="1"/>
          </p:cNvSpPr>
          <p:nvPr>
            <p:ph idx="1"/>
          </p:nvPr>
        </p:nvSpPr>
        <p:spPr>
          <a:xfrm>
            <a:off x="779417" y="1859739"/>
            <a:ext cx="10633166" cy="4338274"/>
          </a:xfrm>
        </p:spPr>
        <p:txBody>
          <a:bodyPr>
            <a:normAutofit/>
          </a:bodyPr>
          <a:lstStyle/>
          <a:p>
            <a:pPr marL="0" indent="0" algn="just">
              <a:lnSpc>
                <a:spcPct val="110000"/>
              </a:lnSpc>
              <a:buNone/>
            </a:pPr>
            <a:r>
              <a:rPr lang="es-AR" sz="2200" dirty="0">
                <a:solidFill>
                  <a:schemeClr val="tx1"/>
                </a:solidFill>
              </a:rPr>
              <a:t>Para determinar las necesidades de hielo, se calcula:</a:t>
            </a:r>
          </a:p>
          <a:p>
            <a:pPr marL="457200" indent="-457200" algn="just">
              <a:lnSpc>
                <a:spcPct val="110000"/>
              </a:lnSpc>
              <a:buAutoNum type="arabicPeriod"/>
            </a:pPr>
            <a:r>
              <a:rPr lang="es-AR" sz="2200" dirty="0">
                <a:solidFill>
                  <a:schemeClr val="tx1"/>
                </a:solidFill>
              </a:rPr>
              <a:t>cantidad requerida para enfriar el pescado </a:t>
            </a:r>
          </a:p>
          <a:p>
            <a:pPr marL="457200" indent="-457200" algn="just">
              <a:lnSpc>
                <a:spcPct val="110000"/>
              </a:lnSpc>
              <a:buAutoNum type="arabicPeriod"/>
            </a:pPr>
            <a:r>
              <a:rPr lang="es-AR" sz="2200" dirty="0">
                <a:solidFill>
                  <a:schemeClr val="tx1"/>
                </a:solidFill>
              </a:rPr>
              <a:t>cantidad necesaria para mantenerlo refrigerado durante todo el período de almacenamiento. </a:t>
            </a:r>
          </a:p>
          <a:p>
            <a:pPr marL="0" indent="0" algn="just">
              <a:lnSpc>
                <a:spcPct val="110000"/>
              </a:lnSpc>
              <a:buNone/>
            </a:pPr>
            <a:r>
              <a:rPr lang="es-AR" sz="2200" dirty="0">
                <a:solidFill>
                  <a:schemeClr val="tx1"/>
                </a:solidFill>
              </a:rPr>
              <a:t>Además, hay que tener en cuenta las posibles pérdidas y otros imprevistos, a fin de determinar el volumen total de hielo que habrá que fabricar.</a:t>
            </a:r>
          </a:p>
        </p:txBody>
      </p:sp>
    </p:spTree>
    <p:extLst>
      <p:ext uri="{BB962C8B-B14F-4D97-AF65-F5344CB8AC3E}">
        <p14:creationId xmlns:p14="http://schemas.microsoft.com/office/powerpoint/2010/main" val="4266419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4294967295"/>
          </p:nvPr>
        </p:nvSpPr>
        <p:spPr>
          <a:xfrm>
            <a:off x="440531" y="863199"/>
            <a:ext cx="11310938" cy="4884738"/>
          </a:xfrm>
        </p:spPr>
        <p:txBody>
          <a:bodyPr>
            <a:normAutofit fontScale="92500" lnSpcReduction="10000"/>
          </a:bodyPr>
          <a:lstStyle/>
          <a:p>
            <a:pPr marL="0" indent="0" algn="just">
              <a:buNone/>
            </a:pPr>
            <a:r>
              <a:rPr lang="es-AR" sz="2400" dirty="0">
                <a:solidFill>
                  <a:schemeClr val="tx1"/>
                </a:solidFill>
              </a:rPr>
              <a:t>La masa de hielo necesaria para enfriar el pescado desde la temperatura inicial hasta la temperatura final de conservación puede calcularse a partir de una expresión que equipara el calor absorbido por el hielo, en el lado izquierdo de la ecuación, con el calor perdido por el pescado, en el lado derecho de la misma.</a:t>
            </a:r>
          </a:p>
          <a:p>
            <a:pPr marL="0" indent="0" algn="ctr">
              <a:buNone/>
            </a:pPr>
            <a:r>
              <a:rPr lang="es-AR" sz="3200" dirty="0">
                <a:solidFill>
                  <a:schemeClr val="tx1"/>
                </a:solidFill>
              </a:rPr>
              <a:t>(</a:t>
            </a:r>
            <a:r>
              <a:rPr lang="es-AR" sz="3200" dirty="0" err="1">
                <a:solidFill>
                  <a:schemeClr val="tx1"/>
                </a:solidFill>
              </a:rPr>
              <a:t>Mh</a:t>
            </a:r>
            <a:r>
              <a:rPr lang="es-AR" sz="3200" dirty="0">
                <a:solidFill>
                  <a:schemeClr val="tx1"/>
                </a:solidFill>
              </a:rPr>
              <a:t>) (</a:t>
            </a:r>
            <a:r>
              <a:rPr lang="es-AR" sz="3200" dirty="0" err="1">
                <a:solidFill>
                  <a:schemeClr val="tx1"/>
                </a:solidFill>
              </a:rPr>
              <a:t>Lh</a:t>
            </a:r>
            <a:r>
              <a:rPr lang="es-AR" sz="3200" dirty="0">
                <a:solidFill>
                  <a:schemeClr val="tx1"/>
                </a:solidFill>
              </a:rPr>
              <a:t>) = (</a:t>
            </a:r>
            <a:r>
              <a:rPr lang="es-AR" sz="3200" dirty="0" err="1">
                <a:solidFill>
                  <a:schemeClr val="tx1"/>
                </a:solidFill>
              </a:rPr>
              <a:t>Mp</a:t>
            </a:r>
            <a:r>
              <a:rPr lang="es-AR" sz="3200" dirty="0">
                <a:solidFill>
                  <a:schemeClr val="tx1"/>
                </a:solidFill>
              </a:rPr>
              <a:t>) (</a:t>
            </a:r>
            <a:r>
              <a:rPr lang="es-AR" sz="3200" dirty="0" err="1">
                <a:solidFill>
                  <a:schemeClr val="tx1"/>
                </a:solidFill>
              </a:rPr>
              <a:t>Cep</a:t>
            </a:r>
            <a:r>
              <a:rPr lang="es-AR" sz="3200" dirty="0">
                <a:solidFill>
                  <a:schemeClr val="tx1"/>
                </a:solidFill>
              </a:rPr>
              <a:t>) (ti-</a:t>
            </a:r>
            <a:r>
              <a:rPr lang="es-AR" sz="3200" dirty="0" err="1">
                <a:solidFill>
                  <a:schemeClr val="tx1"/>
                </a:solidFill>
              </a:rPr>
              <a:t>tf</a:t>
            </a:r>
            <a:r>
              <a:rPr lang="es-AR" sz="3200" dirty="0">
                <a:solidFill>
                  <a:schemeClr val="tx1"/>
                </a:solidFill>
              </a:rPr>
              <a:t>)</a:t>
            </a:r>
          </a:p>
          <a:p>
            <a:pPr marL="0" indent="0">
              <a:buNone/>
            </a:pPr>
            <a:r>
              <a:rPr lang="es-AR" dirty="0">
                <a:solidFill>
                  <a:schemeClr val="tx1"/>
                </a:solidFill>
              </a:rPr>
              <a:t>donde :</a:t>
            </a:r>
          </a:p>
          <a:p>
            <a:pPr marL="0" indent="0">
              <a:buNone/>
            </a:pPr>
            <a:r>
              <a:rPr lang="es-AR" dirty="0" err="1">
                <a:solidFill>
                  <a:schemeClr val="tx1"/>
                </a:solidFill>
              </a:rPr>
              <a:t>Mh</a:t>
            </a:r>
            <a:r>
              <a:rPr lang="es-AR" dirty="0">
                <a:solidFill>
                  <a:schemeClr val="tx1"/>
                </a:solidFill>
              </a:rPr>
              <a:t> = la masa de hielo que se funde (kg)</a:t>
            </a:r>
          </a:p>
          <a:p>
            <a:pPr marL="0" indent="0">
              <a:buNone/>
            </a:pPr>
            <a:r>
              <a:rPr lang="es-AR" dirty="0" err="1">
                <a:solidFill>
                  <a:schemeClr val="tx1"/>
                </a:solidFill>
              </a:rPr>
              <a:t>Lh</a:t>
            </a:r>
            <a:r>
              <a:rPr lang="es-AR" dirty="0">
                <a:solidFill>
                  <a:schemeClr val="tx1"/>
                </a:solidFill>
              </a:rPr>
              <a:t> = el calor latente de fusión del hielo (80 kcal/kg)</a:t>
            </a:r>
          </a:p>
          <a:p>
            <a:pPr marL="0" indent="0">
              <a:buNone/>
            </a:pPr>
            <a:r>
              <a:rPr lang="es-AR" dirty="0" err="1">
                <a:solidFill>
                  <a:schemeClr val="tx1"/>
                </a:solidFill>
              </a:rPr>
              <a:t>Mp</a:t>
            </a:r>
            <a:r>
              <a:rPr lang="es-AR" dirty="0">
                <a:solidFill>
                  <a:schemeClr val="tx1"/>
                </a:solidFill>
              </a:rPr>
              <a:t> = la masa del pescado (kg)</a:t>
            </a:r>
          </a:p>
          <a:p>
            <a:pPr marL="0" indent="0">
              <a:buNone/>
            </a:pPr>
            <a:r>
              <a:rPr lang="es-AR" dirty="0" err="1">
                <a:solidFill>
                  <a:schemeClr val="tx1"/>
                </a:solidFill>
              </a:rPr>
              <a:t>Cep</a:t>
            </a:r>
            <a:r>
              <a:rPr lang="es-AR" dirty="0">
                <a:solidFill>
                  <a:schemeClr val="tx1"/>
                </a:solidFill>
              </a:rPr>
              <a:t> = el calor específico del pescado (kcal/</a:t>
            </a:r>
            <a:r>
              <a:rPr lang="es-AR" dirty="0" err="1">
                <a:solidFill>
                  <a:schemeClr val="tx1"/>
                </a:solidFill>
              </a:rPr>
              <a:t>kg°C</a:t>
            </a:r>
            <a:r>
              <a:rPr lang="es-AR" dirty="0">
                <a:solidFill>
                  <a:schemeClr val="tx1"/>
                </a:solidFill>
              </a:rPr>
              <a:t>)</a:t>
            </a:r>
          </a:p>
          <a:p>
            <a:pPr marL="0" indent="0">
              <a:buNone/>
            </a:pPr>
            <a:r>
              <a:rPr lang="es-AR" dirty="0">
                <a:solidFill>
                  <a:schemeClr val="tx1"/>
                </a:solidFill>
              </a:rPr>
              <a:t>ti = la temperatura inicial del pescado (°C)</a:t>
            </a:r>
          </a:p>
          <a:p>
            <a:pPr marL="0" indent="0">
              <a:buNone/>
            </a:pPr>
            <a:r>
              <a:rPr lang="es-AR" dirty="0" err="1">
                <a:solidFill>
                  <a:schemeClr val="tx1"/>
                </a:solidFill>
              </a:rPr>
              <a:t>tf</a:t>
            </a:r>
            <a:r>
              <a:rPr lang="es-AR" dirty="0">
                <a:solidFill>
                  <a:schemeClr val="tx1"/>
                </a:solidFill>
              </a:rPr>
              <a:t> = la temperatura final del pescado (°C)</a:t>
            </a:r>
          </a:p>
          <a:p>
            <a:pPr marL="0" indent="0">
              <a:buNone/>
            </a:pPr>
            <a:endParaRPr lang="es-AR" dirty="0">
              <a:solidFill>
                <a:schemeClr val="tx1"/>
              </a:solidFill>
            </a:endParaRPr>
          </a:p>
        </p:txBody>
      </p:sp>
    </p:spTree>
    <p:extLst>
      <p:ext uri="{BB962C8B-B14F-4D97-AF65-F5344CB8AC3E}">
        <p14:creationId xmlns:p14="http://schemas.microsoft.com/office/powerpoint/2010/main" val="1275375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Effect transition="in" filter="fade">
                                      <p:cBhvr>
                                        <p:cTn id="49" dur="1000"/>
                                        <p:tgtEl>
                                          <p:spTgt spid="3">
                                            <p:txEl>
                                              <p:pRg st="6" end="6"/>
                                            </p:txEl>
                                          </p:spTgt>
                                        </p:tgtEl>
                                      </p:cBhvr>
                                    </p:animEffect>
                                    <p:anim calcmode="lin" valueType="num">
                                      <p:cBhvr>
                                        <p:cTn id="5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3">
                                            <p:txEl>
                                              <p:pRg st="7" end="7"/>
                                            </p:txEl>
                                          </p:spTgt>
                                        </p:tgtEl>
                                        <p:attrNameLst>
                                          <p:attrName>style.visibility</p:attrName>
                                        </p:attrNameLst>
                                      </p:cBhvr>
                                      <p:to>
                                        <p:strVal val="visible"/>
                                      </p:to>
                                    </p:set>
                                    <p:animEffect transition="in" filter="fade">
                                      <p:cBhvr>
                                        <p:cTn id="56" dur="1000"/>
                                        <p:tgtEl>
                                          <p:spTgt spid="3">
                                            <p:txEl>
                                              <p:pRg st="7" end="7"/>
                                            </p:txEl>
                                          </p:spTgt>
                                        </p:tgtEl>
                                      </p:cBhvr>
                                    </p:animEffect>
                                    <p:anim calcmode="lin" valueType="num">
                                      <p:cBhvr>
                                        <p:cTn id="57"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8"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3">
                                            <p:txEl>
                                              <p:pRg st="8" end="8"/>
                                            </p:txEl>
                                          </p:spTgt>
                                        </p:tgtEl>
                                        <p:attrNameLst>
                                          <p:attrName>style.visibility</p:attrName>
                                        </p:attrNameLst>
                                      </p:cBhvr>
                                      <p:to>
                                        <p:strVal val="visible"/>
                                      </p:to>
                                    </p:set>
                                    <p:animEffect transition="in" filter="fade">
                                      <p:cBhvr>
                                        <p:cTn id="63" dur="1000"/>
                                        <p:tgtEl>
                                          <p:spTgt spid="3">
                                            <p:txEl>
                                              <p:pRg st="8" end="8"/>
                                            </p:txEl>
                                          </p:spTgt>
                                        </p:tgtEl>
                                      </p:cBhvr>
                                    </p:animEffect>
                                    <p:anim calcmode="lin" valueType="num">
                                      <p:cBhvr>
                                        <p:cTn id="64"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65"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441033" y="1921616"/>
            <a:ext cx="11309934" cy="3827415"/>
          </a:xfrm>
        </p:spPr>
        <p:txBody>
          <a:bodyPr>
            <a:normAutofit/>
          </a:bodyPr>
          <a:lstStyle/>
          <a:p>
            <a:r>
              <a:rPr lang="es-AR" dirty="0">
                <a:solidFill>
                  <a:schemeClr val="tx1"/>
                </a:solidFill>
              </a:rPr>
              <a:t>Partiendo de la ecuación anterior, la necesidad de hielo será:</a:t>
            </a:r>
          </a:p>
          <a:p>
            <a:endParaRPr lang="es-AR" dirty="0">
              <a:solidFill>
                <a:schemeClr val="tx1"/>
              </a:solidFill>
            </a:endParaRPr>
          </a:p>
          <a:p>
            <a:endParaRPr lang="es-AR" dirty="0">
              <a:solidFill>
                <a:schemeClr val="tx1"/>
              </a:solidFill>
            </a:endParaRPr>
          </a:p>
          <a:p>
            <a:endParaRPr lang="es-AR" dirty="0">
              <a:solidFill>
                <a:schemeClr val="tx1"/>
              </a:solidFill>
            </a:endParaRPr>
          </a:p>
          <a:p>
            <a:pPr marL="0" indent="0" algn="just">
              <a:buNone/>
            </a:pPr>
            <a:endParaRPr lang="es-AR" dirty="0">
              <a:solidFill>
                <a:schemeClr val="tx1"/>
              </a:solidFill>
            </a:endParaRPr>
          </a:p>
          <a:p>
            <a:pPr marL="0" indent="0" algn="just">
              <a:buNone/>
            </a:pPr>
            <a:r>
              <a:rPr lang="es-AR" dirty="0">
                <a:solidFill>
                  <a:schemeClr val="tx1"/>
                </a:solidFill>
              </a:rPr>
              <a:t>El calor específico del pescado magro es de aproximadamente 0,8 kcal/kg °C, valor que debe utilizarse cuando se trate de una mezcla de especies o cuando exista la posibilidad de que todo el pescado sea de tipo magro. </a:t>
            </a:r>
          </a:p>
          <a:p>
            <a:endParaRPr lang="es-AR" dirty="0"/>
          </a:p>
        </p:txBody>
      </p:sp>
      <p:pic>
        <p:nvPicPr>
          <p:cNvPr id="4" name="Imagen 3" descr="https://www.fao.org/3/t0713s/T0713S06.gif"/>
          <p:cNvPicPr/>
          <p:nvPr/>
        </p:nvPicPr>
        <p:blipFill rotWithShape="1">
          <a:blip r:embed="rId2" cstate="print">
            <a:extLst>
              <a:ext uri="{28A0092B-C50C-407E-A947-70E740481C1C}">
                <a14:useLocalDpi xmlns:a14="http://schemas.microsoft.com/office/drawing/2010/main" val="0"/>
              </a:ext>
            </a:extLst>
          </a:blip>
          <a:srcRect r="55111"/>
          <a:stretch/>
        </p:blipFill>
        <p:spPr bwMode="auto">
          <a:xfrm>
            <a:off x="3817023" y="2374989"/>
            <a:ext cx="3658367" cy="1354456"/>
          </a:xfrm>
          <a:prstGeom prst="rect">
            <a:avLst/>
          </a:prstGeom>
          <a:noFill/>
          <a:ln>
            <a:solidFill>
              <a:schemeClr val="tx1"/>
            </a:solidFill>
          </a:ln>
        </p:spPr>
      </p:pic>
    </p:spTree>
    <p:extLst>
      <p:ext uri="{BB962C8B-B14F-4D97-AF65-F5344CB8AC3E}">
        <p14:creationId xmlns:p14="http://schemas.microsoft.com/office/powerpoint/2010/main" val="3774815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4294967295"/>
          </p:nvPr>
        </p:nvSpPr>
        <p:spPr>
          <a:xfrm>
            <a:off x="1021556" y="921537"/>
            <a:ext cx="10148888" cy="5362575"/>
          </a:xfrm>
        </p:spPr>
        <p:txBody>
          <a:bodyPr>
            <a:noAutofit/>
          </a:bodyPr>
          <a:lstStyle/>
          <a:p>
            <a:pPr marL="0" indent="0" algn="just">
              <a:lnSpc>
                <a:spcPct val="100000"/>
              </a:lnSpc>
              <a:buNone/>
            </a:pPr>
            <a:r>
              <a:rPr lang="es-AR" sz="2200" dirty="0">
                <a:solidFill>
                  <a:schemeClr val="tx1"/>
                </a:solidFill>
              </a:rPr>
              <a:t>Sin embargo, el valor del calor específico puede calcularse también de forma más precisa, teniendo en cuenta las variaciones en el contenido de aceite del pescado, y este valor perfeccionado puede utilizarse cuando la composición de la captura sea razonablemente homogénea.</a:t>
            </a:r>
          </a:p>
          <a:p>
            <a:pPr marL="0" indent="0" algn="just">
              <a:lnSpc>
                <a:spcPct val="100000"/>
              </a:lnSpc>
              <a:buNone/>
            </a:pPr>
            <a:endParaRPr lang="es-AR" sz="2200" dirty="0">
              <a:solidFill>
                <a:schemeClr val="tx1"/>
              </a:solidFill>
            </a:endParaRPr>
          </a:p>
        </p:txBody>
      </p:sp>
      <p:graphicFrame>
        <p:nvGraphicFramePr>
          <p:cNvPr id="2" name="Tabla 1"/>
          <p:cNvGraphicFramePr>
            <a:graphicFrameLocks noGrp="1"/>
          </p:cNvGraphicFramePr>
          <p:nvPr>
            <p:extLst>
              <p:ext uri="{D42A27DB-BD31-4B8C-83A1-F6EECF244321}">
                <p14:modId xmlns:p14="http://schemas.microsoft.com/office/powerpoint/2010/main" val="2322109850"/>
              </p:ext>
            </p:extLst>
          </p:nvPr>
        </p:nvGraphicFramePr>
        <p:xfrm>
          <a:off x="2784407" y="2627696"/>
          <a:ext cx="6602888" cy="2914878"/>
        </p:xfrm>
        <a:graphic>
          <a:graphicData uri="http://schemas.openxmlformats.org/drawingml/2006/table">
            <a:tbl>
              <a:tblPr firstRow="1" firstCol="1" bandRow="1">
                <a:tableStyleId>{5C22544A-7EE6-4342-B048-85BDC9FD1C3A}</a:tableStyleId>
              </a:tblPr>
              <a:tblGrid>
                <a:gridCol w="662319">
                  <a:extLst>
                    <a:ext uri="{9D8B030D-6E8A-4147-A177-3AD203B41FA5}">
                      <a16:colId xmlns:a16="http://schemas.microsoft.com/office/drawing/2014/main" val="1082640821"/>
                    </a:ext>
                  </a:extLst>
                </a:gridCol>
                <a:gridCol w="5516389">
                  <a:extLst>
                    <a:ext uri="{9D8B030D-6E8A-4147-A177-3AD203B41FA5}">
                      <a16:colId xmlns:a16="http://schemas.microsoft.com/office/drawing/2014/main" val="3862011758"/>
                    </a:ext>
                  </a:extLst>
                </a:gridCol>
                <a:gridCol w="215900">
                  <a:extLst>
                    <a:ext uri="{9D8B030D-6E8A-4147-A177-3AD203B41FA5}">
                      <a16:colId xmlns:a16="http://schemas.microsoft.com/office/drawing/2014/main" val="3274841634"/>
                    </a:ext>
                  </a:extLst>
                </a:gridCol>
                <a:gridCol w="208280">
                  <a:extLst>
                    <a:ext uri="{9D8B030D-6E8A-4147-A177-3AD203B41FA5}">
                      <a16:colId xmlns:a16="http://schemas.microsoft.com/office/drawing/2014/main" val="3760625601"/>
                    </a:ext>
                  </a:extLst>
                </a:gridCol>
              </a:tblGrid>
              <a:tr h="906246">
                <a:tc gridSpan="2">
                  <a:txBody>
                    <a:bodyPr/>
                    <a:lstStyle/>
                    <a:p>
                      <a:pPr algn="ctr">
                        <a:lnSpc>
                          <a:spcPct val="107000"/>
                        </a:lnSpc>
                        <a:spcAft>
                          <a:spcPts val="0"/>
                        </a:spcAft>
                      </a:pPr>
                      <a:r>
                        <a:rPr lang="es-AR" sz="2000" dirty="0" err="1">
                          <a:solidFill>
                            <a:schemeClr val="tx1"/>
                          </a:solidFill>
                          <a:effectLst/>
                        </a:rPr>
                        <a:t>Cep</a:t>
                      </a:r>
                      <a:r>
                        <a:rPr lang="es-AR" sz="2000" dirty="0">
                          <a:solidFill>
                            <a:schemeClr val="tx1"/>
                          </a:solidFill>
                          <a:effectLst/>
                        </a:rPr>
                        <a:t> = 0,5 XI + 0,3 </a:t>
                      </a:r>
                      <a:r>
                        <a:rPr lang="es-AR" sz="2000" dirty="0" err="1">
                          <a:solidFill>
                            <a:schemeClr val="tx1"/>
                          </a:solidFill>
                          <a:effectLst/>
                        </a:rPr>
                        <a:t>Xs</a:t>
                      </a:r>
                      <a:r>
                        <a:rPr lang="es-AR" sz="2000" dirty="0">
                          <a:solidFill>
                            <a:schemeClr val="tx1"/>
                          </a:solidFill>
                          <a:effectLst/>
                        </a:rPr>
                        <a:t> + 1,0 </a:t>
                      </a:r>
                      <a:r>
                        <a:rPr lang="es-AR" sz="2000" dirty="0" err="1">
                          <a:solidFill>
                            <a:schemeClr val="tx1"/>
                          </a:solidFill>
                          <a:effectLst/>
                        </a:rPr>
                        <a:t>Xa</a:t>
                      </a:r>
                      <a:endParaRPr lang="es-AR"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5250" marR="95250" marT="95250" marB="952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hMerge="1">
                  <a:txBody>
                    <a:bodyPr/>
                    <a:lstStyle/>
                    <a:p>
                      <a:endParaRPr lang="es-AR"/>
                    </a:p>
                  </a:txBody>
                  <a:tcPr/>
                </a:tc>
                <a:tc>
                  <a:txBody>
                    <a:bodyPr/>
                    <a:lstStyle/>
                    <a:p>
                      <a:pPr>
                        <a:lnSpc>
                          <a:spcPct val="107000"/>
                        </a:lnSpc>
                        <a:spcAft>
                          <a:spcPts val="0"/>
                        </a:spcAft>
                      </a:pPr>
                      <a:endParaRPr lang="es-A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5250" marR="95250" marT="95250" marB="952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endParaRPr lang="es-A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2703573287"/>
                  </a:ext>
                </a:extLst>
              </a:tr>
              <a:tr h="444504">
                <a:tc gridSpan="4">
                  <a:txBody>
                    <a:bodyPr/>
                    <a:lstStyle/>
                    <a:p>
                      <a:pPr>
                        <a:lnSpc>
                          <a:spcPct val="107000"/>
                        </a:lnSpc>
                        <a:spcAft>
                          <a:spcPts val="0"/>
                        </a:spcAft>
                      </a:pPr>
                      <a:r>
                        <a:rPr lang="es-AR" sz="2000" dirty="0">
                          <a:solidFill>
                            <a:schemeClr val="tx1"/>
                          </a:solidFill>
                          <a:effectLst/>
                        </a:rPr>
                        <a:t>donde </a:t>
                      </a:r>
                      <a:r>
                        <a:rPr lang="es-AR" sz="2000" dirty="0" err="1">
                          <a:solidFill>
                            <a:schemeClr val="tx1"/>
                          </a:solidFill>
                          <a:effectLst/>
                        </a:rPr>
                        <a:t>Cep</a:t>
                      </a:r>
                      <a:r>
                        <a:rPr lang="es-AR" sz="2000" dirty="0">
                          <a:solidFill>
                            <a:schemeClr val="tx1"/>
                          </a:solidFill>
                          <a:effectLst/>
                        </a:rPr>
                        <a:t> = el calor específico del pescado (kcal/kg)</a:t>
                      </a:r>
                      <a:endParaRPr lang="es-AR"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5250" marR="95250" marT="95250" marB="952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s-AR"/>
                    </a:p>
                  </a:txBody>
                  <a:tcPr/>
                </a:tc>
                <a:tc hMerge="1">
                  <a:txBody>
                    <a:bodyPr/>
                    <a:lstStyle/>
                    <a:p>
                      <a:endParaRPr lang="es-AR"/>
                    </a:p>
                  </a:txBody>
                  <a:tcPr/>
                </a:tc>
                <a:tc hMerge="1">
                  <a:txBody>
                    <a:bodyPr/>
                    <a:lstStyle/>
                    <a:p>
                      <a:endParaRPr lang="es-AR"/>
                    </a:p>
                  </a:txBody>
                  <a:tcPr/>
                </a:tc>
                <a:extLst>
                  <a:ext uri="{0D108BD9-81ED-4DB2-BD59-A6C34878D82A}">
                    <a16:rowId xmlns:a16="http://schemas.microsoft.com/office/drawing/2014/main" val="514478076"/>
                  </a:ext>
                </a:extLst>
              </a:tr>
              <a:tr h="444504">
                <a:tc>
                  <a:txBody>
                    <a:bodyPr/>
                    <a:lstStyle/>
                    <a:p>
                      <a:pPr>
                        <a:lnSpc>
                          <a:spcPct val="107000"/>
                        </a:lnSpc>
                        <a:spcAft>
                          <a:spcPts val="0"/>
                        </a:spcAft>
                      </a:pPr>
                      <a:r>
                        <a:rPr lang="es-AR" sz="2000">
                          <a:solidFill>
                            <a:schemeClr val="tx1"/>
                          </a:solidFill>
                          <a:effectLst/>
                        </a:rPr>
                        <a:t>XI</a:t>
                      </a:r>
                      <a:endParaRPr lang="es-AR"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5250" marR="95250" marT="95250" marB="952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3">
                  <a:txBody>
                    <a:bodyPr/>
                    <a:lstStyle/>
                    <a:p>
                      <a:pPr>
                        <a:lnSpc>
                          <a:spcPct val="107000"/>
                        </a:lnSpc>
                        <a:spcAft>
                          <a:spcPts val="0"/>
                        </a:spcAft>
                      </a:pPr>
                      <a:r>
                        <a:rPr lang="es-AR" sz="2000">
                          <a:solidFill>
                            <a:schemeClr val="tx1"/>
                          </a:solidFill>
                          <a:effectLst/>
                        </a:rPr>
                        <a:t>= la proporción de lípidos (aceite) de la masa</a:t>
                      </a:r>
                      <a:endParaRPr lang="es-AR"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5250" marR="95250" marT="95250" marB="952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s-AR"/>
                    </a:p>
                  </a:txBody>
                  <a:tcPr/>
                </a:tc>
                <a:tc hMerge="1">
                  <a:txBody>
                    <a:bodyPr/>
                    <a:lstStyle/>
                    <a:p>
                      <a:endParaRPr lang="es-AR"/>
                    </a:p>
                  </a:txBody>
                  <a:tcPr/>
                </a:tc>
                <a:extLst>
                  <a:ext uri="{0D108BD9-81ED-4DB2-BD59-A6C34878D82A}">
                    <a16:rowId xmlns:a16="http://schemas.microsoft.com/office/drawing/2014/main" val="2578676606"/>
                  </a:ext>
                </a:extLst>
              </a:tr>
              <a:tr h="444504">
                <a:tc>
                  <a:txBody>
                    <a:bodyPr/>
                    <a:lstStyle/>
                    <a:p>
                      <a:pPr>
                        <a:lnSpc>
                          <a:spcPct val="107000"/>
                        </a:lnSpc>
                        <a:spcAft>
                          <a:spcPts val="0"/>
                        </a:spcAft>
                      </a:pPr>
                      <a:r>
                        <a:rPr lang="es-AR" sz="2000">
                          <a:solidFill>
                            <a:schemeClr val="tx1"/>
                          </a:solidFill>
                          <a:effectLst/>
                        </a:rPr>
                        <a:t>Xs</a:t>
                      </a:r>
                      <a:endParaRPr lang="es-AR"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5250" marR="95250" marT="95250" marB="952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3">
                  <a:txBody>
                    <a:bodyPr/>
                    <a:lstStyle/>
                    <a:p>
                      <a:pPr>
                        <a:lnSpc>
                          <a:spcPct val="107000"/>
                        </a:lnSpc>
                        <a:spcAft>
                          <a:spcPts val="0"/>
                        </a:spcAft>
                      </a:pPr>
                      <a:r>
                        <a:rPr lang="es-AR" sz="2000" dirty="0">
                          <a:solidFill>
                            <a:schemeClr val="tx1"/>
                          </a:solidFill>
                          <a:effectLst/>
                        </a:rPr>
                        <a:t>= la proporción de sólidos de la masa</a:t>
                      </a:r>
                      <a:endParaRPr lang="es-AR"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5250" marR="95250" marT="95250" marB="952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s-AR"/>
                    </a:p>
                  </a:txBody>
                  <a:tcPr/>
                </a:tc>
                <a:tc hMerge="1">
                  <a:txBody>
                    <a:bodyPr/>
                    <a:lstStyle/>
                    <a:p>
                      <a:endParaRPr lang="es-AR"/>
                    </a:p>
                  </a:txBody>
                  <a:tcPr/>
                </a:tc>
                <a:extLst>
                  <a:ext uri="{0D108BD9-81ED-4DB2-BD59-A6C34878D82A}">
                    <a16:rowId xmlns:a16="http://schemas.microsoft.com/office/drawing/2014/main" val="2366501987"/>
                  </a:ext>
                </a:extLst>
              </a:tr>
              <a:tr h="444504">
                <a:tc>
                  <a:txBody>
                    <a:bodyPr/>
                    <a:lstStyle/>
                    <a:p>
                      <a:pPr>
                        <a:lnSpc>
                          <a:spcPct val="107000"/>
                        </a:lnSpc>
                        <a:spcAft>
                          <a:spcPts val="0"/>
                        </a:spcAft>
                      </a:pPr>
                      <a:r>
                        <a:rPr lang="es-AR" sz="2000">
                          <a:solidFill>
                            <a:schemeClr val="tx1"/>
                          </a:solidFill>
                          <a:effectLst/>
                        </a:rPr>
                        <a:t>Xa</a:t>
                      </a:r>
                      <a:endParaRPr lang="es-AR"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5250" marR="95250" marT="95250" marB="952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3">
                  <a:txBody>
                    <a:bodyPr/>
                    <a:lstStyle/>
                    <a:p>
                      <a:pPr>
                        <a:lnSpc>
                          <a:spcPct val="107000"/>
                        </a:lnSpc>
                        <a:spcAft>
                          <a:spcPts val="0"/>
                        </a:spcAft>
                      </a:pPr>
                      <a:r>
                        <a:rPr lang="es-AR" sz="2000" dirty="0">
                          <a:solidFill>
                            <a:schemeClr val="tx1"/>
                          </a:solidFill>
                          <a:effectLst/>
                        </a:rPr>
                        <a:t>= la proporción de agua de la masa</a:t>
                      </a:r>
                      <a:endParaRPr lang="es-AR"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5250" marR="95250" marT="95250" marB="952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s-AR"/>
                    </a:p>
                  </a:txBody>
                  <a:tcPr/>
                </a:tc>
                <a:tc hMerge="1">
                  <a:txBody>
                    <a:bodyPr/>
                    <a:lstStyle/>
                    <a:p>
                      <a:endParaRPr lang="es-AR"/>
                    </a:p>
                  </a:txBody>
                  <a:tcPr/>
                </a:tc>
                <a:extLst>
                  <a:ext uri="{0D108BD9-81ED-4DB2-BD59-A6C34878D82A}">
                    <a16:rowId xmlns:a16="http://schemas.microsoft.com/office/drawing/2014/main" val="4160396370"/>
                  </a:ext>
                </a:extLst>
              </a:tr>
            </a:tbl>
          </a:graphicData>
        </a:graphic>
      </p:graphicFrame>
    </p:spTree>
    <p:extLst>
      <p:ext uri="{BB962C8B-B14F-4D97-AF65-F5344CB8AC3E}">
        <p14:creationId xmlns:p14="http://schemas.microsoft.com/office/powerpoint/2010/main" val="1160212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4294967295"/>
          </p:nvPr>
        </p:nvSpPr>
        <p:spPr>
          <a:xfrm>
            <a:off x="1065929" y="1020638"/>
            <a:ext cx="10148887" cy="4672013"/>
          </a:xfrm>
        </p:spPr>
        <p:txBody>
          <a:bodyPr>
            <a:noAutofit/>
          </a:bodyPr>
          <a:lstStyle/>
          <a:p>
            <a:pPr marL="0" indent="0" algn="just">
              <a:buNone/>
            </a:pPr>
            <a:r>
              <a:rPr lang="es-AR" sz="2200" dirty="0">
                <a:solidFill>
                  <a:schemeClr val="tx1"/>
                </a:solidFill>
              </a:rPr>
              <a:t>Para ilustrar el efecto del contenido de lípidos sobre la cantidad de hielo requerida para la refrigeración, utilizaremos la siguiente comparación entre pescado magro y graso. </a:t>
            </a:r>
          </a:p>
          <a:p>
            <a:pPr marL="0" indent="0" algn="just">
              <a:buNone/>
            </a:pPr>
            <a:endParaRPr lang="es-AR" sz="2200" dirty="0">
              <a:solidFill>
                <a:schemeClr val="tx1"/>
              </a:solidFill>
            </a:endParaRPr>
          </a:p>
          <a:p>
            <a:pPr marL="0" indent="0" algn="just">
              <a:buNone/>
            </a:pPr>
            <a:r>
              <a:rPr lang="es-AR" sz="2200" u="sng" dirty="0">
                <a:solidFill>
                  <a:schemeClr val="tx1"/>
                </a:solidFill>
              </a:rPr>
              <a:t>Ejemplo (1)</a:t>
            </a:r>
            <a:r>
              <a:rPr lang="es-AR" sz="2200" dirty="0">
                <a:solidFill>
                  <a:schemeClr val="tx1"/>
                </a:solidFill>
              </a:rPr>
              <a:t>: 100 kg de pescado magro con un 1 % de lípidos, 19 % de sólidos y 80 % de agua a una temperatura inicial de 20°C.</a:t>
            </a:r>
          </a:p>
          <a:p>
            <a:pPr marL="0" indent="0" algn="just">
              <a:buNone/>
            </a:pPr>
            <a:r>
              <a:rPr lang="es-AR" sz="2200" dirty="0" err="1">
                <a:solidFill>
                  <a:schemeClr val="tx1"/>
                </a:solidFill>
              </a:rPr>
              <a:t>Cep</a:t>
            </a:r>
            <a:r>
              <a:rPr lang="es-AR" sz="2200" dirty="0">
                <a:solidFill>
                  <a:schemeClr val="tx1"/>
                </a:solidFill>
              </a:rPr>
              <a:t> = (0,5 × 0,01) + (0,3 × 0,19) + (1,0 × 0,8) = 0,862 kcal/</a:t>
            </a:r>
            <a:r>
              <a:rPr lang="es-AR" sz="2200" dirty="0" err="1">
                <a:solidFill>
                  <a:schemeClr val="tx1"/>
                </a:solidFill>
              </a:rPr>
              <a:t>kg°C</a:t>
            </a:r>
            <a:endParaRPr lang="es-AR" sz="2200" dirty="0">
              <a:solidFill>
                <a:schemeClr val="tx1"/>
              </a:solidFill>
            </a:endParaRPr>
          </a:p>
          <a:p>
            <a:pPr marL="0" indent="0" algn="just">
              <a:buNone/>
            </a:pPr>
            <a:endParaRPr lang="es-AR" sz="2400" dirty="0">
              <a:solidFill>
                <a:schemeClr val="tx1"/>
              </a:solidFill>
            </a:endParaRPr>
          </a:p>
        </p:txBody>
      </p:sp>
      <p:pic>
        <p:nvPicPr>
          <p:cNvPr id="6" name="Imagen 5" descr="https://www.fao.org/3/t0713s/T0713S07.gif"/>
          <p:cNvPicPr/>
          <p:nvPr/>
        </p:nvPicPr>
        <p:blipFill>
          <a:blip r:embed="rId2">
            <a:extLst>
              <a:ext uri="{28A0092B-C50C-407E-A947-70E740481C1C}">
                <a14:useLocalDpi xmlns:a14="http://schemas.microsoft.com/office/drawing/2010/main" val="0"/>
              </a:ext>
            </a:extLst>
          </a:blip>
          <a:srcRect/>
          <a:stretch>
            <a:fillRect/>
          </a:stretch>
        </p:blipFill>
        <p:spPr bwMode="auto">
          <a:xfrm>
            <a:off x="3238500" y="3859907"/>
            <a:ext cx="5715000" cy="1149350"/>
          </a:xfrm>
          <a:prstGeom prst="rect">
            <a:avLst/>
          </a:prstGeom>
          <a:noFill/>
          <a:ln>
            <a:solidFill>
              <a:schemeClr val="tx1"/>
            </a:solidFill>
          </a:ln>
        </p:spPr>
      </p:pic>
    </p:spTree>
    <p:extLst>
      <p:ext uri="{BB962C8B-B14F-4D97-AF65-F5344CB8AC3E}">
        <p14:creationId xmlns:p14="http://schemas.microsoft.com/office/powerpoint/2010/main" val="2130414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4294967295"/>
          </p:nvPr>
        </p:nvSpPr>
        <p:spPr>
          <a:xfrm>
            <a:off x="629442" y="1691323"/>
            <a:ext cx="10933113" cy="5360987"/>
          </a:xfrm>
        </p:spPr>
        <p:txBody>
          <a:bodyPr>
            <a:noAutofit/>
          </a:bodyPr>
          <a:lstStyle/>
          <a:p>
            <a:r>
              <a:rPr lang="es-AR" dirty="0">
                <a:solidFill>
                  <a:schemeClr val="tx1"/>
                </a:solidFill>
              </a:rPr>
              <a:t>Ejemplo (2): 100 kg de pescado graso con un 21 % de lípidos, 19 % de sólidos y 60 % de agua a una temperatura inicial de 20°C.</a:t>
            </a:r>
          </a:p>
          <a:p>
            <a:r>
              <a:rPr lang="es-AR" dirty="0" err="1">
                <a:solidFill>
                  <a:schemeClr val="tx1"/>
                </a:solidFill>
              </a:rPr>
              <a:t>Cep</a:t>
            </a:r>
            <a:r>
              <a:rPr lang="es-AR" dirty="0">
                <a:solidFill>
                  <a:schemeClr val="tx1"/>
                </a:solidFill>
              </a:rPr>
              <a:t> = (0,5 × 0,21) + (0,3 × 0,19) + (1,0 × 0,6) = 0,762 kcal/</a:t>
            </a:r>
            <a:r>
              <a:rPr lang="es-AR" dirty="0" err="1">
                <a:solidFill>
                  <a:schemeClr val="tx1"/>
                </a:solidFill>
              </a:rPr>
              <a:t>kg°C</a:t>
            </a:r>
            <a:endParaRPr lang="es-AR" dirty="0">
              <a:solidFill>
                <a:schemeClr val="tx1"/>
              </a:solidFill>
            </a:endParaRPr>
          </a:p>
          <a:p>
            <a:endParaRPr lang="es-AR" dirty="0">
              <a:solidFill>
                <a:schemeClr val="tx1"/>
              </a:solidFill>
            </a:endParaRPr>
          </a:p>
          <a:p>
            <a:endParaRPr lang="es-AR" dirty="0">
              <a:solidFill>
                <a:schemeClr val="tx1"/>
              </a:solidFill>
            </a:endParaRPr>
          </a:p>
          <a:p>
            <a:endParaRPr lang="es-AR" dirty="0">
              <a:solidFill>
                <a:schemeClr val="tx1"/>
              </a:solidFill>
            </a:endParaRPr>
          </a:p>
          <a:p>
            <a:endParaRPr lang="es-AR" dirty="0">
              <a:solidFill>
                <a:schemeClr val="tx1"/>
              </a:solidFill>
            </a:endParaRPr>
          </a:p>
          <a:p>
            <a:endParaRPr lang="es-AR" dirty="0">
              <a:solidFill>
                <a:schemeClr val="tx1"/>
              </a:solidFill>
            </a:endParaRPr>
          </a:p>
        </p:txBody>
      </p:sp>
      <p:sp>
        <p:nvSpPr>
          <p:cNvPr id="4" name="Título 1"/>
          <p:cNvSpPr txBox="1">
            <a:spLocks/>
          </p:cNvSpPr>
          <p:nvPr/>
        </p:nvSpPr>
        <p:spPr>
          <a:xfrm>
            <a:off x="457200" y="655259"/>
            <a:ext cx="9692640" cy="668186"/>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endParaRPr lang="es-AR" sz="2800" dirty="0"/>
          </a:p>
        </p:txBody>
      </p:sp>
      <p:pic>
        <p:nvPicPr>
          <p:cNvPr id="5" name="Imagen 4" descr="https://www.fao.org/3/t0713s/T0713S08.gif"/>
          <p:cNvPicPr/>
          <p:nvPr/>
        </p:nvPicPr>
        <p:blipFill>
          <a:blip r:embed="rId2">
            <a:extLst>
              <a:ext uri="{28A0092B-C50C-407E-A947-70E740481C1C}">
                <a14:useLocalDpi xmlns:a14="http://schemas.microsoft.com/office/drawing/2010/main" val="0"/>
              </a:ext>
            </a:extLst>
          </a:blip>
          <a:srcRect/>
          <a:stretch>
            <a:fillRect/>
          </a:stretch>
        </p:blipFill>
        <p:spPr bwMode="auto">
          <a:xfrm>
            <a:off x="3346984" y="3234088"/>
            <a:ext cx="5498031" cy="967368"/>
          </a:xfrm>
          <a:prstGeom prst="rect">
            <a:avLst/>
          </a:prstGeom>
          <a:noFill/>
          <a:ln>
            <a:solidFill>
              <a:schemeClr val="tx1"/>
            </a:solidFill>
          </a:ln>
        </p:spPr>
      </p:pic>
    </p:spTree>
    <p:extLst>
      <p:ext uri="{BB962C8B-B14F-4D97-AF65-F5344CB8AC3E}">
        <p14:creationId xmlns:p14="http://schemas.microsoft.com/office/powerpoint/2010/main" val="2179359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Retrospección">
  <a:themeElements>
    <a:clrScheme name="Retrospección">
      <a:dk1>
        <a:sysClr val="windowText" lastClr="000000"/>
      </a:dk1>
      <a:lt1>
        <a:sysClr val="window" lastClr="FFFFFF"/>
      </a:lt1>
      <a:dk2>
        <a:srgbClr val="514949"/>
      </a:dk2>
      <a:lt2>
        <a:srgbClr val="E1E1DB"/>
      </a:lt2>
      <a:accent1>
        <a:srgbClr val="9DBFBE"/>
      </a:accent1>
      <a:accent2>
        <a:srgbClr val="DB8631"/>
      </a:accent2>
      <a:accent3>
        <a:srgbClr val="E3CC5A"/>
      </a:accent3>
      <a:accent4>
        <a:srgbClr val="ACADA8"/>
      </a:accent4>
      <a:accent5>
        <a:srgbClr val="927C61"/>
      </a:accent5>
      <a:accent6>
        <a:srgbClr val="B3B435"/>
      </a:accent6>
      <a:hlink>
        <a:srgbClr val="0000FF"/>
      </a:hlink>
      <a:folHlink>
        <a:srgbClr val="800080"/>
      </a:folHlink>
    </a:clrScheme>
    <a:fontScheme name="Retrospección">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ción">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243AF7DC-D15B-41C0-AE81-23980D1B9FC4}"/>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2152</TotalTime>
  <Words>1464</Words>
  <Application>Microsoft Office PowerPoint</Application>
  <PresentationFormat>Panorámica</PresentationFormat>
  <Paragraphs>97</Paragraphs>
  <Slides>24</Slides>
  <Notes>1</Notes>
  <HiddenSlides>0</HiddenSlides>
  <MMClips>2</MMClips>
  <ScaleCrop>false</ScaleCrop>
  <HeadingPairs>
    <vt:vector size="6" baseType="variant">
      <vt:variant>
        <vt:lpstr>Fuentes usadas</vt:lpstr>
      </vt:variant>
      <vt:variant>
        <vt:i4>3</vt:i4>
      </vt:variant>
      <vt:variant>
        <vt:lpstr>Tema</vt:lpstr>
      </vt:variant>
      <vt:variant>
        <vt:i4>1</vt:i4>
      </vt:variant>
      <vt:variant>
        <vt:lpstr>Títulos de diapositiva</vt:lpstr>
      </vt:variant>
      <vt:variant>
        <vt:i4>24</vt:i4>
      </vt:variant>
    </vt:vector>
  </HeadingPairs>
  <TitlesOfParts>
    <vt:vector size="28" baseType="lpstr">
      <vt:lpstr>Arial</vt:lpstr>
      <vt:lpstr>Calibri</vt:lpstr>
      <vt:lpstr>Calibri Light</vt:lpstr>
      <vt:lpstr>Retrospección</vt:lpstr>
      <vt:lpstr>Tecnología del Producto Pesquero I</vt:lpstr>
      <vt:lpstr>Uso de hielo para pescado fresco</vt:lpstr>
      <vt:lpstr>¿Cuanto hielo se necesita para acondicionar la materia prima?</vt:lpstr>
      <vt:lpstr>Cálculo del hielo necesario para enfriar el pescado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Fig. 7</vt:lpstr>
      <vt:lpstr>Presentación de PowerPoint</vt:lpstr>
      <vt:lpstr>Recomendación</vt:lpstr>
      <vt:lpstr>Ejemplos de uso de hielo</vt:lpstr>
      <vt:lpstr>Presentación de PowerPoint</vt:lpstr>
      <vt:lpstr>Presentación de PowerPoint</vt:lpstr>
      <vt:lpstr>Presentación de PowerPoint</vt:lpstr>
      <vt:lpstr>Presentación de PowerPoint</vt:lpstr>
      <vt:lpstr>Ejemplos</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Tecnología del Producto Pesquero I</dc:title>
  <dc:creator>Emmanuel Blasco</dc:creator>
  <cp:lastModifiedBy>PC-ESCRITORIO</cp:lastModifiedBy>
  <cp:revision>216</cp:revision>
  <dcterms:created xsi:type="dcterms:W3CDTF">2022-03-16T23:59:05Z</dcterms:created>
  <dcterms:modified xsi:type="dcterms:W3CDTF">2024-04-05T03:07:47Z</dcterms:modified>
</cp:coreProperties>
</file>