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Lato" panose="020F0502020204030203" pitchFamily="34" charset="0"/>
      <p:regular r:id="rId20"/>
      <p:bold r:id="rId21"/>
      <p:italic r:id="rId22"/>
      <p:boldItalic r:id="rId23"/>
    </p:embeddedFont>
    <p:embeddedFont>
      <p:font typeface="Montserrat" panose="000005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1c14d91eb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1c14d91eb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52a4d96c3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52a4d96c3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52a4d96c35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52a4d96c35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201d4a842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201d4a842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201d4a842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201d4a842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201d4a842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201d4a842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201d4a842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201d4a8428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201d4a8428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201d4a8428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201d4a8428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201d4a8428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dc5699acb1_1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dc5699acb1_1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52a4d96c3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52a4d96c3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f1d805336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f1d805336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f1d805336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f1d805336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52a4d96c3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52a4d96c3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52a4d96c3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52a4d96c35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52a4d96c3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52a4d96c3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52a4d96c35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52a4d96c35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ev.mysql.com/downloads/installe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drive.google.com/file/d/1Hc9vmvdJf1q8YwemJ5gTgICeX61u390h/view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1413" y="4137675"/>
            <a:ext cx="2301175" cy="749500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  <p:sp>
        <p:nvSpPr>
          <p:cNvPr id="135" name="Google Shape;135;p13"/>
          <p:cNvSpPr txBox="1">
            <a:spLocks noGrp="1"/>
          </p:cNvSpPr>
          <p:nvPr>
            <p:ph type="title" idx="4294967295"/>
          </p:nvPr>
        </p:nvSpPr>
        <p:spPr>
          <a:xfrm>
            <a:off x="371200" y="667700"/>
            <a:ext cx="5660700" cy="15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419" sz="3000"/>
              <a:t>Base de Datos I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419" sz="3000"/>
              <a:t>Structured Query Language (SQL)</a:t>
            </a:r>
            <a:endParaRPr sz="3000"/>
          </a:p>
        </p:txBody>
      </p:sp>
      <p:sp>
        <p:nvSpPr>
          <p:cNvPr id="136" name="Google Shape;136;p13"/>
          <p:cNvSpPr txBox="1"/>
          <p:nvPr/>
        </p:nvSpPr>
        <p:spPr>
          <a:xfrm>
            <a:off x="439800" y="2890500"/>
            <a:ext cx="52827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3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Clase N° 4</a:t>
            </a:r>
            <a:endParaRPr sz="23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Lenguaje de Consulta Estructurado</a:t>
            </a:r>
            <a:endParaRPr sz="20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7" name="Google Shape;137;p13"/>
          <p:cNvSpPr txBox="1"/>
          <p:nvPr/>
        </p:nvSpPr>
        <p:spPr>
          <a:xfrm>
            <a:off x="439800" y="3950200"/>
            <a:ext cx="7900500" cy="830966"/>
          </a:xfrm>
          <a:prstGeom prst="rect">
            <a:avLst/>
          </a:prstGeom>
          <a:noFill/>
          <a:ln>
            <a:noFill/>
          </a:ln>
          <a:effectLst>
            <a:outerShdw blurRad="414338" dist="76200" dir="5400000" algn="bl" rotWithShape="0">
              <a:srgbClr val="0B5394">
                <a:alpha val="54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Profesor: </a:t>
            </a:r>
            <a:endParaRPr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Eduardo Mónaco</a:t>
            </a:r>
            <a:endParaRPr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8" name="Google Shape;138;p13"/>
          <p:cNvSpPr txBox="1"/>
          <p:nvPr/>
        </p:nvSpPr>
        <p:spPr>
          <a:xfrm>
            <a:off x="439800" y="2336400"/>
            <a:ext cx="7900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dirty="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UNIDAD 3: Introducción a MySQL</a:t>
            </a:r>
            <a:endParaRPr sz="2400" dirty="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9" name="Google Shape;13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3725" y="1471050"/>
            <a:ext cx="3510451" cy="228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2"/>
          <p:cNvSpPr txBox="1"/>
          <p:nvPr/>
        </p:nvSpPr>
        <p:spPr>
          <a:xfrm>
            <a:off x="339675" y="412475"/>
            <a:ext cx="6004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Lenguaje de Definición de Datos (DDL):</a:t>
            </a:r>
            <a:endParaRPr sz="26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22"/>
          <p:cNvSpPr txBox="1"/>
          <p:nvPr/>
        </p:nvSpPr>
        <p:spPr>
          <a:xfrm>
            <a:off x="339675" y="1318950"/>
            <a:ext cx="6987300" cy="3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Permite crear y definir nuevas bases de datos, campos e índices.</a:t>
            </a:r>
            <a:b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● </a:t>
            </a:r>
            <a:r>
              <a:rPr lang="es-419" sz="1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CREATE 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: Crea nuevas tablas, campos e índices.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● </a:t>
            </a:r>
            <a:r>
              <a:rPr lang="es-419" sz="1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DROP 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: Elimina tablas e índices.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● </a:t>
            </a:r>
            <a:r>
              <a:rPr lang="es-419" sz="1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ALTER 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: Modifica las tablas agregando campos o cambiando la definición de los campos.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"/>
          <p:cNvSpPr txBox="1"/>
          <p:nvPr/>
        </p:nvSpPr>
        <p:spPr>
          <a:xfrm>
            <a:off x="339675" y="412475"/>
            <a:ext cx="6611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Lenguaje de Manipulación de Datos (DML):</a:t>
            </a:r>
            <a:endParaRPr sz="26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4" name="Google Shape;204;p23"/>
          <p:cNvSpPr txBox="1"/>
          <p:nvPr/>
        </p:nvSpPr>
        <p:spPr>
          <a:xfrm>
            <a:off x="339675" y="1270425"/>
            <a:ext cx="8394600" cy="3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Permiten generar consultas para ordenar, filtrar y extraer datos de la base de datos.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● </a:t>
            </a:r>
            <a:r>
              <a:rPr lang="es-419" sz="1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SELECT 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: Consulta registros de la base de datos que satisfagan un criterio determinado.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● </a:t>
            </a:r>
            <a:r>
              <a:rPr lang="es-419" sz="1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INSERT 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: Carga lotes de datos en la base de datos en una única operación.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● </a:t>
            </a:r>
            <a:r>
              <a:rPr lang="es-419" sz="1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UPDATE 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: Modifica los valores de los campos y registros especificados.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● </a:t>
            </a:r>
            <a:r>
              <a:rPr lang="es-419" sz="1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DELETE 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: Elimina registros de una tabla de una base de datos.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4"/>
          <p:cNvSpPr txBox="1"/>
          <p:nvPr/>
        </p:nvSpPr>
        <p:spPr>
          <a:xfrm>
            <a:off x="2982900" y="266875"/>
            <a:ext cx="3178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MySQL Workbench</a:t>
            </a:r>
            <a:endParaRPr sz="26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0" name="Google Shape;210;p24"/>
          <p:cNvSpPr txBox="1"/>
          <p:nvPr/>
        </p:nvSpPr>
        <p:spPr>
          <a:xfrm>
            <a:off x="1078350" y="1678950"/>
            <a:ext cx="69873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Conozcamos más a detalle la herramienta que nos va a acompañar por el resto de las clases prácticas</a:t>
            </a:r>
            <a:endParaRPr sz="2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1" name="Google Shape;21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1725" y="2988575"/>
            <a:ext cx="1820550" cy="182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5"/>
          <p:cNvSpPr txBox="1"/>
          <p:nvPr/>
        </p:nvSpPr>
        <p:spPr>
          <a:xfrm>
            <a:off x="315400" y="315400"/>
            <a:ext cx="6987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Creando nuestra primera base de datos</a:t>
            </a:r>
            <a:endParaRPr sz="26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7" name="Google Shape;217;p25"/>
          <p:cNvSpPr txBox="1"/>
          <p:nvPr/>
        </p:nvSpPr>
        <p:spPr>
          <a:xfrm>
            <a:off x="585800" y="985550"/>
            <a:ext cx="1258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Opción 1</a:t>
            </a:r>
            <a:endParaRPr sz="20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8" name="Google Shape;218;p25"/>
          <p:cNvSpPr txBox="1"/>
          <p:nvPr/>
        </p:nvSpPr>
        <p:spPr>
          <a:xfrm>
            <a:off x="585800" y="2325450"/>
            <a:ext cx="1258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Opción 2</a:t>
            </a:r>
            <a:endParaRPr sz="20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9" name="Google Shape;219;p25"/>
          <p:cNvSpPr txBox="1"/>
          <p:nvPr/>
        </p:nvSpPr>
        <p:spPr>
          <a:xfrm>
            <a:off x="3224100" y="3954863"/>
            <a:ext cx="57258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9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Indicamos al IDE que vamos a trabajar sobre dicha base de datos creada.</a:t>
            </a:r>
            <a:endParaRPr sz="19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0" name="Google Shape;22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800" y="2818050"/>
            <a:ext cx="7800975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800" y="1478150"/>
            <a:ext cx="48958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5800" y="4144363"/>
            <a:ext cx="2362200" cy="39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6"/>
          <p:cNvSpPr txBox="1"/>
          <p:nvPr/>
        </p:nvSpPr>
        <p:spPr>
          <a:xfrm>
            <a:off x="388200" y="412450"/>
            <a:ext cx="4961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Definición y creación de tablas</a:t>
            </a:r>
            <a:endParaRPr sz="26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8" name="Google Shape;22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3463" y="1095375"/>
            <a:ext cx="7077075" cy="14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175" y="2827375"/>
            <a:ext cx="8539656" cy="226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7"/>
          <p:cNvSpPr txBox="1"/>
          <p:nvPr/>
        </p:nvSpPr>
        <p:spPr>
          <a:xfrm>
            <a:off x="235200" y="266875"/>
            <a:ext cx="8673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Atributos de las columnas - CONSTRAINTS (Restricciones)</a:t>
            </a:r>
            <a:endParaRPr sz="26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5" name="Google Shape;235;p27"/>
          <p:cNvSpPr txBox="1"/>
          <p:nvPr/>
        </p:nvSpPr>
        <p:spPr>
          <a:xfrm>
            <a:off x="3243600" y="956700"/>
            <a:ext cx="2656800" cy="41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DEFAULT</a:t>
            </a:r>
            <a:endParaRPr sz="2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REFERENCES</a:t>
            </a:r>
            <a:endParaRPr sz="2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PRIMARY KEY</a:t>
            </a:r>
            <a:endParaRPr sz="2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UNIQUE</a:t>
            </a:r>
            <a:endParaRPr sz="2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FOREIGN KEY</a:t>
            </a:r>
            <a:endParaRPr sz="2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NOT NULL</a:t>
            </a:r>
            <a:endParaRPr sz="2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AUTO_INCREMENT</a:t>
            </a:r>
            <a:endParaRPr sz="2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 txBox="1"/>
          <p:nvPr/>
        </p:nvSpPr>
        <p:spPr>
          <a:xfrm>
            <a:off x="303275" y="351800"/>
            <a:ext cx="6987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Consultas para borrar y actualizar tablas</a:t>
            </a:r>
            <a:endParaRPr sz="26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1" name="Google Shape;241;p28"/>
          <p:cNvSpPr txBox="1"/>
          <p:nvPr/>
        </p:nvSpPr>
        <p:spPr>
          <a:xfrm>
            <a:off x="400325" y="1225225"/>
            <a:ext cx="2377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000"/>
              <a:buFont typeface="Lato"/>
              <a:buChar char="●"/>
            </a:pPr>
            <a:r>
              <a:rPr lang="es-419" sz="20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DROP TABLE</a:t>
            </a:r>
            <a:endParaRPr sz="20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2" name="Google Shape;242;p28"/>
          <p:cNvSpPr txBox="1"/>
          <p:nvPr/>
        </p:nvSpPr>
        <p:spPr>
          <a:xfrm>
            <a:off x="400325" y="1872825"/>
            <a:ext cx="4171800" cy="28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La sentencia para </a:t>
            </a:r>
            <a:r>
              <a:rPr lang="es-419" sz="160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eliminar una tabla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y por ende todos los </a:t>
            </a:r>
            <a:r>
              <a:rPr lang="es-419" sz="160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registros 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asociados con ella. Hay que tener mucho cuidado utilizando este comando ya que podemos afectar aquellas tablas que están </a:t>
            </a:r>
            <a:r>
              <a:rPr lang="es-419" sz="160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enlazadas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a ésta mediante una </a:t>
            </a:r>
            <a:r>
              <a:rPr lang="es-419" sz="160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FK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3" name="Google Shape;24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8775" y="2834763"/>
            <a:ext cx="4171800" cy="969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/>
          <p:nvPr/>
        </p:nvSpPr>
        <p:spPr>
          <a:xfrm>
            <a:off x="303275" y="351800"/>
            <a:ext cx="6987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Consultas para borrar y actualizar tablas</a:t>
            </a:r>
            <a:endParaRPr sz="26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9" name="Google Shape;249;p29"/>
          <p:cNvSpPr txBox="1"/>
          <p:nvPr/>
        </p:nvSpPr>
        <p:spPr>
          <a:xfrm>
            <a:off x="400325" y="1225225"/>
            <a:ext cx="2377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000"/>
              <a:buFont typeface="Lato"/>
              <a:buChar char="●"/>
            </a:pPr>
            <a:r>
              <a:rPr lang="es-419" sz="20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ALTER TABLE</a:t>
            </a:r>
            <a:endParaRPr sz="20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0" name="Google Shape;250;p29"/>
          <p:cNvSpPr txBox="1"/>
          <p:nvPr/>
        </p:nvSpPr>
        <p:spPr>
          <a:xfrm>
            <a:off x="400325" y="1872825"/>
            <a:ext cx="3117600" cy="3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Esta sentencia sirve para poder </a:t>
            </a:r>
            <a:r>
              <a:rPr lang="es-419" sz="160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modificar una tabla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que ya fue creada.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Requiere indicar qué tabla queremos alterar o modificar y qué opciones deben modificarse.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1" name="Google Shape;25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7925" y="1516375"/>
            <a:ext cx="5626074" cy="341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4"/>
          <p:cNvSpPr txBox="1"/>
          <p:nvPr/>
        </p:nvSpPr>
        <p:spPr>
          <a:xfrm>
            <a:off x="260625" y="205750"/>
            <a:ext cx="4070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TEMAS A DESARROLLAR</a:t>
            </a:r>
            <a:endParaRPr sz="26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5" name="Google Shape;145;p14"/>
          <p:cNvSpPr txBox="1"/>
          <p:nvPr/>
        </p:nvSpPr>
        <p:spPr>
          <a:xfrm>
            <a:off x="150925" y="790750"/>
            <a:ext cx="5344500" cy="3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¿Qué es SQL?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Instalación de MySQL Workbench.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Tipos de datos en SQL.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Tipos de sentencias (DDL y DML).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Conociendo la herramienta MySQL Workbench.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Creando nuestra primera base de datos.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Modificando/Eliminando nuestras tablas.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"/>
          <p:cNvSpPr txBox="1"/>
          <p:nvPr/>
        </p:nvSpPr>
        <p:spPr>
          <a:xfrm>
            <a:off x="279025" y="266875"/>
            <a:ext cx="6465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¿Qué es SQL (Structured Query Language)?</a:t>
            </a:r>
            <a:endParaRPr sz="26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1" name="Google Shape;151;p15"/>
          <p:cNvSpPr txBox="1"/>
          <p:nvPr/>
        </p:nvSpPr>
        <p:spPr>
          <a:xfrm>
            <a:off x="279025" y="1018975"/>
            <a:ext cx="83340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Es un tipo de </a:t>
            </a:r>
            <a:r>
              <a:rPr lang="es-419" sz="1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lenguaje de consultas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que permite </a:t>
            </a:r>
            <a:r>
              <a:rPr lang="es-419" sz="160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acceder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s-419" sz="160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manipular 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 </a:t>
            </a:r>
            <a:r>
              <a:rPr lang="es-419" sz="160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descargar 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datos de una base de datos mediante </a:t>
            </a:r>
            <a:r>
              <a:rPr lang="es-419" sz="160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comandos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, mejor conocido como </a:t>
            </a:r>
            <a:r>
              <a:rPr lang="es-419" sz="160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consultas 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(Querys).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Tiene capacidad de hacer </a:t>
            </a:r>
            <a:r>
              <a:rPr lang="es-419" sz="160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cálculos avanzados y álgebra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 Es utilizado en la mayoría de empresas que almacenan datos en una base de datos. Ha sido y sigue siendo el lenguaje de consultas más usado para bases de datos </a:t>
            </a:r>
            <a:r>
              <a:rPr lang="es-419" sz="160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relacionales</a:t>
            </a:r>
            <a:r>
              <a:rPr lang="es-419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2" name="Google Shape;15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4925" y="3262475"/>
            <a:ext cx="1723325" cy="172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25088"/>
            <a:ext cx="8839199" cy="429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6"/>
          <p:cNvSpPr/>
          <p:nvPr/>
        </p:nvSpPr>
        <p:spPr>
          <a:xfrm>
            <a:off x="8553225" y="780200"/>
            <a:ext cx="303300" cy="26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"/>
          <p:cNvSpPr txBox="1"/>
          <p:nvPr/>
        </p:nvSpPr>
        <p:spPr>
          <a:xfrm>
            <a:off x="291150" y="339675"/>
            <a:ext cx="6987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Instalación de MySQL Workbench</a:t>
            </a:r>
            <a:endParaRPr sz="26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4" name="Google Shape;164;p17"/>
          <p:cNvSpPr txBox="1"/>
          <p:nvPr/>
        </p:nvSpPr>
        <p:spPr>
          <a:xfrm>
            <a:off x="388175" y="1613400"/>
            <a:ext cx="6987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Link de descarga : </a:t>
            </a:r>
            <a:r>
              <a:rPr lang="es-419" sz="2000" u="sng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MySQL Workbench</a:t>
            </a:r>
            <a:endParaRPr sz="20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5" name="Google Shape;165;p17"/>
          <p:cNvSpPr txBox="1"/>
          <p:nvPr/>
        </p:nvSpPr>
        <p:spPr>
          <a:xfrm>
            <a:off x="388175" y="3037375"/>
            <a:ext cx="6987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Instructivo de instalación : </a:t>
            </a:r>
            <a:r>
              <a:rPr lang="es-419" sz="2000" u="sng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Guía de instalación</a:t>
            </a:r>
            <a:endParaRPr sz="20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8"/>
          <p:cNvSpPr txBox="1"/>
          <p:nvPr/>
        </p:nvSpPr>
        <p:spPr>
          <a:xfrm>
            <a:off x="218375" y="109175"/>
            <a:ext cx="3627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Tipos de datos en SQL</a:t>
            </a:r>
            <a:endParaRPr sz="26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1" name="Google Shape;171;p18"/>
          <p:cNvSpPr txBox="1"/>
          <p:nvPr/>
        </p:nvSpPr>
        <p:spPr>
          <a:xfrm>
            <a:off x="3589400" y="694175"/>
            <a:ext cx="2136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Cadenas de texto</a:t>
            </a:r>
            <a:endParaRPr sz="20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2" name="Google Shape;17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800" y="1186775"/>
            <a:ext cx="7142399" cy="3797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"/>
          <p:cNvSpPr txBox="1"/>
          <p:nvPr/>
        </p:nvSpPr>
        <p:spPr>
          <a:xfrm>
            <a:off x="218375" y="109175"/>
            <a:ext cx="3627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Tipos de datos en SQL</a:t>
            </a:r>
            <a:endParaRPr sz="26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8" name="Google Shape;178;p19"/>
          <p:cNvSpPr txBox="1"/>
          <p:nvPr/>
        </p:nvSpPr>
        <p:spPr>
          <a:xfrm>
            <a:off x="3873750" y="694175"/>
            <a:ext cx="1396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Numéricos</a:t>
            </a:r>
            <a:endParaRPr sz="20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9" name="Google Shape;17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9513" y="1186775"/>
            <a:ext cx="6284978" cy="3956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0"/>
          <p:cNvSpPr txBox="1"/>
          <p:nvPr/>
        </p:nvSpPr>
        <p:spPr>
          <a:xfrm>
            <a:off x="218375" y="109175"/>
            <a:ext cx="3627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Tipos de datos en SQL</a:t>
            </a:r>
            <a:endParaRPr sz="26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5" name="Google Shape;185;p20"/>
          <p:cNvSpPr txBox="1"/>
          <p:nvPr/>
        </p:nvSpPr>
        <p:spPr>
          <a:xfrm>
            <a:off x="4064550" y="694175"/>
            <a:ext cx="1014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Fechas</a:t>
            </a:r>
            <a:endParaRPr sz="20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6" name="Google Shape;18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1150"/>
            <a:ext cx="8839201" cy="2973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"/>
          <p:cNvSpPr txBox="1"/>
          <p:nvPr/>
        </p:nvSpPr>
        <p:spPr>
          <a:xfrm>
            <a:off x="2449050" y="118550"/>
            <a:ext cx="4245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600">
                <a:solidFill>
                  <a:srgbClr val="E69138"/>
                </a:solidFill>
                <a:latin typeface="Lato"/>
                <a:ea typeface="Lato"/>
                <a:cs typeface="Lato"/>
                <a:sym typeface="Lato"/>
              </a:rPr>
              <a:t>Tipos de sentencias en SQL</a:t>
            </a:r>
            <a:endParaRPr sz="2600">
              <a:solidFill>
                <a:srgbClr val="E69138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2" name="Google Shape;19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4400" y="909775"/>
            <a:ext cx="7155202" cy="4024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490</Words>
  <Application>Microsoft Office PowerPoint</Application>
  <PresentationFormat>Presentación en pantalla (16:9)</PresentationFormat>
  <Paragraphs>62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Lato</vt:lpstr>
      <vt:lpstr>Montserrat</vt:lpstr>
      <vt:lpstr>Arial</vt:lpstr>
      <vt:lpstr>Focus</vt:lpstr>
      <vt:lpstr>Base de Datos I Structured Query Language (SQL)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USUARIO</dc:creator>
  <cp:lastModifiedBy>Eduardo Mónaco</cp:lastModifiedBy>
  <cp:revision>1</cp:revision>
  <dcterms:modified xsi:type="dcterms:W3CDTF">2024-08-28T13:22:23Z</dcterms:modified>
</cp:coreProperties>
</file>