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s" sz="1000">
                <a:solidFill>
                  <a:schemeClr val="lt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gif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gif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gif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0" y="528800"/>
            <a:ext cx="8520600" cy="79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/>
              <a:t>Ordenación por selección</a:t>
            </a:r>
          </a:p>
        </p:txBody>
      </p:sp>
      <p:pic>
        <p:nvPicPr>
          <p:cNvPr descr="Selection-Sort-Animation.gif" id="55" name="Shape 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7075" y="1321401"/>
            <a:ext cx="989850" cy="3672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ctrTitle"/>
          </p:nvPr>
        </p:nvSpPr>
        <p:spPr>
          <a:xfrm>
            <a:off x="1723175" y="76200"/>
            <a:ext cx="3225300" cy="3626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s" sz="1300"/>
              <a:t>int posicionMenor (int A[], int pos, int c)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{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</a:t>
            </a:r>
            <a:r>
              <a:rPr lang="es" sz="1300">
                <a:solidFill>
                  <a:srgbClr val="E06666"/>
                </a:solidFill>
              </a:rPr>
              <a:t>int menor = A[pos]</a:t>
            </a:r>
            <a:r>
              <a:rPr lang="es" sz="1300"/>
              <a:t>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</a:t>
            </a:r>
            <a:r>
              <a:rPr lang="es" sz="1300">
                <a:solidFill>
                  <a:srgbClr val="E06666"/>
                </a:solidFill>
              </a:rPr>
              <a:t> int posmenor = pos</a:t>
            </a:r>
            <a:r>
              <a:rPr lang="es" sz="1300"/>
              <a:t>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</a:t>
            </a:r>
            <a:r>
              <a:rPr lang="es" sz="1300">
                <a:solidFill>
                  <a:srgbClr val="6D9EEB"/>
                </a:solidFill>
              </a:rPr>
              <a:t> int i = pos +1</a:t>
            </a:r>
            <a:r>
              <a:rPr lang="es" sz="1300"/>
              <a:t>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while (i&lt;c)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{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    if (menor &gt; A[i])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    {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        </a:t>
            </a:r>
            <a:r>
              <a:rPr lang="es" sz="1300">
                <a:solidFill>
                  <a:srgbClr val="E06666"/>
                </a:solidFill>
              </a:rPr>
              <a:t>menor = A[i];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>
                <a:solidFill>
                  <a:srgbClr val="E06666"/>
                </a:solidFill>
              </a:rPr>
              <a:t>            posmenor = i</a:t>
            </a:r>
            <a:r>
              <a:rPr lang="es" sz="1300"/>
              <a:t>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    }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   </a:t>
            </a:r>
            <a:r>
              <a:rPr lang="es" sz="1300">
                <a:solidFill>
                  <a:srgbClr val="6D9EEB"/>
                </a:solidFill>
              </a:rPr>
              <a:t> i++</a:t>
            </a:r>
            <a:r>
              <a:rPr lang="es" sz="1300"/>
              <a:t>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}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return posmenor;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}</a:t>
            </a:r>
          </a:p>
          <a:p>
            <a:pPr lvl="0" rtl="0" algn="l">
              <a:spcBef>
                <a:spcPts val="0"/>
              </a:spcBef>
              <a:buNone/>
            </a:pPr>
            <a:r>
              <a:t/>
            </a:r>
            <a:endParaRPr sz="1300"/>
          </a:p>
        </p:txBody>
      </p:sp>
      <p:sp>
        <p:nvSpPr>
          <p:cNvPr id="61" name="Shape 6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s" sz="5200">
                <a:solidFill>
                  <a:schemeClr val="dk1"/>
                </a:solidFill>
              </a:rPr>
              <a:t>	</a:t>
            </a:r>
          </a:p>
        </p:txBody>
      </p:sp>
      <p:pic>
        <p:nvPicPr>
          <p:cNvPr descr="Selection-Sort-Animation.gif" id="62" name="Shape 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5550" y="847701"/>
            <a:ext cx="953482" cy="3537399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Shape 63"/>
          <p:cNvSpPr txBox="1"/>
          <p:nvPr>
            <p:ph type="ctrTitle"/>
          </p:nvPr>
        </p:nvSpPr>
        <p:spPr>
          <a:xfrm>
            <a:off x="5056700" y="0"/>
            <a:ext cx="3266700" cy="3626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s" sz="1300"/>
              <a:t>void ordenacionSeleccion (int A[], int c)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{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int posmenor;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int aux;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</a:t>
            </a:r>
            <a:r>
              <a:rPr lang="es" sz="1300">
                <a:solidFill>
                  <a:srgbClr val="3C78D8"/>
                </a:solidFill>
              </a:rPr>
              <a:t> </a:t>
            </a:r>
            <a:r>
              <a:rPr lang="es" sz="1300">
                <a:solidFill>
                  <a:srgbClr val="FFFFFF"/>
                </a:solidFill>
              </a:rPr>
              <a:t>int i = 0</a:t>
            </a:r>
            <a:r>
              <a:rPr lang="es" sz="1300"/>
              <a:t>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while (i&lt;c-1)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{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    </a:t>
            </a:r>
            <a:r>
              <a:rPr lang="es" sz="1300">
                <a:solidFill>
                  <a:srgbClr val="E06666"/>
                </a:solidFill>
              </a:rPr>
              <a:t>posmenor = posicionMenor(A,i,c)</a:t>
            </a:r>
            <a:r>
              <a:rPr lang="es" sz="1300"/>
              <a:t>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    </a:t>
            </a:r>
            <a:r>
              <a:rPr lang="es" sz="1300">
                <a:solidFill>
                  <a:srgbClr val="FFE599"/>
                </a:solidFill>
              </a:rPr>
              <a:t>aux = A[posmenor];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>
                <a:solidFill>
                  <a:srgbClr val="FFE599"/>
                </a:solidFill>
              </a:rPr>
              <a:t>        A[posmenor]=A[i];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>
                <a:solidFill>
                  <a:srgbClr val="FFE599"/>
                </a:solidFill>
              </a:rPr>
              <a:t>        A[i]= aux</a:t>
            </a:r>
            <a:r>
              <a:rPr lang="es" sz="1300"/>
              <a:t>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    i++;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}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}</a:t>
            </a:r>
          </a:p>
          <a:p>
            <a:pPr lvl="0" rtl="0" algn="l">
              <a:spcBef>
                <a:spcPts val="0"/>
              </a:spcBef>
              <a:buNone/>
            </a:pPr>
            <a:r>
              <a:t/>
            </a:r>
            <a:endParaRPr sz="1300"/>
          </a:p>
          <a:p>
            <a:pPr lvl="0" rtl="0" algn="l">
              <a:spcBef>
                <a:spcPts val="0"/>
              </a:spcBef>
              <a:buNone/>
            </a:pPr>
            <a:r>
              <a:t/>
            </a:r>
            <a:endParaRPr sz="1300"/>
          </a:p>
        </p:txBody>
      </p:sp>
      <p:sp>
        <p:nvSpPr>
          <p:cNvPr id="64" name="Shape 64"/>
          <p:cNvSpPr txBox="1"/>
          <p:nvPr>
            <p:ph type="ctrTitle"/>
          </p:nvPr>
        </p:nvSpPr>
        <p:spPr>
          <a:xfrm>
            <a:off x="5056700" y="3349250"/>
            <a:ext cx="3266700" cy="1395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s" sz="1300"/>
              <a:t>int main() {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int A[] = {1,4,2,8,9,5,7,6,0,3};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ordenacionSeleccion (A, 10);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return 0;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}</a:t>
            </a:r>
          </a:p>
        </p:txBody>
      </p:sp>
      <p:cxnSp>
        <p:nvCxnSpPr>
          <p:cNvPr id="65" name="Shape 65"/>
          <p:cNvCxnSpPr/>
          <p:nvPr/>
        </p:nvCxnSpPr>
        <p:spPr>
          <a:xfrm>
            <a:off x="4789025" y="5400"/>
            <a:ext cx="0" cy="5132700"/>
          </a:xfrm>
          <a:prstGeom prst="straightConnector1">
            <a:avLst/>
          </a:prstGeom>
          <a:noFill/>
          <a:ln cap="flat" cmpd="sng" w="38100">
            <a:solidFill>
              <a:schemeClr val="lt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66" name="Shape 66"/>
          <p:cNvCxnSpPr/>
          <p:nvPr/>
        </p:nvCxnSpPr>
        <p:spPr>
          <a:xfrm>
            <a:off x="1642650" y="50050"/>
            <a:ext cx="0" cy="5132700"/>
          </a:xfrm>
          <a:prstGeom prst="straightConnector1">
            <a:avLst/>
          </a:prstGeom>
          <a:noFill/>
          <a:ln cap="flat" cmpd="sng" w="38100">
            <a:solidFill>
              <a:schemeClr val="lt2"/>
            </a:solidFill>
            <a:prstDash val="solid"/>
            <a:round/>
            <a:headEnd len="lg" w="lg" type="none"/>
            <a:tailEnd len="lg" w="lg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type="ctrTitle"/>
          </p:nvPr>
        </p:nvSpPr>
        <p:spPr>
          <a:xfrm>
            <a:off x="311700" y="376025"/>
            <a:ext cx="8520600" cy="10755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"/>
              <a:t>Ordenación por inserción</a:t>
            </a:r>
          </a:p>
        </p:txBody>
      </p:sp>
      <p:pic>
        <p:nvPicPr>
          <p:cNvPr descr="Insertion-sort-example-300px.gif" id="72" name="Shape 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1087" y="1794000"/>
            <a:ext cx="4301825" cy="25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ctrTitle"/>
          </p:nvPr>
        </p:nvSpPr>
        <p:spPr>
          <a:xfrm>
            <a:off x="4893925" y="0"/>
            <a:ext cx="4097700" cy="5143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s" sz="1300"/>
              <a:t>void insertar(int A[], int u, int dato)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{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int i = u;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while(i&gt;=0 &amp;&amp; dato &lt;A[i])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{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    A[i+1]=A[i];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    i--;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}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</a:t>
            </a:r>
            <a:r>
              <a:rPr lang="es" sz="1300">
                <a:solidFill>
                  <a:srgbClr val="CC0000"/>
                </a:solidFill>
              </a:rPr>
              <a:t> </a:t>
            </a:r>
            <a:r>
              <a:rPr b="1" lang="es" sz="1300">
                <a:solidFill>
                  <a:srgbClr val="CC0000"/>
                </a:solidFill>
              </a:rPr>
              <a:t>A[i+1]=dato</a:t>
            </a:r>
            <a:r>
              <a:rPr lang="es" sz="1300"/>
              <a:t>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}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void ordenacionInsercion (int A[], int c)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{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int u = 0;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while (u&lt;c-1)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{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    insertar(A,u,</a:t>
            </a:r>
            <a:r>
              <a:rPr b="1" lang="es" sz="1300">
                <a:solidFill>
                  <a:srgbClr val="CC0000"/>
                </a:solidFill>
              </a:rPr>
              <a:t>A[u+1]</a:t>
            </a:r>
            <a:r>
              <a:rPr lang="es" sz="1300"/>
              <a:t>);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    u++;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 }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}</a:t>
            </a:r>
          </a:p>
          <a:p>
            <a:pPr lvl="0" rtl="0" algn="l">
              <a:spcBef>
                <a:spcPts val="0"/>
              </a:spcBef>
              <a:buNone/>
            </a:pPr>
            <a:r>
              <a:t/>
            </a:r>
            <a:endParaRPr sz="1300"/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int main() {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int A[] = {6,5.3,1,8,7,2,4};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ordenacionInsercion(A, 8);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   return 0;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s" sz="1300"/>
              <a:t>}</a:t>
            </a:r>
          </a:p>
        </p:txBody>
      </p:sp>
      <p:pic>
        <p:nvPicPr>
          <p:cNvPr descr="Insertion-sort-example-300px.gif" id="78" name="Shape 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8675" y="1384275"/>
            <a:ext cx="3958224" cy="2374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9" name="Shape 79"/>
          <p:cNvCxnSpPr/>
          <p:nvPr/>
        </p:nvCxnSpPr>
        <p:spPr>
          <a:xfrm>
            <a:off x="4572000" y="5400"/>
            <a:ext cx="0" cy="5132700"/>
          </a:xfrm>
          <a:prstGeom prst="straightConnector1">
            <a:avLst/>
          </a:prstGeom>
          <a:noFill/>
          <a:ln cap="flat" cmpd="sng" w="38100">
            <a:solidFill>
              <a:schemeClr val="lt2"/>
            </a:solidFill>
            <a:prstDash val="solid"/>
            <a:round/>
            <a:headEnd len="lg" w="lg" type="none"/>
            <a:tailEnd len="lg" w="lg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dark-2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