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Lato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f0f7670298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f0f7670298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20301f402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220301f402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20301f4020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20301f402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20301f4020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20301f402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dc5699acb1_1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dc5699acb1_1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20301f4020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20301f402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203120976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203120976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203120976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203120976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203120976a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203120976a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203120976a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203120976a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1b32105bb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f1b32105bb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f1b32105b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f1b32105b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5" Type="http://schemas.openxmlformats.org/officeDocument/2006/relationships/image" Target="../media/image4.png"/><Relationship Id="rId6" Type="http://schemas.openxmlformats.org/officeDocument/2006/relationships/image" Target="../media/image8.png"/><Relationship Id="rId7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1413" y="4137675"/>
            <a:ext cx="2301175" cy="749500"/>
          </a:xfrm>
          <a:prstGeom prst="rect">
            <a:avLst/>
          </a:prstGeom>
          <a:noFill/>
          <a:ln>
            <a:noFill/>
          </a:ln>
          <a:effectLst>
            <a:reflection blurRad="0" dir="5400000" dist="38100" endA="0" endPos="30000" fadeDir="5400012" kx="0" rotWithShape="0" algn="bl" stPos="0" sy="-100000" ky="0"/>
          </a:effectLst>
        </p:spPr>
      </p:pic>
      <p:sp>
        <p:nvSpPr>
          <p:cNvPr id="135" name="Google Shape;135;p13"/>
          <p:cNvSpPr txBox="1"/>
          <p:nvPr>
            <p:ph idx="4294967295" type="title"/>
          </p:nvPr>
        </p:nvSpPr>
        <p:spPr>
          <a:xfrm>
            <a:off x="371200" y="667700"/>
            <a:ext cx="5660700" cy="158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000"/>
              <a:t>Base de Datos I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000"/>
              <a:t>Structured Query Language (SQL)</a:t>
            </a:r>
            <a:endParaRPr sz="3000"/>
          </a:p>
        </p:txBody>
      </p:sp>
      <p:sp>
        <p:nvSpPr>
          <p:cNvPr id="136" name="Google Shape;136;p13"/>
          <p:cNvSpPr txBox="1"/>
          <p:nvPr/>
        </p:nvSpPr>
        <p:spPr>
          <a:xfrm>
            <a:off x="439800" y="2890500"/>
            <a:ext cx="5282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3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Clase N° 10</a:t>
            </a:r>
            <a:endParaRPr sz="23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Subconsultas</a:t>
            </a:r>
            <a:endParaRPr sz="20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439800" y="3950200"/>
            <a:ext cx="7900500" cy="723300"/>
          </a:xfrm>
          <a:prstGeom prst="rect">
            <a:avLst/>
          </a:prstGeom>
          <a:noFill/>
          <a:ln>
            <a:noFill/>
          </a:ln>
          <a:effectLst>
            <a:outerShdw blurRad="414338" rotWithShape="0" algn="bl" dir="5400000" dist="76200">
              <a:srgbClr val="0B5394">
                <a:alpha val="54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Profesor: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Eduardo Mónaco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439800" y="2336400"/>
            <a:ext cx="790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UNIDAD 6: </a:t>
            </a:r>
            <a:r>
              <a:rPr lang="es-419" sz="24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Subqueries</a:t>
            </a:r>
            <a:r>
              <a:rPr lang="es-419" sz="24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24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9" name="Google Shape;13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3725" y="1471050"/>
            <a:ext cx="3510451" cy="2284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1063" y="460450"/>
            <a:ext cx="7381875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3300" y="948600"/>
            <a:ext cx="2057400" cy="1019175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22"/>
          <p:cNvSpPr txBox="1"/>
          <p:nvPr/>
        </p:nvSpPr>
        <p:spPr>
          <a:xfrm>
            <a:off x="1668300" y="2086938"/>
            <a:ext cx="5807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Ahora que sabemos el dato podríamos usarlo para la consulta…</a:t>
            </a:r>
            <a:endParaRPr i="1"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05" name="Google Shape;205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13" y="2652500"/>
            <a:ext cx="8839199" cy="338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28900" y="3100486"/>
            <a:ext cx="3886200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33675" y="3675786"/>
            <a:ext cx="387667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/>
          <p:nvPr/>
        </p:nvSpPr>
        <p:spPr>
          <a:xfrm>
            <a:off x="223650" y="1094100"/>
            <a:ext cx="86967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Esto estaría bien, pero, es porque primero buscamos el dato en una consulta y una vez que lo conseguimos, realizamos la consulta propiamente dicha. </a:t>
            </a:r>
            <a:b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Pero, lo mejor sería que en lugar de hacer dos consultas usemos una </a:t>
            </a:r>
            <a:r>
              <a:rPr b="1" i="1" lang="es-419" sz="20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subconsulta</a:t>
            </a: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para que </a:t>
            </a:r>
            <a:r>
              <a:rPr b="1" i="1" lang="es-419" sz="20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al mismo tiempo</a:t>
            </a: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 averiguamos el salario medio, se calcule cuáles son los empleados que tienen un sueldo mayor a ese salario.</a:t>
            </a:r>
            <a:endParaRPr i="1"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Veamos </a:t>
            </a: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cómo</a:t>
            </a: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realizarlo con una subconsulta…</a:t>
            </a:r>
            <a:endParaRPr i="1"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75625"/>
            <a:ext cx="8839199" cy="219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4988" y="1090092"/>
            <a:ext cx="5534025" cy="1400175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1136389" y="2750825"/>
            <a:ext cx="6871200" cy="22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Esto nos daría el mismo resultado, pero sin la necesidad de hacer </a:t>
            </a:r>
            <a:r>
              <a:rPr b="1" i="1" lang="es-419" sz="20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dos consultas</a:t>
            </a: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. </a:t>
            </a:r>
            <a:b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estos casos </a:t>
            </a: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usamos</a:t>
            </a:r>
            <a:r>
              <a:rPr i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una subconsulta, ya que no sabíamos el salario medio antes de hacer la consulta.</a:t>
            </a:r>
            <a:endParaRPr i="1"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/>
        </p:nvSpPr>
        <p:spPr>
          <a:xfrm>
            <a:off x="260625" y="205750"/>
            <a:ext cx="7900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TEMAS A DESARROLLAR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5" name="Google Shape;145;p14"/>
          <p:cNvSpPr txBox="1"/>
          <p:nvPr/>
        </p:nvSpPr>
        <p:spPr>
          <a:xfrm>
            <a:off x="150925" y="878550"/>
            <a:ext cx="8389200" cy="29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¿Qué es una subconsulta?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Tipos de consulta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Subconsultas escalares.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Subconsultas de listas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Subconsultas matriciales.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Operadores ALL, SOME / ANY.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Ejemplo de aplicación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/>
        </p:nvSpPr>
        <p:spPr>
          <a:xfrm>
            <a:off x="157600" y="322350"/>
            <a:ext cx="4126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¿Que es una subconsulta?</a:t>
            </a:r>
            <a:endParaRPr sz="27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259500" y="1110350"/>
            <a:ext cx="8625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Una subconsulta en SQL consiste en utilizar los resultados de </a:t>
            </a:r>
            <a:r>
              <a:rPr b="1" lang="es-419" sz="17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una consulta dentro de otra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la cual se considera la principal.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259500" y="2006050"/>
            <a:ext cx="86250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Anteriormente hemos utilizado la cláusula </a:t>
            </a:r>
            <a:r>
              <a:rPr b="1" lang="es-419" sz="1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WHERE 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para seleccionar los datos que deseábamos comparando un valor de una columna con una constante, o un grupo de ellas. </a:t>
            </a:r>
            <a:b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 los valores de dichas constantes son </a:t>
            </a:r>
            <a:r>
              <a:rPr b="1" lang="es-419" sz="17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desconocidos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normalmente por proceder de la aplicación de funciones a determinadas columnas de la tabla, tendremos que utilizar </a:t>
            </a:r>
            <a:r>
              <a:rPr b="1" lang="es-419" sz="1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subconsultas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Por ejemplo, queremos saber la lista de empleados cuyo salario supere el salario medio…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/>
          <p:cNvSpPr txBox="1"/>
          <p:nvPr/>
        </p:nvSpPr>
        <p:spPr>
          <a:xfrm>
            <a:off x="157600" y="322350"/>
            <a:ext cx="4126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Tipos de consulta</a:t>
            </a:r>
            <a:endParaRPr sz="27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8" name="Google Shape;158;p16"/>
          <p:cNvSpPr txBox="1"/>
          <p:nvPr/>
        </p:nvSpPr>
        <p:spPr>
          <a:xfrm>
            <a:off x="259500" y="959925"/>
            <a:ext cx="8625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Las consultas se clasifican según su resultado: 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9" name="Google Shape;159;p16"/>
          <p:cNvSpPr txBox="1"/>
          <p:nvPr/>
        </p:nvSpPr>
        <p:spPr>
          <a:xfrm>
            <a:off x="259500" y="1443600"/>
            <a:ext cx="86250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</a:pPr>
            <a:r>
              <a:rPr b="1" lang="es-419" sz="17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Valores escalares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 </a:t>
            </a:r>
            <a:b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Consultas que producen un </a:t>
            </a:r>
            <a:r>
              <a:rPr b="1" lang="es-419" sz="1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único valor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(una sola fila con una sola columna).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</a:pPr>
            <a:r>
              <a:rPr b="1" lang="es-419" sz="17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Listas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 </a:t>
            </a:r>
            <a:b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Consultas que producen una </a:t>
            </a:r>
            <a:r>
              <a:rPr b="1" lang="es-419" sz="1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lista de valores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(una o más filas con una sola columna).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</a:pPr>
            <a:r>
              <a:rPr b="1" lang="es-419" sz="17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Arreglos o Matrices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</a:t>
            </a:r>
            <a:b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consultas que devuelven un </a:t>
            </a:r>
            <a:r>
              <a:rPr b="1" lang="es-419" sz="1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conjunto de resultados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(una o más filas con una o más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columnas) es similar a una </a:t>
            </a:r>
            <a:r>
              <a:rPr b="1" lang="es-419" sz="1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matriz de datos.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0" name="Google Shape;160;p16"/>
          <p:cNvSpPr txBox="1"/>
          <p:nvPr/>
        </p:nvSpPr>
        <p:spPr>
          <a:xfrm>
            <a:off x="2366400" y="4368225"/>
            <a:ext cx="44112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Cualquier tipo de consulta se puede usar como subconsulta</a:t>
            </a:r>
            <a:endParaRPr i="1"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 txBox="1"/>
          <p:nvPr/>
        </p:nvSpPr>
        <p:spPr>
          <a:xfrm>
            <a:off x="259500" y="107450"/>
            <a:ext cx="3675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Subconsultas escalares</a:t>
            </a:r>
            <a:endParaRPr sz="27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6" name="Google Shape;166;p17"/>
          <p:cNvSpPr txBox="1"/>
          <p:nvPr/>
        </p:nvSpPr>
        <p:spPr>
          <a:xfrm>
            <a:off x="259500" y="745025"/>
            <a:ext cx="8625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 pueden usar en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7" name="Google Shape;167;p17"/>
          <p:cNvSpPr txBox="1"/>
          <p:nvPr/>
        </p:nvSpPr>
        <p:spPr>
          <a:xfrm>
            <a:off x="259500" y="1228700"/>
            <a:ext cx="8625000" cy="36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Como parte de cualquier expresión ya que el resultado es escalar.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SELECT de una instrucción SELECT como parte de la lista de campos de salida.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SET en una instrucción UPDATE para indicar el valor que se le quiere asignar a un campo.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FROM de una instrucción SELECT como tabla derivada de una sola fila y columna.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WHERE, como valor para comparar con el valor de un campo, una constante, una variable o el resultado de otra subconsulta escalar.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cláusula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HAVING en los mismos casos que la cláusula WHERE.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8"/>
          <p:cNvSpPr txBox="1"/>
          <p:nvPr/>
        </p:nvSpPr>
        <p:spPr>
          <a:xfrm>
            <a:off x="259500" y="107450"/>
            <a:ext cx="3675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Subconsultas de listas</a:t>
            </a:r>
            <a:endParaRPr sz="27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3" name="Google Shape;173;p18"/>
          <p:cNvSpPr txBox="1"/>
          <p:nvPr/>
        </p:nvSpPr>
        <p:spPr>
          <a:xfrm>
            <a:off x="259500" y="745025"/>
            <a:ext cx="8625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 pueden usar en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4" name="Google Shape;174;p18"/>
          <p:cNvSpPr txBox="1"/>
          <p:nvPr/>
        </p:nvSpPr>
        <p:spPr>
          <a:xfrm>
            <a:off x="259500" y="1228700"/>
            <a:ext cx="8625000" cy="35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WHERE de cualquier consulta que use el operador IN.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WHERE de cualquier consulta que use cualquier operador de comparación con los operadores ALL , SOME, ANY.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FROM de una instrucción SELECT como tabla derivada de varias filas y una columna.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WHERE, cuando se usa la función EXISTS o NOT EXISTS para verificar la existencia de valores en la lista.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9"/>
          <p:cNvSpPr txBox="1"/>
          <p:nvPr/>
        </p:nvSpPr>
        <p:spPr>
          <a:xfrm>
            <a:off x="259500" y="107450"/>
            <a:ext cx="3974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Subconsultas Matriciales</a:t>
            </a:r>
            <a:endParaRPr sz="27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0" name="Google Shape;180;p19"/>
          <p:cNvSpPr txBox="1"/>
          <p:nvPr/>
        </p:nvSpPr>
        <p:spPr>
          <a:xfrm>
            <a:off x="259500" y="745025"/>
            <a:ext cx="8625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 pueden usar en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1" name="Google Shape;181;p19"/>
          <p:cNvSpPr txBox="1"/>
          <p:nvPr/>
        </p:nvSpPr>
        <p:spPr>
          <a:xfrm>
            <a:off x="259500" y="1228700"/>
            <a:ext cx="8625000" cy="22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FROM de una instrucción SELECT como tabla derivada de varias filas y columnas.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cláusula WHERE, cuando se usa la función EXISTS o NOT EXISTS para verificar la existencia de valores en la lista. La función EXISTS solo devuelve true si existe al menos una fila o false si no devuelve ninguna fila.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0"/>
          <p:cNvSpPr txBox="1"/>
          <p:nvPr/>
        </p:nvSpPr>
        <p:spPr>
          <a:xfrm>
            <a:off x="259500" y="107450"/>
            <a:ext cx="3974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Operador ALL</a:t>
            </a:r>
            <a:endParaRPr sz="27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7" name="Google Shape;187;p20"/>
          <p:cNvSpPr txBox="1"/>
          <p:nvPr/>
        </p:nvSpPr>
        <p:spPr>
          <a:xfrm>
            <a:off x="259500" y="745025"/>
            <a:ext cx="86250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El operador ALL se utiliza para comparar un valor con todos los valores devueltos por una subconsulta. </a:t>
            </a:r>
            <a:b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La condición será verdadera 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sólo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si la comparación es verdadera para </a:t>
            </a:r>
            <a:r>
              <a:rPr b="1" lang="es-419" sz="17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todos los valores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8" name="Google Shape;188;p20"/>
          <p:cNvSpPr txBox="1"/>
          <p:nvPr/>
        </p:nvSpPr>
        <p:spPr>
          <a:xfrm>
            <a:off x="66075" y="2243250"/>
            <a:ext cx="50847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Ejemplo: 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Imaginemos que tenemos dos tablas, empleados y departamentos. 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Queremos encontrar los empleados cuyo salario es mayor que el salario de todos los empleados del departamento 'Ventas'.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89" name="Google Shape;1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2238" y="2519625"/>
            <a:ext cx="3933825" cy="244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1"/>
          <p:cNvSpPr txBox="1"/>
          <p:nvPr/>
        </p:nvSpPr>
        <p:spPr>
          <a:xfrm>
            <a:off x="259500" y="107450"/>
            <a:ext cx="3974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Operador ANY / SOME</a:t>
            </a:r>
            <a:endParaRPr sz="27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5" name="Google Shape;195;p21"/>
          <p:cNvSpPr txBox="1"/>
          <p:nvPr/>
        </p:nvSpPr>
        <p:spPr>
          <a:xfrm>
            <a:off x="259500" y="745025"/>
            <a:ext cx="86250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El operador ANY se utiliza para comparar un valor con cualquier valor de una subconsulta. La condición será verdadera si la comparación es verdadera para </a:t>
            </a:r>
            <a:r>
              <a:rPr b="1" lang="es-419" sz="17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al menos uno de los valores</a:t>
            </a: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6" name="Google Shape;196;p21"/>
          <p:cNvSpPr txBox="1"/>
          <p:nvPr/>
        </p:nvSpPr>
        <p:spPr>
          <a:xfrm>
            <a:off x="144875" y="2571750"/>
            <a:ext cx="48267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Ejemplo: </a:t>
            </a:r>
            <a:b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Ahora quieres encontrar los empleados cuyo salario es mayor que al menos uno de los empleados del departamento 'Ventas'.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97" name="Google Shape;1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03075" y="2451150"/>
            <a:ext cx="3781425" cy="24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