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0" y="2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B2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406392" y="0"/>
            <a:ext cx="4737735" cy="4735195"/>
          </a:xfrm>
          <a:custGeom>
            <a:avLst/>
            <a:gdLst/>
            <a:ahLst/>
            <a:cxnLst/>
            <a:rect l="l" t="t" r="r" b="b"/>
            <a:pathLst>
              <a:path w="4737734" h="4735195">
                <a:moveTo>
                  <a:pt x="4737608" y="2342159"/>
                </a:moveTo>
                <a:lnTo>
                  <a:pt x="4727130" y="2331694"/>
                </a:lnTo>
                <a:lnTo>
                  <a:pt x="4727130" y="0"/>
                </a:lnTo>
                <a:lnTo>
                  <a:pt x="2393962" y="0"/>
                </a:lnTo>
                <a:lnTo>
                  <a:pt x="440423" y="0"/>
                </a:lnTo>
                <a:lnTo>
                  <a:pt x="0" y="0"/>
                </a:lnTo>
                <a:lnTo>
                  <a:pt x="4737608" y="4734611"/>
                </a:lnTo>
                <a:lnTo>
                  <a:pt x="4737608" y="2342159"/>
                </a:lnTo>
                <a:close/>
              </a:path>
            </a:pathLst>
          </a:custGeom>
          <a:solidFill>
            <a:srgbClr val="FFFFFF">
              <a:alpha val="345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618391" y="1236649"/>
            <a:ext cx="1866264" cy="2249805"/>
          </a:xfrm>
          <a:custGeom>
            <a:avLst/>
            <a:gdLst/>
            <a:ahLst/>
            <a:cxnLst/>
            <a:rect l="l" t="t" r="r" b="b"/>
            <a:pathLst>
              <a:path w="1866265" h="2249804">
                <a:moveTo>
                  <a:pt x="808799" y="808799"/>
                </a:moveTo>
                <a:lnTo>
                  <a:pt x="0" y="0"/>
                </a:lnTo>
                <a:lnTo>
                  <a:pt x="0" y="404393"/>
                </a:lnTo>
                <a:lnTo>
                  <a:pt x="404406" y="808799"/>
                </a:lnTo>
                <a:lnTo>
                  <a:pt x="808799" y="808799"/>
                </a:lnTo>
                <a:close/>
              </a:path>
              <a:path w="1866265" h="2249804">
                <a:moveTo>
                  <a:pt x="1040257" y="611835"/>
                </a:moveTo>
                <a:lnTo>
                  <a:pt x="635863" y="207429"/>
                </a:lnTo>
                <a:lnTo>
                  <a:pt x="231457" y="207429"/>
                </a:lnTo>
                <a:lnTo>
                  <a:pt x="1040257" y="1016228"/>
                </a:lnTo>
                <a:lnTo>
                  <a:pt x="1040257" y="611835"/>
                </a:lnTo>
                <a:close/>
              </a:path>
              <a:path w="1866265" h="2249804">
                <a:moveTo>
                  <a:pt x="1177480" y="2041893"/>
                </a:moveTo>
                <a:lnTo>
                  <a:pt x="368681" y="1233093"/>
                </a:lnTo>
                <a:lnTo>
                  <a:pt x="368681" y="1637499"/>
                </a:lnTo>
                <a:lnTo>
                  <a:pt x="773087" y="2041893"/>
                </a:lnTo>
                <a:lnTo>
                  <a:pt x="1177480" y="2041893"/>
                </a:lnTo>
                <a:close/>
              </a:path>
              <a:path w="1866265" h="2249804">
                <a:moveTo>
                  <a:pt x="1412519" y="1844941"/>
                </a:moveTo>
                <a:lnTo>
                  <a:pt x="1008113" y="1440535"/>
                </a:lnTo>
                <a:lnTo>
                  <a:pt x="603719" y="1440535"/>
                </a:lnTo>
                <a:lnTo>
                  <a:pt x="1412519" y="2249335"/>
                </a:lnTo>
                <a:lnTo>
                  <a:pt x="1412519" y="1844941"/>
                </a:lnTo>
                <a:close/>
              </a:path>
              <a:path w="1866265" h="2249804">
                <a:moveTo>
                  <a:pt x="1865744" y="1434401"/>
                </a:moveTo>
                <a:lnTo>
                  <a:pt x="1056944" y="625602"/>
                </a:lnTo>
                <a:lnTo>
                  <a:pt x="1056944" y="1029995"/>
                </a:lnTo>
                <a:lnTo>
                  <a:pt x="1461338" y="1434401"/>
                </a:lnTo>
                <a:lnTo>
                  <a:pt x="1865744" y="1434401"/>
                </a:lnTo>
                <a:close/>
              </a:path>
            </a:pathLst>
          </a:custGeom>
          <a:solidFill>
            <a:srgbClr val="FFFFFF">
              <a:alpha val="73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908099" y="2069680"/>
            <a:ext cx="808990" cy="808990"/>
          </a:xfrm>
          <a:custGeom>
            <a:avLst/>
            <a:gdLst/>
            <a:ahLst/>
            <a:cxnLst/>
            <a:rect l="l" t="t" r="r" b="b"/>
            <a:pathLst>
              <a:path w="808990" h="808989">
                <a:moveTo>
                  <a:pt x="808799" y="808799"/>
                </a:moveTo>
                <a:lnTo>
                  <a:pt x="0" y="0"/>
                </a:lnTo>
                <a:lnTo>
                  <a:pt x="404399" y="0"/>
                </a:lnTo>
                <a:lnTo>
                  <a:pt x="808799" y="404399"/>
                </a:lnTo>
                <a:lnTo>
                  <a:pt x="808799" y="808799"/>
                </a:lnTo>
                <a:close/>
              </a:path>
            </a:pathLst>
          </a:custGeom>
          <a:solidFill>
            <a:srgbClr val="82C7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861137" y="2478100"/>
            <a:ext cx="2092960" cy="1640205"/>
          </a:xfrm>
          <a:custGeom>
            <a:avLst/>
            <a:gdLst/>
            <a:ahLst/>
            <a:cxnLst/>
            <a:rect l="l" t="t" r="r" b="b"/>
            <a:pathLst>
              <a:path w="2092959" h="1640204">
                <a:moveTo>
                  <a:pt x="808799" y="808799"/>
                </a:moveTo>
                <a:lnTo>
                  <a:pt x="0" y="0"/>
                </a:lnTo>
                <a:lnTo>
                  <a:pt x="0" y="404393"/>
                </a:lnTo>
                <a:lnTo>
                  <a:pt x="404393" y="808799"/>
                </a:lnTo>
                <a:lnTo>
                  <a:pt x="808799" y="808799"/>
                </a:lnTo>
                <a:close/>
              </a:path>
              <a:path w="2092959" h="1640204">
                <a:moveTo>
                  <a:pt x="995260" y="1426044"/>
                </a:moveTo>
                <a:lnTo>
                  <a:pt x="186461" y="617245"/>
                </a:lnTo>
                <a:lnTo>
                  <a:pt x="186461" y="1021651"/>
                </a:lnTo>
                <a:lnTo>
                  <a:pt x="590854" y="1426044"/>
                </a:lnTo>
                <a:lnTo>
                  <a:pt x="995260" y="1426044"/>
                </a:lnTo>
                <a:close/>
              </a:path>
              <a:path w="2092959" h="1640204">
                <a:moveTo>
                  <a:pt x="1224305" y="1229093"/>
                </a:moveTo>
                <a:lnTo>
                  <a:pt x="819912" y="824687"/>
                </a:lnTo>
                <a:lnTo>
                  <a:pt x="415505" y="824687"/>
                </a:lnTo>
                <a:lnTo>
                  <a:pt x="1224305" y="1633486"/>
                </a:lnTo>
                <a:lnTo>
                  <a:pt x="1224305" y="1229093"/>
                </a:lnTo>
                <a:close/>
              </a:path>
              <a:path w="2092959" h="1640204">
                <a:moveTo>
                  <a:pt x="1912924" y="619493"/>
                </a:moveTo>
                <a:lnTo>
                  <a:pt x="1508518" y="215099"/>
                </a:lnTo>
                <a:lnTo>
                  <a:pt x="1104125" y="215099"/>
                </a:lnTo>
                <a:lnTo>
                  <a:pt x="1912924" y="1023899"/>
                </a:lnTo>
                <a:lnTo>
                  <a:pt x="1912924" y="619493"/>
                </a:lnTo>
                <a:close/>
              </a:path>
              <a:path w="2092959" h="1640204">
                <a:moveTo>
                  <a:pt x="2092744" y="1235341"/>
                </a:moveTo>
                <a:lnTo>
                  <a:pt x="1688338" y="830935"/>
                </a:lnTo>
                <a:lnTo>
                  <a:pt x="1283944" y="830935"/>
                </a:lnTo>
                <a:lnTo>
                  <a:pt x="2092744" y="1639747"/>
                </a:lnTo>
                <a:lnTo>
                  <a:pt x="2092744" y="1235341"/>
                </a:lnTo>
                <a:close/>
              </a:path>
            </a:pathLst>
          </a:custGeom>
          <a:solidFill>
            <a:srgbClr val="FFFFFF">
              <a:alpha val="73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27414" y="3711188"/>
            <a:ext cx="808990" cy="808990"/>
          </a:xfrm>
          <a:custGeom>
            <a:avLst/>
            <a:gdLst/>
            <a:ahLst/>
            <a:cxnLst/>
            <a:rect l="l" t="t" r="r" b="b"/>
            <a:pathLst>
              <a:path w="808990" h="808989">
                <a:moveTo>
                  <a:pt x="808799" y="808799"/>
                </a:moveTo>
                <a:lnTo>
                  <a:pt x="404399" y="808799"/>
                </a:lnTo>
                <a:lnTo>
                  <a:pt x="0" y="404399"/>
                </a:lnTo>
                <a:lnTo>
                  <a:pt x="0" y="0"/>
                </a:lnTo>
                <a:lnTo>
                  <a:pt x="808799" y="808799"/>
                </a:lnTo>
                <a:close/>
              </a:path>
            </a:pathLst>
          </a:custGeom>
          <a:solidFill>
            <a:srgbClr val="014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462444" y="3718864"/>
            <a:ext cx="1681480" cy="1424940"/>
          </a:xfrm>
          <a:custGeom>
            <a:avLst/>
            <a:gdLst/>
            <a:ahLst/>
            <a:cxnLst/>
            <a:rect l="l" t="t" r="r" b="b"/>
            <a:pathLst>
              <a:path w="1681479" h="1424939">
                <a:moveTo>
                  <a:pt x="808799" y="604164"/>
                </a:moveTo>
                <a:lnTo>
                  <a:pt x="404393" y="199771"/>
                </a:lnTo>
                <a:lnTo>
                  <a:pt x="0" y="199771"/>
                </a:lnTo>
                <a:lnTo>
                  <a:pt x="808799" y="1008570"/>
                </a:lnTo>
                <a:lnTo>
                  <a:pt x="808799" y="604164"/>
                </a:lnTo>
                <a:close/>
              </a:path>
              <a:path w="1681479" h="1424939">
                <a:moveTo>
                  <a:pt x="1448841" y="808799"/>
                </a:moveTo>
                <a:lnTo>
                  <a:pt x="640041" y="0"/>
                </a:lnTo>
                <a:lnTo>
                  <a:pt x="640041" y="404393"/>
                </a:lnTo>
                <a:lnTo>
                  <a:pt x="1044435" y="808799"/>
                </a:lnTo>
                <a:lnTo>
                  <a:pt x="1448841" y="808799"/>
                </a:lnTo>
                <a:close/>
              </a:path>
              <a:path w="1681479" h="1424939">
                <a:moveTo>
                  <a:pt x="1634642" y="1424635"/>
                </a:moveTo>
                <a:lnTo>
                  <a:pt x="825842" y="615835"/>
                </a:lnTo>
                <a:lnTo>
                  <a:pt x="825842" y="1020241"/>
                </a:lnTo>
                <a:lnTo>
                  <a:pt x="1230236" y="1424635"/>
                </a:lnTo>
                <a:lnTo>
                  <a:pt x="1634642" y="1424635"/>
                </a:lnTo>
                <a:close/>
              </a:path>
              <a:path w="1681479" h="1424939">
                <a:moveTo>
                  <a:pt x="1680883" y="611835"/>
                </a:moveTo>
                <a:lnTo>
                  <a:pt x="1276477" y="207429"/>
                </a:lnTo>
                <a:lnTo>
                  <a:pt x="872083" y="207429"/>
                </a:lnTo>
                <a:lnTo>
                  <a:pt x="1680883" y="1016228"/>
                </a:lnTo>
                <a:lnTo>
                  <a:pt x="1680883" y="611835"/>
                </a:lnTo>
                <a:close/>
              </a:path>
            </a:pathLst>
          </a:custGeom>
          <a:solidFill>
            <a:srgbClr val="FFFFFF">
              <a:alpha val="73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274" y="1743399"/>
            <a:ext cx="8839198" cy="22079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B2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406392" y="0"/>
            <a:ext cx="4737735" cy="4735195"/>
          </a:xfrm>
          <a:custGeom>
            <a:avLst/>
            <a:gdLst/>
            <a:ahLst/>
            <a:cxnLst/>
            <a:rect l="l" t="t" r="r" b="b"/>
            <a:pathLst>
              <a:path w="4737734" h="4735195">
                <a:moveTo>
                  <a:pt x="4737608" y="2342159"/>
                </a:moveTo>
                <a:lnTo>
                  <a:pt x="4727130" y="2331694"/>
                </a:lnTo>
                <a:lnTo>
                  <a:pt x="4727130" y="0"/>
                </a:lnTo>
                <a:lnTo>
                  <a:pt x="2393962" y="0"/>
                </a:lnTo>
                <a:lnTo>
                  <a:pt x="440423" y="0"/>
                </a:lnTo>
                <a:lnTo>
                  <a:pt x="0" y="0"/>
                </a:lnTo>
                <a:lnTo>
                  <a:pt x="4737608" y="4734611"/>
                </a:lnTo>
                <a:lnTo>
                  <a:pt x="4737608" y="2342159"/>
                </a:lnTo>
                <a:close/>
              </a:path>
            </a:pathLst>
          </a:custGeom>
          <a:solidFill>
            <a:srgbClr val="FFFFFF">
              <a:alpha val="345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618391" y="1236649"/>
            <a:ext cx="1866264" cy="2249805"/>
          </a:xfrm>
          <a:custGeom>
            <a:avLst/>
            <a:gdLst/>
            <a:ahLst/>
            <a:cxnLst/>
            <a:rect l="l" t="t" r="r" b="b"/>
            <a:pathLst>
              <a:path w="1866265" h="2249804">
                <a:moveTo>
                  <a:pt x="808799" y="808799"/>
                </a:moveTo>
                <a:lnTo>
                  <a:pt x="0" y="0"/>
                </a:lnTo>
                <a:lnTo>
                  <a:pt x="0" y="404393"/>
                </a:lnTo>
                <a:lnTo>
                  <a:pt x="404406" y="808799"/>
                </a:lnTo>
                <a:lnTo>
                  <a:pt x="808799" y="808799"/>
                </a:lnTo>
                <a:close/>
              </a:path>
              <a:path w="1866265" h="2249804">
                <a:moveTo>
                  <a:pt x="1040257" y="611835"/>
                </a:moveTo>
                <a:lnTo>
                  <a:pt x="635863" y="207429"/>
                </a:lnTo>
                <a:lnTo>
                  <a:pt x="231457" y="207429"/>
                </a:lnTo>
                <a:lnTo>
                  <a:pt x="1040257" y="1016228"/>
                </a:lnTo>
                <a:lnTo>
                  <a:pt x="1040257" y="611835"/>
                </a:lnTo>
                <a:close/>
              </a:path>
              <a:path w="1866265" h="2249804">
                <a:moveTo>
                  <a:pt x="1177480" y="2041893"/>
                </a:moveTo>
                <a:lnTo>
                  <a:pt x="368681" y="1233093"/>
                </a:lnTo>
                <a:lnTo>
                  <a:pt x="368681" y="1637499"/>
                </a:lnTo>
                <a:lnTo>
                  <a:pt x="773087" y="2041893"/>
                </a:lnTo>
                <a:lnTo>
                  <a:pt x="1177480" y="2041893"/>
                </a:lnTo>
                <a:close/>
              </a:path>
              <a:path w="1866265" h="2249804">
                <a:moveTo>
                  <a:pt x="1412519" y="1844941"/>
                </a:moveTo>
                <a:lnTo>
                  <a:pt x="1008113" y="1440535"/>
                </a:lnTo>
                <a:lnTo>
                  <a:pt x="603719" y="1440535"/>
                </a:lnTo>
                <a:lnTo>
                  <a:pt x="1412519" y="2249335"/>
                </a:lnTo>
                <a:lnTo>
                  <a:pt x="1412519" y="1844941"/>
                </a:lnTo>
                <a:close/>
              </a:path>
              <a:path w="1866265" h="2249804">
                <a:moveTo>
                  <a:pt x="1865744" y="1434401"/>
                </a:moveTo>
                <a:lnTo>
                  <a:pt x="1056944" y="625602"/>
                </a:lnTo>
                <a:lnTo>
                  <a:pt x="1056944" y="1029995"/>
                </a:lnTo>
                <a:lnTo>
                  <a:pt x="1461338" y="1434401"/>
                </a:lnTo>
                <a:lnTo>
                  <a:pt x="1865744" y="1434401"/>
                </a:lnTo>
                <a:close/>
              </a:path>
            </a:pathLst>
          </a:custGeom>
          <a:solidFill>
            <a:srgbClr val="FFFFFF">
              <a:alpha val="73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908099" y="2069680"/>
            <a:ext cx="808990" cy="808990"/>
          </a:xfrm>
          <a:custGeom>
            <a:avLst/>
            <a:gdLst/>
            <a:ahLst/>
            <a:cxnLst/>
            <a:rect l="l" t="t" r="r" b="b"/>
            <a:pathLst>
              <a:path w="808990" h="808989">
                <a:moveTo>
                  <a:pt x="808799" y="808799"/>
                </a:moveTo>
                <a:lnTo>
                  <a:pt x="0" y="0"/>
                </a:lnTo>
                <a:lnTo>
                  <a:pt x="404399" y="0"/>
                </a:lnTo>
                <a:lnTo>
                  <a:pt x="808799" y="404399"/>
                </a:lnTo>
                <a:lnTo>
                  <a:pt x="808799" y="808799"/>
                </a:lnTo>
                <a:close/>
              </a:path>
            </a:pathLst>
          </a:custGeom>
          <a:solidFill>
            <a:srgbClr val="82C7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861137" y="2478100"/>
            <a:ext cx="2092960" cy="1640205"/>
          </a:xfrm>
          <a:custGeom>
            <a:avLst/>
            <a:gdLst/>
            <a:ahLst/>
            <a:cxnLst/>
            <a:rect l="l" t="t" r="r" b="b"/>
            <a:pathLst>
              <a:path w="2092959" h="1640204">
                <a:moveTo>
                  <a:pt x="808799" y="808799"/>
                </a:moveTo>
                <a:lnTo>
                  <a:pt x="0" y="0"/>
                </a:lnTo>
                <a:lnTo>
                  <a:pt x="0" y="404393"/>
                </a:lnTo>
                <a:lnTo>
                  <a:pt x="404393" y="808799"/>
                </a:lnTo>
                <a:lnTo>
                  <a:pt x="808799" y="808799"/>
                </a:lnTo>
                <a:close/>
              </a:path>
              <a:path w="2092959" h="1640204">
                <a:moveTo>
                  <a:pt x="995260" y="1426044"/>
                </a:moveTo>
                <a:lnTo>
                  <a:pt x="186461" y="617245"/>
                </a:lnTo>
                <a:lnTo>
                  <a:pt x="186461" y="1021651"/>
                </a:lnTo>
                <a:lnTo>
                  <a:pt x="590854" y="1426044"/>
                </a:lnTo>
                <a:lnTo>
                  <a:pt x="995260" y="1426044"/>
                </a:lnTo>
                <a:close/>
              </a:path>
              <a:path w="2092959" h="1640204">
                <a:moveTo>
                  <a:pt x="1224305" y="1229093"/>
                </a:moveTo>
                <a:lnTo>
                  <a:pt x="819912" y="824687"/>
                </a:lnTo>
                <a:lnTo>
                  <a:pt x="415505" y="824687"/>
                </a:lnTo>
                <a:lnTo>
                  <a:pt x="1224305" y="1633486"/>
                </a:lnTo>
                <a:lnTo>
                  <a:pt x="1224305" y="1229093"/>
                </a:lnTo>
                <a:close/>
              </a:path>
              <a:path w="2092959" h="1640204">
                <a:moveTo>
                  <a:pt x="1912924" y="619493"/>
                </a:moveTo>
                <a:lnTo>
                  <a:pt x="1508518" y="215099"/>
                </a:lnTo>
                <a:lnTo>
                  <a:pt x="1104125" y="215099"/>
                </a:lnTo>
                <a:lnTo>
                  <a:pt x="1912924" y="1023899"/>
                </a:lnTo>
                <a:lnTo>
                  <a:pt x="1912924" y="619493"/>
                </a:lnTo>
                <a:close/>
              </a:path>
              <a:path w="2092959" h="1640204">
                <a:moveTo>
                  <a:pt x="2092744" y="1235341"/>
                </a:moveTo>
                <a:lnTo>
                  <a:pt x="1688338" y="830935"/>
                </a:lnTo>
                <a:lnTo>
                  <a:pt x="1283944" y="830935"/>
                </a:lnTo>
                <a:lnTo>
                  <a:pt x="2092744" y="1639747"/>
                </a:lnTo>
                <a:lnTo>
                  <a:pt x="2092744" y="1235341"/>
                </a:lnTo>
                <a:close/>
              </a:path>
            </a:pathLst>
          </a:custGeom>
          <a:solidFill>
            <a:srgbClr val="FFFFFF">
              <a:alpha val="73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27414" y="3711188"/>
            <a:ext cx="808990" cy="808990"/>
          </a:xfrm>
          <a:custGeom>
            <a:avLst/>
            <a:gdLst/>
            <a:ahLst/>
            <a:cxnLst/>
            <a:rect l="l" t="t" r="r" b="b"/>
            <a:pathLst>
              <a:path w="808990" h="808989">
                <a:moveTo>
                  <a:pt x="808799" y="808799"/>
                </a:moveTo>
                <a:lnTo>
                  <a:pt x="404399" y="808799"/>
                </a:lnTo>
                <a:lnTo>
                  <a:pt x="0" y="404399"/>
                </a:lnTo>
                <a:lnTo>
                  <a:pt x="0" y="0"/>
                </a:lnTo>
                <a:lnTo>
                  <a:pt x="808799" y="808799"/>
                </a:lnTo>
                <a:close/>
              </a:path>
            </a:pathLst>
          </a:custGeom>
          <a:solidFill>
            <a:srgbClr val="014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462444" y="3718864"/>
            <a:ext cx="1681480" cy="1424940"/>
          </a:xfrm>
          <a:custGeom>
            <a:avLst/>
            <a:gdLst/>
            <a:ahLst/>
            <a:cxnLst/>
            <a:rect l="l" t="t" r="r" b="b"/>
            <a:pathLst>
              <a:path w="1681479" h="1424939">
                <a:moveTo>
                  <a:pt x="808799" y="604164"/>
                </a:moveTo>
                <a:lnTo>
                  <a:pt x="404393" y="199771"/>
                </a:lnTo>
                <a:lnTo>
                  <a:pt x="0" y="199771"/>
                </a:lnTo>
                <a:lnTo>
                  <a:pt x="808799" y="1008570"/>
                </a:lnTo>
                <a:lnTo>
                  <a:pt x="808799" y="604164"/>
                </a:lnTo>
                <a:close/>
              </a:path>
              <a:path w="1681479" h="1424939">
                <a:moveTo>
                  <a:pt x="1448841" y="808799"/>
                </a:moveTo>
                <a:lnTo>
                  <a:pt x="640041" y="0"/>
                </a:lnTo>
                <a:lnTo>
                  <a:pt x="640041" y="404393"/>
                </a:lnTo>
                <a:lnTo>
                  <a:pt x="1044435" y="808799"/>
                </a:lnTo>
                <a:lnTo>
                  <a:pt x="1448841" y="808799"/>
                </a:lnTo>
                <a:close/>
              </a:path>
              <a:path w="1681479" h="1424939">
                <a:moveTo>
                  <a:pt x="1634642" y="1424635"/>
                </a:moveTo>
                <a:lnTo>
                  <a:pt x="825842" y="615835"/>
                </a:lnTo>
                <a:lnTo>
                  <a:pt x="825842" y="1020241"/>
                </a:lnTo>
                <a:lnTo>
                  <a:pt x="1230236" y="1424635"/>
                </a:lnTo>
                <a:lnTo>
                  <a:pt x="1634642" y="1424635"/>
                </a:lnTo>
                <a:close/>
              </a:path>
              <a:path w="1681479" h="1424939">
                <a:moveTo>
                  <a:pt x="1680883" y="611835"/>
                </a:moveTo>
                <a:lnTo>
                  <a:pt x="1276477" y="207429"/>
                </a:lnTo>
                <a:lnTo>
                  <a:pt x="872083" y="207429"/>
                </a:lnTo>
                <a:lnTo>
                  <a:pt x="1680883" y="1016228"/>
                </a:lnTo>
                <a:lnTo>
                  <a:pt x="1680883" y="611835"/>
                </a:lnTo>
                <a:close/>
              </a:path>
            </a:pathLst>
          </a:custGeom>
          <a:solidFill>
            <a:srgbClr val="FFFFFF">
              <a:alpha val="730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025" y="59816"/>
            <a:ext cx="6052334" cy="8655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5275" y="856596"/>
            <a:ext cx="8585200" cy="1922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E6913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B2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5462" y="3612062"/>
            <a:ext cx="8729345" cy="1531620"/>
            <a:chOff x="25462" y="3612062"/>
            <a:chExt cx="8729345" cy="15316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21412" y="4925275"/>
              <a:ext cx="2301175" cy="21822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21412" y="4137674"/>
              <a:ext cx="2301174" cy="7494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462" y="3612062"/>
              <a:ext cx="8729175" cy="1531437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12825" y="3909433"/>
            <a:ext cx="13550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Tahoma"/>
                <a:cs typeface="Tahoma"/>
              </a:rPr>
              <a:t>Profesor: </a:t>
            </a:r>
            <a:r>
              <a:rPr sz="1400" dirty="0">
                <a:solidFill>
                  <a:srgbClr val="FFFFFF"/>
                </a:solidFill>
                <a:latin typeface="Tahoma"/>
                <a:cs typeface="Tahoma"/>
              </a:rPr>
              <a:t>Eduardo</a:t>
            </a:r>
            <a:r>
              <a:rPr sz="140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ahoma"/>
                <a:cs typeface="Tahoma"/>
              </a:rPr>
              <a:t>Mónaco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03725" y="1471050"/>
            <a:ext cx="3510450" cy="228479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5693" rIns="0" bIns="0" rtlCol="0">
            <a:spAutoFit/>
          </a:bodyPr>
          <a:lstStyle/>
          <a:p>
            <a:pPr marL="593725">
              <a:lnSpc>
                <a:spcPct val="100000"/>
              </a:lnSpc>
              <a:spcBef>
                <a:spcPts val="100"/>
              </a:spcBef>
            </a:pPr>
            <a:r>
              <a:rPr lang="es-ES" sz="3000" dirty="0">
                <a:solidFill>
                  <a:srgbClr val="FFFFFF"/>
                </a:solidFill>
              </a:rPr>
              <a:t>Repaso </a:t>
            </a:r>
            <a:r>
              <a:rPr lang="es-ES" sz="3000" spc="-20" dirty="0">
                <a:solidFill>
                  <a:srgbClr val="FFFFFF"/>
                </a:solidFill>
              </a:rPr>
              <a:t>de</a:t>
            </a:r>
            <a:r>
              <a:rPr sz="3000" spc="-315" dirty="0">
                <a:solidFill>
                  <a:srgbClr val="FFFFFF"/>
                </a:solidFill>
              </a:rPr>
              <a:t> </a:t>
            </a:r>
            <a:r>
              <a:rPr sz="3000" dirty="0">
                <a:solidFill>
                  <a:srgbClr val="FFFFFF"/>
                </a:solidFill>
              </a:rPr>
              <a:t>Base</a:t>
            </a:r>
            <a:r>
              <a:rPr sz="3000" spc="-315" dirty="0">
                <a:solidFill>
                  <a:srgbClr val="FFFFFF"/>
                </a:solidFill>
              </a:rPr>
              <a:t> </a:t>
            </a:r>
            <a:r>
              <a:rPr sz="3000" dirty="0">
                <a:solidFill>
                  <a:srgbClr val="FFFFFF"/>
                </a:solidFill>
              </a:rPr>
              <a:t>de</a:t>
            </a:r>
            <a:r>
              <a:rPr sz="3000" spc="-320" dirty="0">
                <a:solidFill>
                  <a:srgbClr val="FFFFFF"/>
                </a:solidFill>
              </a:rPr>
              <a:t> </a:t>
            </a:r>
            <a:r>
              <a:rPr sz="3000" spc="-10" dirty="0">
                <a:solidFill>
                  <a:srgbClr val="FFFFFF"/>
                </a:solidFill>
              </a:rPr>
              <a:t>Datos</a:t>
            </a:r>
            <a:r>
              <a:rPr lang="es-ES" sz="3000" spc="-10" dirty="0">
                <a:solidFill>
                  <a:srgbClr val="FFFFFF"/>
                </a:solidFill>
              </a:rPr>
              <a:t> 1</a:t>
            </a:r>
            <a:endParaRPr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425" y="217297"/>
            <a:ext cx="588073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Cada</a:t>
            </a:r>
            <a:r>
              <a:rPr sz="16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atributo</a:t>
            </a:r>
            <a:r>
              <a:rPr sz="16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6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tabla</a:t>
            </a:r>
            <a:r>
              <a:rPr sz="16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solo</a:t>
            </a:r>
            <a:r>
              <a:rPr sz="16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puede</a:t>
            </a:r>
            <a:r>
              <a:rPr sz="16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tener</a:t>
            </a:r>
            <a:r>
              <a:rPr sz="160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un</a:t>
            </a:r>
            <a:r>
              <a:rPr sz="1600" spc="-14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valor</a:t>
            </a:r>
            <a:r>
              <a:rPr sz="1600" spc="-14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en</a:t>
            </a:r>
            <a:r>
              <a:rPr sz="1600" spc="-14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E69137"/>
                </a:solidFill>
                <a:latin typeface="Tahoma"/>
                <a:cs typeface="Tahoma"/>
              </a:rPr>
              <a:t>cada</a:t>
            </a:r>
            <a:r>
              <a:rPr sz="1600" spc="-14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tupla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5425" y="1192657"/>
            <a:ext cx="863981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Cada</a:t>
            </a: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atributo</a:t>
            </a:r>
            <a:r>
              <a:rPr sz="1600" spc="-13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tiene</a:t>
            </a:r>
            <a:r>
              <a:rPr sz="16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nombre</a:t>
            </a:r>
            <a:r>
              <a:rPr sz="1600" spc="-13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único</a:t>
            </a:r>
            <a:r>
              <a:rPr sz="1600" spc="-12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en</a:t>
            </a:r>
            <a:r>
              <a:rPr sz="1600" spc="-13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E69137"/>
                </a:solidFill>
                <a:latin typeface="Tahoma"/>
                <a:cs typeface="Tahoma"/>
              </a:rPr>
              <a:t>cada</a:t>
            </a:r>
            <a:r>
              <a:rPr sz="1600" spc="-12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tabla</a:t>
            </a:r>
            <a:r>
              <a:rPr sz="1600" spc="-13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35" dirty="0">
                <a:solidFill>
                  <a:srgbClr val="FFFFFF"/>
                </a:solidFill>
                <a:latin typeface="Tahoma"/>
                <a:cs typeface="Tahoma"/>
              </a:rPr>
              <a:t>(aunque</a:t>
            </a: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pueden</a:t>
            </a: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coincidir</a:t>
            </a:r>
            <a:r>
              <a:rPr sz="16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tablas</a:t>
            </a:r>
            <a:r>
              <a:rPr sz="16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distintas).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5425" y="2168016"/>
            <a:ext cx="291655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6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orden</a:t>
            </a:r>
            <a:r>
              <a:rPr sz="16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las</a:t>
            </a:r>
            <a:r>
              <a:rPr sz="16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filas</a:t>
            </a:r>
            <a:r>
              <a:rPr sz="16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no</a:t>
            </a:r>
            <a:r>
              <a:rPr sz="1600" spc="-16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importa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5425" y="3143377"/>
            <a:ext cx="52171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spc="75" dirty="0">
                <a:solidFill>
                  <a:srgbClr val="FFFFFF"/>
                </a:solidFill>
                <a:latin typeface="Tahoma"/>
                <a:cs typeface="Tahoma"/>
              </a:rPr>
              <a:t>No</a:t>
            </a:r>
            <a:r>
              <a:rPr sz="16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permiten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filas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repetidas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mediante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clave</a:t>
            </a:r>
            <a:r>
              <a:rPr sz="1600" spc="-15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primaria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025" y="59816"/>
            <a:ext cx="336931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Relaciones</a:t>
            </a:r>
            <a:r>
              <a:rPr spc="-165" dirty="0"/>
              <a:t> </a:t>
            </a:r>
            <a:r>
              <a:rPr dirty="0"/>
              <a:t>entre</a:t>
            </a:r>
            <a:r>
              <a:rPr spc="-165" dirty="0"/>
              <a:t> </a:t>
            </a:r>
            <a:r>
              <a:rPr spc="-10" dirty="0"/>
              <a:t>tablas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Una</a:t>
            </a:r>
            <a:r>
              <a:rPr spc="-140" dirty="0"/>
              <a:t> </a:t>
            </a:r>
            <a:r>
              <a:rPr spc="-120" dirty="0"/>
              <a:t>“relación”</a:t>
            </a:r>
            <a:r>
              <a:rPr spc="-125" dirty="0"/>
              <a:t> es</a:t>
            </a:r>
            <a:r>
              <a:rPr spc="-130" dirty="0"/>
              <a:t> una</a:t>
            </a:r>
            <a:r>
              <a:rPr spc="-135" dirty="0"/>
              <a:t> </a:t>
            </a:r>
            <a:r>
              <a:rPr spc="-114" dirty="0"/>
              <a:t>asociación</a:t>
            </a:r>
            <a:r>
              <a:rPr spc="-140" dirty="0"/>
              <a:t> </a:t>
            </a:r>
            <a:r>
              <a:rPr spc="-120" dirty="0"/>
              <a:t>que</a:t>
            </a:r>
            <a:r>
              <a:rPr spc="-135" dirty="0"/>
              <a:t> </a:t>
            </a:r>
            <a:r>
              <a:rPr spc="-125" dirty="0"/>
              <a:t>se</a:t>
            </a:r>
            <a:r>
              <a:rPr spc="-135" dirty="0"/>
              <a:t> </a:t>
            </a:r>
            <a:r>
              <a:rPr spc="-105" dirty="0"/>
              <a:t>crea</a:t>
            </a:r>
            <a:r>
              <a:rPr spc="-135" dirty="0"/>
              <a:t> </a:t>
            </a:r>
            <a:r>
              <a:rPr spc="-95" dirty="0"/>
              <a:t>entre</a:t>
            </a:r>
            <a:r>
              <a:rPr spc="-135" dirty="0"/>
              <a:t> </a:t>
            </a:r>
            <a:r>
              <a:rPr spc="-114" dirty="0"/>
              <a:t>tablas,</a:t>
            </a:r>
            <a:r>
              <a:rPr spc="-130" dirty="0"/>
              <a:t> </a:t>
            </a:r>
            <a:r>
              <a:rPr spc="-105" dirty="0"/>
              <a:t>con</a:t>
            </a:r>
            <a:r>
              <a:rPr spc="-135" dirty="0"/>
              <a:t> </a:t>
            </a:r>
            <a:r>
              <a:rPr spc="-85" dirty="0"/>
              <a:t>el</a:t>
            </a:r>
            <a:r>
              <a:rPr spc="-130" dirty="0"/>
              <a:t> </a:t>
            </a:r>
            <a:r>
              <a:rPr spc="-100" dirty="0"/>
              <a:t>fin</a:t>
            </a:r>
            <a:r>
              <a:rPr spc="-135" dirty="0"/>
              <a:t> </a:t>
            </a:r>
            <a:r>
              <a:rPr spc="-110" dirty="0"/>
              <a:t>de</a:t>
            </a:r>
            <a:r>
              <a:rPr spc="-135" dirty="0"/>
              <a:t> </a:t>
            </a:r>
            <a:r>
              <a:rPr spc="-10" dirty="0"/>
              <a:t>vincularlas</a:t>
            </a:r>
          </a:p>
          <a:p>
            <a:pPr marL="78105">
              <a:lnSpc>
                <a:spcPct val="100000"/>
              </a:lnSpc>
              <a:spcBef>
                <a:spcPts val="1920"/>
              </a:spcBef>
            </a:pPr>
            <a:r>
              <a:rPr spc="-80" dirty="0"/>
              <a:t>y</a:t>
            </a:r>
            <a:r>
              <a:rPr spc="-130" dirty="0"/>
              <a:t> </a:t>
            </a:r>
            <a:r>
              <a:rPr spc="-114" dirty="0"/>
              <a:t>garantizar</a:t>
            </a:r>
            <a:r>
              <a:rPr spc="-125" dirty="0"/>
              <a:t> </a:t>
            </a:r>
            <a:r>
              <a:rPr spc="-105" dirty="0"/>
              <a:t>la</a:t>
            </a:r>
            <a:r>
              <a:rPr spc="-130" dirty="0"/>
              <a:t> </a:t>
            </a:r>
            <a:r>
              <a:rPr spc="-105" dirty="0"/>
              <a:t>integridad</a:t>
            </a:r>
            <a:r>
              <a:rPr spc="-120" dirty="0"/>
              <a:t> </a:t>
            </a:r>
            <a:r>
              <a:rPr spc="-85" dirty="0"/>
              <a:t>referencial</a:t>
            </a:r>
            <a:r>
              <a:rPr spc="-120" dirty="0"/>
              <a:t> </a:t>
            </a:r>
            <a:r>
              <a:rPr spc="-110" dirty="0"/>
              <a:t>de</a:t>
            </a:r>
            <a:r>
              <a:rPr spc="-130" dirty="0"/>
              <a:t> sus</a:t>
            </a:r>
            <a:r>
              <a:rPr spc="-120" dirty="0"/>
              <a:t> </a:t>
            </a:r>
            <a:r>
              <a:rPr spc="-10" dirty="0"/>
              <a:t>datos</a:t>
            </a:r>
            <a:r>
              <a:rPr b="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</a:p>
          <a:p>
            <a:pPr marL="12700" marR="5080">
              <a:lnSpc>
                <a:spcPct val="200000"/>
              </a:lnSpc>
              <a:spcBef>
                <a:spcPts val="535"/>
              </a:spcBef>
            </a:pP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relación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entre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dos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tablas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25" dirty="0">
                <a:solidFill>
                  <a:srgbClr val="FFFFFF"/>
                </a:solidFill>
                <a:latin typeface="Tahoma"/>
                <a:cs typeface="Tahoma"/>
              </a:rPr>
              <a:t>exista,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tabla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20" dirty="0">
                <a:solidFill>
                  <a:srgbClr val="FFFFFF"/>
                </a:solidFill>
                <a:latin typeface="Tahoma"/>
                <a:cs typeface="Tahoma"/>
              </a:rPr>
              <a:t>deseas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relacionar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debe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poseer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latin typeface="Tahoma"/>
                <a:cs typeface="Tahoma"/>
              </a:rPr>
              <a:t>clave</a:t>
            </a:r>
            <a:r>
              <a:rPr sz="1200" b="0" spc="-110" dirty="0">
                <a:latin typeface="Tahoma"/>
                <a:cs typeface="Tahoma"/>
              </a:rPr>
              <a:t> </a:t>
            </a:r>
            <a:r>
              <a:rPr sz="1200" b="0" dirty="0">
                <a:latin typeface="Tahoma"/>
                <a:cs typeface="Tahoma"/>
              </a:rPr>
              <a:t>primaria</a:t>
            </a:r>
            <a:r>
              <a:rPr sz="1200" b="0" spc="-114" dirty="0">
                <a:latin typeface="Tahoma"/>
                <a:cs typeface="Tahoma"/>
              </a:rPr>
              <a:t> </a:t>
            </a:r>
            <a:r>
              <a:rPr sz="1200" b="0" spc="-10" dirty="0">
                <a:latin typeface="Tahoma"/>
                <a:cs typeface="Tahoma"/>
              </a:rPr>
              <a:t>(PK)</a:t>
            </a:r>
            <a:r>
              <a:rPr sz="1200" b="0" spc="-114" dirty="0"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200" b="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identificador </a:t>
            </a:r>
            <a:r>
              <a:rPr sz="1200" b="0" spc="-25" dirty="0">
                <a:solidFill>
                  <a:srgbClr val="FFFFFF"/>
                </a:solidFill>
                <a:latin typeface="Tahoma"/>
                <a:cs typeface="Tahoma"/>
              </a:rPr>
              <a:t>único,</a:t>
            </a:r>
            <a:r>
              <a:rPr sz="1200" b="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mientras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tabla</a:t>
            </a:r>
            <a:r>
              <a:rPr sz="1200" b="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donde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estará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200" b="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lado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dependiente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200" b="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relación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debe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poseer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b="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latin typeface="Tahoma"/>
                <a:cs typeface="Tahoma"/>
              </a:rPr>
              <a:t>clave</a:t>
            </a:r>
            <a:r>
              <a:rPr sz="1200" b="0" spc="-120" dirty="0">
                <a:latin typeface="Tahoma"/>
                <a:cs typeface="Tahoma"/>
              </a:rPr>
              <a:t> </a:t>
            </a:r>
            <a:r>
              <a:rPr sz="1200" b="0" spc="-10" dirty="0">
                <a:latin typeface="Tahoma"/>
                <a:cs typeface="Tahoma"/>
              </a:rPr>
              <a:t>foránea</a:t>
            </a:r>
            <a:r>
              <a:rPr sz="1200" b="0" spc="-120" dirty="0">
                <a:latin typeface="Tahoma"/>
                <a:cs typeface="Tahoma"/>
              </a:rPr>
              <a:t> </a:t>
            </a:r>
            <a:r>
              <a:rPr sz="1200" b="0" dirty="0">
                <a:latin typeface="Tahoma"/>
                <a:cs typeface="Tahoma"/>
              </a:rPr>
              <a:t>(FK</a:t>
            </a:r>
            <a:r>
              <a:rPr sz="1200" b="0" spc="-120" dirty="0">
                <a:latin typeface="Tahoma"/>
                <a:cs typeface="Tahoma"/>
              </a:rPr>
              <a:t> </a:t>
            </a:r>
            <a:r>
              <a:rPr sz="1200" b="0" dirty="0">
                <a:latin typeface="Tahoma"/>
                <a:cs typeface="Tahoma"/>
              </a:rPr>
              <a:t>Foreign</a:t>
            </a:r>
            <a:r>
              <a:rPr sz="1200" b="0" spc="-125" dirty="0">
                <a:latin typeface="Tahoma"/>
                <a:cs typeface="Tahoma"/>
              </a:rPr>
              <a:t> </a:t>
            </a:r>
            <a:r>
              <a:rPr sz="1200" b="0" spc="-10" dirty="0">
                <a:latin typeface="Tahoma"/>
                <a:cs typeface="Tahoma"/>
              </a:rPr>
              <a:t>Key)</a:t>
            </a:r>
            <a:r>
              <a:rPr sz="1200" b="0" spc="-125" dirty="0">
                <a:latin typeface="Tahoma"/>
                <a:cs typeface="Tahoma"/>
              </a:rPr>
              <a:t> </a:t>
            </a:r>
            <a:r>
              <a:rPr sz="1200" b="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200" b="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llave foránea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200" b="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25" dirty="0">
                <a:solidFill>
                  <a:srgbClr val="FFFFFF"/>
                </a:solidFill>
                <a:latin typeface="Tahoma"/>
                <a:cs typeface="Tahoma"/>
              </a:rPr>
              <a:t>esa</a:t>
            </a:r>
            <a:r>
              <a:rPr sz="1200" b="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clave</a:t>
            </a:r>
            <a:r>
              <a:rPr sz="1200" b="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0" spc="-10" dirty="0">
                <a:solidFill>
                  <a:srgbClr val="FFFFFF"/>
                </a:solidFill>
                <a:latin typeface="Tahoma"/>
                <a:cs typeface="Tahoma"/>
              </a:rPr>
              <a:t>primaria.</a:t>
            </a:r>
            <a:r>
              <a:rPr sz="1200" b="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0" dirty="0">
                <a:solidFill>
                  <a:srgbClr val="FFFFFF"/>
                </a:solidFill>
              </a:rPr>
              <a:t>Todas</a:t>
            </a:r>
            <a:r>
              <a:rPr sz="1200" spc="-80" dirty="0">
                <a:solidFill>
                  <a:srgbClr val="FFFFFF"/>
                </a:solidFill>
              </a:rPr>
              <a:t> las </a:t>
            </a:r>
            <a:r>
              <a:rPr sz="1200" spc="-75" dirty="0">
                <a:solidFill>
                  <a:srgbClr val="FFFFFF"/>
                </a:solidFill>
              </a:rPr>
              <a:t>relaciones</a:t>
            </a:r>
            <a:r>
              <a:rPr sz="1200" spc="-80" dirty="0">
                <a:solidFill>
                  <a:srgbClr val="FFFFFF"/>
                </a:solidFill>
              </a:rPr>
              <a:t> </a:t>
            </a:r>
            <a:r>
              <a:rPr sz="1200" spc="-75" dirty="0">
                <a:solidFill>
                  <a:srgbClr val="FFFFFF"/>
                </a:solidFill>
              </a:rPr>
              <a:t>tienen</a:t>
            </a:r>
            <a:r>
              <a:rPr sz="1200" spc="-90" dirty="0">
                <a:solidFill>
                  <a:srgbClr val="FFFFFF"/>
                </a:solidFill>
              </a:rPr>
              <a:t> </a:t>
            </a:r>
            <a:r>
              <a:rPr sz="1200" spc="-75" dirty="0">
                <a:solidFill>
                  <a:srgbClr val="FFFFFF"/>
                </a:solidFill>
              </a:rPr>
              <a:t>sentido</a:t>
            </a:r>
            <a:r>
              <a:rPr sz="1200" spc="-70" dirty="0">
                <a:solidFill>
                  <a:srgbClr val="FFFFFF"/>
                </a:solidFill>
              </a:rPr>
              <a:t> </a:t>
            </a:r>
            <a:r>
              <a:rPr sz="1200" spc="-10" dirty="0">
                <a:solidFill>
                  <a:srgbClr val="E06666"/>
                </a:solidFill>
              </a:rPr>
              <a:t>bidireccional</a:t>
            </a:r>
            <a:r>
              <a:rPr sz="1200" spc="-10" dirty="0">
                <a:solidFill>
                  <a:srgbClr val="FFFFFF"/>
                </a:solidFill>
              </a:rPr>
              <a:t>.</a:t>
            </a:r>
            <a:endParaRPr sz="12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66900" y="3040150"/>
            <a:ext cx="4990251" cy="195819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Veamos</a:t>
            </a:r>
            <a:r>
              <a:rPr spc="-285" dirty="0"/>
              <a:t> </a:t>
            </a:r>
            <a:r>
              <a:rPr spc="55" dirty="0"/>
              <a:t>otro</a:t>
            </a:r>
            <a:r>
              <a:rPr spc="-285" dirty="0"/>
              <a:t> </a:t>
            </a:r>
            <a:r>
              <a:rPr spc="-10" dirty="0"/>
              <a:t>ejemplo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839198" cy="425976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839199" cy="427487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839197" cy="416138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839198" cy="255890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474521" cy="4838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25" y="65913"/>
            <a:ext cx="4358005" cy="3335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Modelos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Bases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Datos</a:t>
            </a:r>
            <a:endParaRPr sz="1400">
              <a:latin typeface="Arial MT"/>
              <a:cs typeface="Arial MT"/>
            </a:endParaRPr>
          </a:p>
          <a:p>
            <a:pPr marL="344805" marR="2063114" indent="-344805" algn="r">
              <a:lnSpc>
                <a:spcPct val="100000"/>
              </a:lnSpc>
              <a:spcBef>
                <a:spcPts val="1450"/>
              </a:spcBef>
              <a:buSzPct val="78571"/>
              <a:buAutoNum type="arabicPeriod"/>
              <a:tabLst>
                <a:tab pos="34480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Modelos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conceptuales:</a:t>
            </a:r>
            <a:endParaRPr sz="1400">
              <a:latin typeface="Arial MT"/>
              <a:cs typeface="Arial MT"/>
            </a:endParaRPr>
          </a:p>
          <a:p>
            <a:pPr marL="312420" marR="2068830" lvl="1" indent="-312420" algn="r">
              <a:lnSpc>
                <a:spcPct val="100000"/>
              </a:lnSpc>
              <a:spcBef>
                <a:spcPts val="250"/>
              </a:spcBef>
              <a:buSzPct val="78571"/>
              <a:buChar char="○"/>
              <a:tabLst>
                <a:tab pos="312420" algn="l"/>
              </a:tabLst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Entidad-Relación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4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Orientado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objetos</a:t>
            </a:r>
            <a:endParaRPr sz="1400">
              <a:latin typeface="Arial MT"/>
              <a:cs typeface="Arial MT"/>
            </a:endParaRPr>
          </a:p>
          <a:p>
            <a:pPr marL="469265" indent="-344805">
              <a:lnSpc>
                <a:spcPct val="100000"/>
              </a:lnSpc>
              <a:spcBef>
                <a:spcPts val="250"/>
              </a:spcBef>
              <a:buSzPct val="78571"/>
              <a:buAutoNum type="arabicPeriod"/>
              <a:tabLst>
                <a:tab pos="4692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Modelos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lógicos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basados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registros: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4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Estructura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árbol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0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Ejemplo: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sistema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archivos</a:t>
            </a:r>
            <a:endParaRPr sz="1400">
              <a:latin typeface="Arial MT"/>
              <a:cs typeface="Arial MT"/>
            </a:endParaRPr>
          </a:p>
          <a:p>
            <a:pPr marL="469265" indent="-344805">
              <a:lnSpc>
                <a:spcPct val="100000"/>
              </a:lnSpc>
              <a:spcBef>
                <a:spcPts val="250"/>
              </a:spcBef>
              <a:buSzPct val="78571"/>
              <a:buAutoNum type="arabicPeriod"/>
              <a:tabLst>
                <a:tab pos="4692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b.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red: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4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Estructura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grafo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0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Ejemplo: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red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rutas</a:t>
            </a:r>
            <a:endParaRPr sz="1400">
              <a:latin typeface="Arial MT"/>
              <a:cs typeface="Arial MT"/>
            </a:endParaRPr>
          </a:p>
          <a:p>
            <a:pPr marL="469265" indent="-344805">
              <a:lnSpc>
                <a:spcPct val="100000"/>
              </a:lnSpc>
              <a:spcBef>
                <a:spcPts val="254"/>
              </a:spcBef>
              <a:buSzPct val="78571"/>
              <a:buAutoNum type="arabicPeriod"/>
              <a:tabLst>
                <a:tab pos="4692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c.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 Relacional: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0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Basado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tablas</a:t>
            </a:r>
            <a:endParaRPr sz="1400">
              <a:latin typeface="Arial MT"/>
              <a:cs typeface="Arial MT"/>
            </a:endParaRPr>
          </a:p>
          <a:p>
            <a:pPr marL="926465" lvl="1" indent="-312420">
              <a:lnSpc>
                <a:spcPct val="100000"/>
              </a:lnSpc>
              <a:spcBef>
                <a:spcPts val="250"/>
              </a:spcBef>
              <a:buSzPct val="78571"/>
              <a:buChar char="○"/>
              <a:tabLst>
                <a:tab pos="926465" algn="l"/>
              </a:tabLst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Ejemplo: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hojas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cálculo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interrelacionadas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80" y="233767"/>
            <a:ext cx="28232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DIAGRAMA</a:t>
            </a:r>
            <a:r>
              <a:rPr sz="1400" b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ENTIDAD-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RELACIÓN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050" y="625113"/>
            <a:ext cx="8782685" cy="4271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052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Entidad: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objeto,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real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o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abstracto,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acerca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del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cual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recoge</a:t>
            </a:r>
            <a:r>
              <a:rPr sz="1400" spc="3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información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interés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para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base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datos.Entidades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fuertes: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tienen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existencia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por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sí</a:t>
            </a:r>
            <a:r>
              <a:rPr sz="1400" spc="3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mismas.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(Alumnos,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Empleados,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Dpto.)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Entidades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débiles: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dependen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otra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entidad</a:t>
            </a:r>
            <a:r>
              <a:rPr sz="1400" spc="3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para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su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existencia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(Hijos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Empleados)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Atributos: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describen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características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entidad.</a:t>
            </a:r>
            <a:r>
              <a:rPr sz="14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Atributo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con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simple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valor: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Cuando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simple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para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identidad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particular.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Atributo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Multivalor: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Cuando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serie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valores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para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identificarse.</a:t>
            </a:r>
            <a:endParaRPr sz="1200">
              <a:latin typeface="Arial MT"/>
              <a:cs typeface="Arial MT"/>
            </a:endParaRPr>
          </a:p>
          <a:p>
            <a:pPr marL="12700" marR="132715" algn="just">
              <a:lnSpc>
                <a:spcPct val="100000"/>
              </a:lnSpc>
              <a:spcBef>
                <a:spcPts val="5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Atributos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Derivados: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Cuando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valores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son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afines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para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este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tipo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puede</a:t>
            </a:r>
            <a:r>
              <a:rPr sz="1200" spc="3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derivar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los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valores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otros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atributos.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Atributo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Clave: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entidad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usualmente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sobre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valores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son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distintos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para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cada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entidad</a:t>
            </a:r>
            <a:r>
              <a:rPr sz="1200" spc="3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individual,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ésta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permite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identificar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forma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única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entidad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conjunto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entidades.</a:t>
            </a:r>
            <a:endParaRPr sz="12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Atributos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Nulos: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usa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cuando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entidad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para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valor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desconocido.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Relación:</a:t>
            </a:r>
            <a:r>
              <a:rPr sz="14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cualquier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asociación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pueda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establecerse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entre</a:t>
            </a:r>
            <a:r>
              <a:rPr sz="1200" spc="3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entidades.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2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Gráfico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del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Diagrama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Entidad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-Relación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Arial"/>
              <a:cs typeface="Arial"/>
            </a:endParaRPr>
          </a:p>
          <a:p>
            <a:pPr marL="671830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1.-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Rectángulos,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representan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conjuntos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entidades.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400">
              <a:latin typeface="Arial MT"/>
              <a:cs typeface="Arial MT"/>
            </a:endParaRPr>
          </a:p>
          <a:p>
            <a:pPr marL="664210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2.-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Elipses,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representan</a:t>
            </a:r>
            <a:r>
              <a:rPr sz="14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atributos.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400">
              <a:latin typeface="Arial MT"/>
              <a:cs typeface="Arial MT"/>
            </a:endParaRPr>
          </a:p>
          <a:p>
            <a:pPr marL="676910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3.-</a:t>
            </a:r>
            <a:r>
              <a:rPr sz="14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Rombos,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representan</a:t>
            </a:r>
            <a:r>
              <a:rPr sz="14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conjuntos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relaciones.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4575" y="356996"/>
            <a:ext cx="97345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65" dirty="0">
                <a:solidFill>
                  <a:srgbClr val="FFFFFF"/>
                </a:solidFill>
                <a:latin typeface="Tahoma"/>
                <a:cs typeface="Tahoma"/>
              </a:rPr>
              <a:t>Cardinalidad</a:t>
            </a:r>
            <a:endParaRPr sz="13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827875"/>
            <a:ext cx="8839199" cy="7686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" y="1748901"/>
            <a:ext cx="8839199" cy="10005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275" y="65913"/>
            <a:ext cx="7194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FF"/>
                </a:solidFill>
                <a:latin typeface="Roboto"/>
                <a:cs typeface="Roboto"/>
              </a:rPr>
              <a:t>Ejemplo: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705" y="295559"/>
            <a:ext cx="8847455" cy="3689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 marR="5080" algn="just">
              <a:lnSpc>
                <a:spcPct val="1501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hospital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registro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pacientes,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registro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personal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4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uno</a:t>
            </a:r>
            <a:r>
              <a:rPr sz="12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salas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con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funcionarios</a:t>
            </a:r>
            <a:r>
              <a:rPr sz="12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trabajan</a:t>
            </a:r>
            <a:r>
              <a:rPr sz="1200" spc="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esas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salas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con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pacientes</a:t>
            </a:r>
            <a:r>
              <a:rPr sz="1200" spc="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internados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esas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salas.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Del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personal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nos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interesa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número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empleado,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nombre,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dirección</a:t>
            </a:r>
            <a:r>
              <a:rPr sz="1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el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teléfono.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Sabemos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empleados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mismo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número.</a:t>
            </a:r>
            <a:endParaRPr sz="1200">
              <a:latin typeface="Arial MT"/>
              <a:cs typeface="Arial MT"/>
            </a:endParaRPr>
          </a:p>
          <a:p>
            <a:pPr marL="83185" marR="15240">
              <a:lnSpc>
                <a:spcPct val="150100"/>
              </a:lnSpc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pacientes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interesa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número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registro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(le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asignado</a:t>
            </a:r>
            <a:r>
              <a:rPr sz="1200" spc="3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cuando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ingresa)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nombre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mientras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nos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interesa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3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nombre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cantidad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camas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tiene.</a:t>
            </a:r>
            <a:r>
              <a:rPr sz="12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También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sabe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1200" spc="3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empleado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trabaja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única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una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trabajan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varios</a:t>
            </a:r>
            <a:r>
              <a:rPr sz="1200" spc="3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empleados.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mismo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ocurre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con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pacientes.</a:t>
            </a:r>
            <a:endParaRPr sz="1200">
              <a:latin typeface="Arial MT"/>
              <a:cs typeface="Arial MT"/>
            </a:endParaRPr>
          </a:p>
          <a:p>
            <a:pPr marL="83185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Resolución: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Pasos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seguir</a:t>
            </a:r>
            <a:endParaRPr sz="1200">
              <a:latin typeface="Arial MT"/>
              <a:cs typeface="Arial MT"/>
            </a:endParaRPr>
          </a:p>
          <a:p>
            <a:pPr marL="438784" indent="-426084">
              <a:lnSpc>
                <a:spcPct val="100000"/>
              </a:lnSpc>
              <a:spcBef>
                <a:spcPts val="695"/>
              </a:spcBef>
              <a:buClr>
                <a:srgbClr val="737373"/>
              </a:buClr>
              <a:buSzPct val="150000"/>
              <a:buFont typeface="Roboto"/>
              <a:buAutoNum type="arabicPeriod"/>
              <a:tabLst>
                <a:tab pos="438784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identificar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Entidades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del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problema.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Clr>
                <a:srgbClr val="737373"/>
              </a:buClr>
              <a:buFont typeface="Roboto"/>
              <a:buAutoNum type="arabicPeriod"/>
            </a:pPr>
            <a:endParaRPr sz="1200">
              <a:latin typeface="Arial MT"/>
              <a:cs typeface="Arial MT"/>
            </a:endParaRPr>
          </a:p>
          <a:p>
            <a:pPr marL="438784" indent="-426084">
              <a:lnSpc>
                <a:spcPct val="100000"/>
              </a:lnSpc>
              <a:buClr>
                <a:srgbClr val="737373"/>
              </a:buClr>
              <a:buSzPct val="150000"/>
              <a:buFont typeface="Roboto"/>
              <a:buAutoNum type="arabicPeriod"/>
              <a:tabLst>
                <a:tab pos="438784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identificar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Relaciones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entre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entidades.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737373"/>
              </a:buClr>
              <a:buFont typeface="Roboto"/>
              <a:buAutoNum type="arabicPeriod"/>
            </a:pPr>
            <a:endParaRPr sz="1200">
              <a:latin typeface="Arial MT"/>
              <a:cs typeface="Arial MT"/>
            </a:endParaRPr>
          </a:p>
          <a:p>
            <a:pPr marL="438784" indent="-426084">
              <a:lnSpc>
                <a:spcPct val="100000"/>
              </a:lnSpc>
              <a:spcBef>
                <a:spcPts val="5"/>
              </a:spcBef>
              <a:buClr>
                <a:srgbClr val="737373"/>
              </a:buClr>
              <a:buSzPct val="150000"/>
              <a:buFont typeface="Roboto"/>
              <a:buAutoNum type="arabicPeriod"/>
              <a:tabLst>
                <a:tab pos="438784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representar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interesan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Entidades.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737373"/>
              </a:buClr>
              <a:buFont typeface="Roboto"/>
              <a:buAutoNum type="arabicPeriod"/>
            </a:pPr>
            <a:endParaRPr sz="1200">
              <a:latin typeface="Arial MT"/>
              <a:cs typeface="Arial MT"/>
            </a:endParaRPr>
          </a:p>
          <a:p>
            <a:pPr marL="438784" indent="-426084">
              <a:lnSpc>
                <a:spcPct val="100000"/>
              </a:lnSpc>
              <a:spcBef>
                <a:spcPts val="5"/>
              </a:spcBef>
              <a:buClr>
                <a:srgbClr val="737373"/>
              </a:buClr>
              <a:buSzPct val="150000"/>
              <a:buFont typeface="Roboto"/>
              <a:buAutoNum type="arabicPeriod"/>
              <a:tabLst>
                <a:tab pos="438784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determinar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Cardinalidad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desea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imponer.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25" y="-24694"/>
            <a:ext cx="8235315" cy="291084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Entidades:</a:t>
            </a:r>
            <a:r>
              <a:rPr sz="12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Pacientes,</a:t>
            </a:r>
            <a:r>
              <a:rPr sz="12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Sala,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Personal.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Relaciones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entre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entidades: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pacientes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están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internados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3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salas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personal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trabaja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salas.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Atributos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entidades:</a:t>
            </a:r>
            <a:endParaRPr sz="1200">
              <a:latin typeface="Arial"/>
              <a:cs typeface="Arial"/>
            </a:endParaRPr>
          </a:p>
          <a:p>
            <a:pPr marL="469265" indent="-320040">
              <a:lnSpc>
                <a:spcPct val="100000"/>
              </a:lnSpc>
              <a:spcBef>
                <a:spcPts val="720"/>
              </a:spcBef>
              <a:buChar char="●"/>
              <a:tabLst>
                <a:tab pos="469265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Personal: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número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funcionario,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nombre,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dirección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teléfono.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MT"/>
              <a:buChar char="●"/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FFFFFF"/>
              </a:buClr>
              <a:buFont typeface="Arial MT"/>
              <a:buChar char="●"/>
            </a:pPr>
            <a:endParaRPr sz="1200">
              <a:latin typeface="Arial MT"/>
              <a:cs typeface="Arial MT"/>
            </a:endParaRPr>
          </a:p>
          <a:p>
            <a:pPr marL="469265" indent="-320040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Pacientes: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número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registro,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nombre.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MT"/>
              <a:buChar char="●"/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FFFFFF"/>
              </a:buClr>
              <a:buFont typeface="Arial MT"/>
              <a:buChar char="●"/>
            </a:pPr>
            <a:endParaRPr sz="1200">
              <a:latin typeface="Arial MT"/>
              <a:cs typeface="Arial MT"/>
            </a:endParaRPr>
          </a:p>
          <a:p>
            <a:pPr marL="469265" indent="-320040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Salas:</a:t>
            </a:r>
            <a:r>
              <a:rPr sz="12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nombre,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cantidad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camas.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1200">
              <a:latin typeface="Arial MT"/>
              <a:cs typeface="Arial MT"/>
            </a:endParaRPr>
          </a:p>
          <a:p>
            <a:pPr marL="128905" marR="5080">
              <a:lnSpc>
                <a:spcPct val="100000"/>
              </a:lnSpc>
            </a:pPr>
            <a:r>
              <a:rPr sz="1400" b="1" spc="-85" dirty="0">
                <a:solidFill>
                  <a:srgbClr val="FFFFFF"/>
                </a:solidFill>
                <a:latin typeface="Tahoma"/>
                <a:cs typeface="Tahoma"/>
              </a:rPr>
              <a:t>Cardinalidad:</a:t>
            </a:r>
            <a:r>
              <a:rPr sz="1400" b="1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empleado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trabaja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única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sala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sala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trabajan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varios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ahoma"/>
                <a:cs typeface="Tahoma"/>
              </a:rPr>
              <a:t>empleados.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paciente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está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internado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2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sola</a:t>
            </a:r>
            <a:r>
              <a:rPr sz="12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sala</a:t>
            </a:r>
            <a:r>
              <a:rPr sz="1200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pero</a:t>
            </a:r>
            <a:r>
              <a:rPr sz="12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2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sala</a:t>
            </a:r>
            <a:r>
              <a:rPr sz="12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hay</a:t>
            </a:r>
            <a:r>
              <a:rPr sz="12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varios</a:t>
            </a:r>
            <a:r>
              <a:rPr sz="12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pacientes.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9849" y="1126049"/>
            <a:ext cx="1468120" cy="690880"/>
          </a:xfrm>
          <a:prstGeom prst="rect">
            <a:avLst/>
          </a:prstGeom>
          <a:solidFill>
            <a:srgbClr val="82C7A5"/>
          </a:solidFill>
          <a:ln w="9524">
            <a:solidFill>
              <a:srgbClr val="D9D9D9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solidFill>
                  <a:srgbClr val="000000"/>
                </a:solidFill>
              </a:rPr>
              <a:t>Salas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798975" y="2571750"/>
            <a:ext cx="1468120" cy="690880"/>
          </a:xfrm>
          <a:prstGeom prst="rect">
            <a:avLst/>
          </a:prstGeom>
          <a:solidFill>
            <a:srgbClr val="82C7A5"/>
          </a:solidFill>
          <a:ln w="9524">
            <a:solidFill>
              <a:srgbClr val="D9D9D9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5"/>
              </a:spcBef>
            </a:pPr>
            <a:endParaRPr sz="1400">
              <a:latin typeface="Times New Roman"/>
              <a:cs typeface="Times New Roman"/>
            </a:endParaRPr>
          </a:p>
          <a:p>
            <a:pPr marL="85725">
              <a:lnSpc>
                <a:spcPct val="100000"/>
              </a:lnSpc>
            </a:pPr>
            <a:r>
              <a:rPr sz="1400" spc="-10" dirty="0">
                <a:latin typeface="Tahoma"/>
                <a:cs typeface="Tahoma"/>
              </a:rPr>
              <a:t>Pacientes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4850" y="2542675"/>
            <a:ext cx="1468120" cy="690880"/>
          </a:xfrm>
          <a:prstGeom prst="rect">
            <a:avLst/>
          </a:prstGeom>
          <a:solidFill>
            <a:srgbClr val="82C7A5"/>
          </a:solidFill>
          <a:ln w="9524">
            <a:solidFill>
              <a:srgbClr val="D9D9D9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5"/>
              </a:spcBef>
            </a:pPr>
            <a:endParaRPr sz="1400">
              <a:latin typeface="Times New Roman"/>
              <a:cs typeface="Times New Roman"/>
            </a:endParaRPr>
          </a:p>
          <a:p>
            <a:pPr marL="85725">
              <a:lnSpc>
                <a:spcPct val="100000"/>
              </a:lnSpc>
            </a:pPr>
            <a:r>
              <a:rPr sz="1400" spc="-10" dirty="0">
                <a:latin typeface="Tahoma"/>
                <a:cs typeface="Tahoma"/>
              </a:rPr>
              <a:t>Personal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090062" y="1838000"/>
            <a:ext cx="1034415" cy="683895"/>
            <a:chOff x="3090062" y="1838000"/>
            <a:chExt cx="1034415" cy="683895"/>
          </a:xfrm>
        </p:grpSpPr>
        <p:sp>
          <p:nvSpPr>
            <p:cNvPr id="6" name="object 6"/>
            <p:cNvSpPr/>
            <p:nvPr/>
          </p:nvSpPr>
          <p:spPr>
            <a:xfrm>
              <a:off x="3712325" y="1838000"/>
              <a:ext cx="0" cy="305435"/>
            </a:xfrm>
            <a:custGeom>
              <a:avLst/>
              <a:gdLst/>
              <a:ahLst/>
              <a:cxnLst/>
              <a:rect l="l" t="t" r="r" b="b"/>
              <a:pathLst>
                <a:path h="305435">
                  <a:moveTo>
                    <a:pt x="0" y="0"/>
                  </a:moveTo>
                  <a:lnTo>
                    <a:pt x="0" y="305099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94825" y="2164750"/>
              <a:ext cx="1024890" cy="352425"/>
            </a:xfrm>
            <a:custGeom>
              <a:avLst/>
              <a:gdLst/>
              <a:ahLst/>
              <a:cxnLst/>
              <a:rect l="l" t="t" r="r" b="b"/>
              <a:pathLst>
                <a:path w="1024889" h="352425">
                  <a:moveTo>
                    <a:pt x="859532" y="351809"/>
                  </a:moveTo>
                  <a:lnTo>
                    <a:pt x="164793" y="351809"/>
                  </a:lnTo>
                  <a:lnTo>
                    <a:pt x="120984" y="345526"/>
                  </a:lnTo>
                  <a:lnTo>
                    <a:pt x="81618" y="327793"/>
                  </a:lnTo>
                  <a:lnTo>
                    <a:pt x="48266" y="300288"/>
                  </a:lnTo>
                  <a:lnTo>
                    <a:pt x="22499" y="264687"/>
                  </a:lnTo>
                  <a:lnTo>
                    <a:pt x="5886" y="222667"/>
                  </a:lnTo>
                  <a:lnTo>
                    <a:pt x="0" y="175904"/>
                  </a:lnTo>
                  <a:lnTo>
                    <a:pt x="5886" y="129142"/>
                  </a:lnTo>
                  <a:lnTo>
                    <a:pt x="22499" y="87122"/>
                  </a:lnTo>
                  <a:lnTo>
                    <a:pt x="48266" y="51521"/>
                  </a:lnTo>
                  <a:lnTo>
                    <a:pt x="81618" y="24016"/>
                  </a:lnTo>
                  <a:lnTo>
                    <a:pt x="120984" y="6283"/>
                  </a:lnTo>
                  <a:lnTo>
                    <a:pt x="164793" y="0"/>
                  </a:lnTo>
                  <a:lnTo>
                    <a:pt x="859532" y="0"/>
                  </a:lnTo>
                  <a:lnTo>
                    <a:pt x="903341" y="6283"/>
                  </a:lnTo>
                  <a:lnTo>
                    <a:pt x="942707" y="24016"/>
                  </a:lnTo>
                  <a:lnTo>
                    <a:pt x="976059" y="51521"/>
                  </a:lnTo>
                  <a:lnTo>
                    <a:pt x="1001827" y="87122"/>
                  </a:lnTo>
                  <a:lnTo>
                    <a:pt x="1018439" y="129142"/>
                  </a:lnTo>
                  <a:lnTo>
                    <a:pt x="1024326" y="175904"/>
                  </a:lnTo>
                  <a:lnTo>
                    <a:pt x="1018439" y="222667"/>
                  </a:lnTo>
                  <a:lnTo>
                    <a:pt x="1001827" y="264687"/>
                  </a:lnTo>
                  <a:lnTo>
                    <a:pt x="976059" y="300288"/>
                  </a:lnTo>
                  <a:lnTo>
                    <a:pt x="942707" y="327793"/>
                  </a:lnTo>
                  <a:lnTo>
                    <a:pt x="903341" y="345526"/>
                  </a:lnTo>
                  <a:lnTo>
                    <a:pt x="859532" y="35180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94825" y="2164750"/>
              <a:ext cx="1024890" cy="352425"/>
            </a:xfrm>
            <a:custGeom>
              <a:avLst/>
              <a:gdLst/>
              <a:ahLst/>
              <a:cxnLst/>
              <a:rect l="l" t="t" r="r" b="b"/>
              <a:pathLst>
                <a:path w="1024889" h="352425">
                  <a:moveTo>
                    <a:pt x="164793" y="0"/>
                  </a:moveTo>
                  <a:lnTo>
                    <a:pt x="859532" y="0"/>
                  </a:lnTo>
                  <a:lnTo>
                    <a:pt x="903341" y="6283"/>
                  </a:lnTo>
                  <a:lnTo>
                    <a:pt x="942707" y="24016"/>
                  </a:lnTo>
                  <a:lnTo>
                    <a:pt x="976059" y="51521"/>
                  </a:lnTo>
                  <a:lnTo>
                    <a:pt x="1001827" y="87122"/>
                  </a:lnTo>
                  <a:lnTo>
                    <a:pt x="1018439" y="129142"/>
                  </a:lnTo>
                  <a:lnTo>
                    <a:pt x="1024326" y="175904"/>
                  </a:lnTo>
                  <a:lnTo>
                    <a:pt x="1018439" y="222667"/>
                  </a:lnTo>
                  <a:lnTo>
                    <a:pt x="1001827" y="264687"/>
                  </a:lnTo>
                  <a:lnTo>
                    <a:pt x="976059" y="300288"/>
                  </a:lnTo>
                  <a:lnTo>
                    <a:pt x="942707" y="327793"/>
                  </a:lnTo>
                  <a:lnTo>
                    <a:pt x="903341" y="345526"/>
                  </a:lnTo>
                  <a:lnTo>
                    <a:pt x="859532" y="351809"/>
                  </a:lnTo>
                  <a:lnTo>
                    <a:pt x="164793" y="351809"/>
                  </a:lnTo>
                  <a:lnTo>
                    <a:pt x="120984" y="345526"/>
                  </a:lnTo>
                  <a:lnTo>
                    <a:pt x="81618" y="327793"/>
                  </a:lnTo>
                  <a:lnTo>
                    <a:pt x="48266" y="300288"/>
                  </a:lnTo>
                  <a:lnTo>
                    <a:pt x="22499" y="264687"/>
                  </a:lnTo>
                  <a:lnTo>
                    <a:pt x="5886" y="222667"/>
                  </a:lnTo>
                  <a:lnTo>
                    <a:pt x="0" y="175904"/>
                  </a:lnTo>
                  <a:lnTo>
                    <a:pt x="5886" y="129142"/>
                  </a:lnTo>
                  <a:lnTo>
                    <a:pt x="22499" y="87122"/>
                  </a:lnTo>
                  <a:lnTo>
                    <a:pt x="48266" y="51521"/>
                  </a:lnTo>
                  <a:lnTo>
                    <a:pt x="81618" y="24016"/>
                  </a:lnTo>
                  <a:lnTo>
                    <a:pt x="120984" y="6283"/>
                  </a:lnTo>
                  <a:lnTo>
                    <a:pt x="164793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4324912" y="1838000"/>
            <a:ext cx="1593215" cy="683895"/>
            <a:chOff x="4324912" y="1838000"/>
            <a:chExt cx="1593215" cy="683895"/>
          </a:xfrm>
        </p:grpSpPr>
        <p:sp>
          <p:nvSpPr>
            <p:cNvPr id="10" name="object 10"/>
            <p:cNvSpPr/>
            <p:nvPr/>
          </p:nvSpPr>
          <p:spPr>
            <a:xfrm>
              <a:off x="4634799" y="1838000"/>
              <a:ext cx="0" cy="305435"/>
            </a:xfrm>
            <a:custGeom>
              <a:avLst/>
              <a:gdLst/>
              <a:ahLst/>
              <a:cxnLst/>
              <a:rect l="l" t="t" r="r" b="b"/>
              <a:pathLst>
                <a:path h="305435">
                  <a:moveTo>
                    <a:pt x="0" y="0"/>
                  </a:moveTo>
                  <a:lnTo>
                    <a:pt x="0" y="305099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329674" y="2164750"/>
              <a:ext cx="1583690" cy="352425"/>
            </a:xfrm>
            <a:custGeom>
              <a:avLst/>
              <a:gdLst/>
              <a:ahLst/>
              <a:cxnLst/>
              <a:rect l="l" t="t" r="r" b="b"/>
              <a:pathLst>
                <a:path w="1583689" h="352425">
                  <a:moveTo>
                    <a:pt x="1328381" y="351809"/>
                  </a:moveTo>
                  <a:lnTo>
                    <a:pt x="254682" y="351809"/>
                  </a:lnTo>
                  <a:lnTo>
                    <a:pt x="196286" y="347164"/>
                  </a:lnTo>
                  <a:lnTo>
                    <a:pt x="142679" y="333930"/>
                  </a:lnTo>
                  <a:lnTo>
                    <a:pt x="95391" y="313165"/>
                  </a:lnTo>
                  <a:lnTo>
                    <a:pt x="55950" y="285924"/>
                  </a:lnTo>
                  <a:lnTo>
                    <a:pt x="25886" y="253263"/>
                  </a:lnTo>
                  <a:lnTo>
                    <a:pt x="6726" y="216238"/>
                  </a:lnTo>
                  <a:lnTo>
                    <a:pt x="0" y="175904"/>
                  </a:lnTo>
                  <a:lnTo>
                    <a:pt x="6726" y="135571"/>
                  </a:lnTo>
                  <a:lnTo>
                    <a:pt x="25886" y="98546"/>
                  </a:lnTo>
                  <a:lnTo>
                    <a:pt x="55950" y="65885"/>
                  </a:lnTo>
                  <a:lnTo>
                    <a:pt x="95391" y="38644"/>
                  </a:lnTo>
                  <a:lnTo>
                    <a:pt x="142679" y="17879"/>
                  </a:lnTo>
                  <a:lnTo>
                    <a:pt x="196286" y="4645"/>
                  </a:lnTo>
                  <a:lnTo>
                    <a:pt x="254682" y="0"/>
                  </a:lnTo>
                  <a:lnTo>
                    <a:pt x="1328381" y="0"/>
                  </a:lnTo>
                  <a:lnTo>
                    <a:pt x="1386777" y="4645"/>
                  </a:lnTo>
                  <a:lnTo>
                    <a:pt x="1440384" y="17879"/>
                  </a:lnTo>
                  <a:lnTo>
                    <a:pt x="1487672" y="38644"/>
                  </a:lnTo>
                  <a:lnTo>
                    <a:pt x="1527113" y="65885"/>
                  </a:lnTo>
                  <a:lnTo>
                    <a:pt x="1557177" y="98546"/>
                  </a:lnTo>
                  <a:lnTo>
                    <a:pt x="1576337" y="135571"/>
                  </a:lnTo>
                  <a:lnTo>
                    <a:pt x="1583063" y="175904"/>
                  </a:lnTo>
                  <a:lnTo>
                    <a:pt x="1576337" y="216238"/>
                  </a:lnTo>
                  <a:lnTo>
                    <a:pt x="1557177" y="253263"/>
                  </a:lnTo>
                  <a:lnTo>
                    <a:pt x="1527113" y="285924"/>
                  </a:lnTo>
                  <a:lnTo>
                    <a:pt x="1487672" y="313165"/>
                  </a:lnTo>
                  <a:lnTo>
                    <a:pt x="1440384" y="333930"/>
                  </a:lnTo>
                  <a:lnTo>
                    <a:pt x="1386777" y="347164"/>
                  </a:lnTo>
                  <a:lnTo>
                    <a:pt x="1328381" y="35180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29674" y="2164750"/>
              <a:ext cx="1583690" cy="352425"/>
            </a:xfrm>
            <a:custGeom>
              <a:avLst/>
              <a:gdLst/>
              <a:ahLst/>
              <a:cxnLst/>
              <a:rect l="l" t="t" r="r" b="b"/>
              <a:pathLst>
                <a:path w="1583689" h="352425">
                  <a:moveTo>
                    <a:pt x="254682" y="0"/>
                  </a:moveTo>
                  <a:lnTo>
                    <a:pt x="1328381" y="0"/>
                  </a:lnTo>
                  <a:lnTo>
                    <a:pt x="1386777" y="4645"/>
                  </a:lnTo>
                  <a:lnTo>
                    <a:pt x="1440384" y="17879"/>
                  </a:lnTo>
                  <a:lnTo>
                    <a:pt x="1487672" y="38644"/>
                  </a:lnTo>
                  <a:lnTo>
                    <a:pt x="1527113" y="65885"/>
                  </a:lnTo>
                  <a:lnTo>
                    <a:pt x="1557177" y="98546"/>
                  </a:lnTo>
                  <a:lnTo>
                    <a:pt x="1576337" y="135571"/>
                  </a:lnTo>
                  <a:lnTo>
                    <a:pt x="1583063" y="175904"/>
                  </a:lnTo>
                  <a:lnTo>
                    <a:pt x="1576337" y="216238"/>
                  </a:lnTo>
                  <a:lnTo>
                    <a:pt x="1557177" y="253263"/>
                  </a:lnTo>
                  <a:lnTo>
                    <a:pt x="1527113" y="285924"/>
                  </a:lnTo>
                  <a:lnTo>
                    <a:pt x="1487672" y="313165"/>
                  </a:lnTo>
                  <a:lnTo>
                    <a:pt x="1440384" y="333930"/>
                  </a:lnTo>
                  <a:lnTo>
                    <a:pt x="1386777" y="347164"/>
                  </a:lnTo>
                  <a:lnTo>
                    <a:pt x="1328381" y="351809"/>
                  </a:lnTo>
                  <a:lnTo>
                    <a:pt x="254682" y="351809"/>
                  </a:lnTo>
                  <a:lnTo>
                    <a:pt x="196286" y="347164"/>
                  </a:lnTo>
                  <a:lnTo>
                    <a:pt x="142679" y="333930"/>
                  </a:lnTo>
                  <a:lnTo>
                    <a:pt x="95391" y="313165"/>
                  </a:lnTo>
                  <a:lnTo>
                    <a:pt x="55950" y="285924"/>
                  </a:lnTo>
                  <a:lnTo>
                    <a:pt x="25886" y="253263"/>
                  </a:lnTo>
                  <a:lnTo>
                    <a:pt x="6726" y="216238"/>
                  </a:lnTo>
                  <a:lnTo>
                    <a:pt x="0" y="175904"/>
                  </a:lnTo>
                  <a:lnTo>
                    <a:pt x="6726" y="135571"/>
                  </a:lnTo>
                  <a:lnTo>
                    <a:pt x="25886" y="98546"/>
                  </a:lnTo>
                  <a:lnTo>
                    <a:pt x="55950" y="65885"/>
                  </a:lnTo>
                  <a:lnTo>
                    <a:pt x="95391" y="38644"/>
                  </a:lnTo>
                  <a:lnTo>
                    <a:pt x="142679" y="17879"/>
                  </a:lnTo>
                  <a:lnTo>
                    <a:pt x="196286" y="4645"/>
                  </a:lnTo>
                  <a:lnTo>
                    <a:pt x="254682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272738" y="2216068"/>
            <a:ext cx="6692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ahoma"/>
                <a:cs typeface="Tahoma"/>
              </a:rPr>
              <a:t>Nombre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39554" y="2111293"/>
            <a:ext cx="963930" cy="44830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38125" marR="5080" indent="-226060">
              <a:lnSpc>
                <a:spcPts val="1650"/>
              </a:lnSpc>
              <a:spcBef>
                <a:spcPts val="180"/>
              </a:spcBef>
            </a:pPr>
            <a:r>
              <a:rPr sz="1400" dirty="0">
                <a:latin typeface="Tahoma"/>
                <a:cs typeface="Tahoma"/>
              </a:rPr>
              <a:t>Cantidad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35" dirty="0">
                <a:latin typeface="Tahoma"/>
                <a:cs typeface="Tahoma"/>
              </a:rPr>
              <a:t>de </a:t>
            </a:r>
            <a:r>
              <a:rPr sz="1400" spc="-10" dirty="0">
                <a:latin typeface="Tahoma"/>
                <a:cs typeface="Tahoma"/>
              </a:rPr>
              <a:t>camas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944137" y="3689087"/>
            <a:ext cx="1099185" cy="361950"/>
            <a:chOff x="7944137" y="3689087"/>
            <a:chExt cx="1099185" cy="361950"/>
          </a:xfrm>
        </p:grpSpPr>
        <p:sp>
          <p:nvSpPr>
            <p:cNvPr id="16" name="object 16"/>
            <p:cNvSpPr/>
            <p:nvPr/>
          </p:nvSpPr>
          <p:spPr>
            <a:xfrm>
              <a:off x="7948900" y="3693850"/>
              <a:ext cx="1089660" cy="352425"/>
            </a:xfrm>
            <a:custGeom>
              <a:avLst/>
              <a:gdLst/>
              <a:ahLst/>
              <a:cxnLst/>
              <a:rect l="l" t="t" r="r" b="b"/>
              <a:pathLst>
                <a:path w="1089659" h="352425">
                  <a:moveTo>
                    <a:pt x="913998" y="351809"/>
                  </a:moveTo>
                  <a:lnTo>
                    <a:pt x="175235" y="351809"/>
                  </a:lnTo>
                  <a:lnTo>
                    <a:pt x="128651" y="345526"/>
                  </a:lnTo>
                  <a:lnTo>
                    <a:pt x="86790" y="327793"/>
                  </a:lnTo>
                  <a:lnTo>
                    <a:pt x="51325" y="300288"/>
                  </a:lnTo>
                  <a:lnTo>
                    <a:pt x="23924" y="264687"/>
                  </a:lnTo>
                  <a:lnTo>
                    <a:pt x="6259" y="222667"/>
                  </a:lnTo>
                  <a:lnTo>
                    <a:pt x="0" y="175904"/>
                  </a:lnTo>
                  <a:lnTo>
                    <a:pt x="6259" y="129142"/>
                  </a:lnTo>
                  <a:lnTo>
                    <a:pt x="23924" y="87122"/>
                  </a:lnTo>
                  <a:lnTo>
                    <a:pt x="51325" y="51521"/>
                  </a:lnTo>
                  <a:lnTo>
                    <a:pt x="86790" y="24016"/>
                  </a:lnTo>
                  <a:lnTo>
                    <a:pt x="128651" y="6283"/>
                  </a:lnTo>
                  <a:lnTo>
                    <a:pt x="175235" y="0"/>
                  </a:lnTo>
                  <a:lnTo>
                    <a:pt x="913998" y="0"/>
                  </a:lnTo>
                  <a:lnTo>
                    <a:pt x="960582" y="6283"/>
                  </a:lnTo>
                  <a:lnTo>
                    <a:pt x="1002443" y="24016"/>
                  </a:lnTo>
                  <a:lnTo>
                    <a:pt x="1037908" y="51521"/>
                  </a:lnTo>
                  <a:lnTo>
                    <a:pt x="1065309" y="87122"/>
                  </a:lnTo>
                  <a:lnTo>
                    <a:pt x="1082974" y="129142"/>
                  </a:lnTo>
                  <a:lnTo>
                    <a:pt x="1089234" y="175904"/>
                  </a:lnTo>
                  <a:lnTo>
                    <a:pt x="1082974" y="222667"/>
                  </a:lnTo>
                  <a:lnTo>
                    <a:pt x="1065309" y="264687"/>
                  </a:lnTo>
                  <a:lnTo>
                    <a:pt x="1037908" y="300288"/>
                  </a:lnTo>
                  <a:lnTo>
                    <a:pt x="1002443" y="327793"/>
                  </a:lnTo>
                  <a:lnTo>
                    <a:pt x="960582" y="345526"/>
                  </a:lnTo>
                  <a:lnTo>
                    <a:pt x="913998" y="35180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48900" y="3693850"/>
              <a:ext cx="1089660" cy="352425"/>
            </a:xfrm>
            <a:custGeom>
              <a:avLst/>
              <a:gdLst/>
              <a:ahLst/>
              <a:cxnLst/>
              <a:rect l="l" t="t" r="r" b="b"/>
              <a:pathLst>
                <a:path w="1089659" h="352425">
                  <a:moveTo>
                    <a:pt x="175235" y="0"/>
                  </a:moveTo>
                  <a:lnTo>
                    <a:pt x="913998" y="0"/>
                  </a:lnTo>
                  <a:lnTo>
                    <a:pt x="960582" y="6283"/>
                  </a:lnTo>
                  <a:lnTo>
                    <a:pt x="1002443" y="24016"/>
                  </a:lnTo>
                  <a:lnTo>
                    <a:pt x="1037908" y="51521"/>
                  </a:lnTo>
                  <a:lnTo>
                    <a:pt x="1065309" y="87122"/>
                  </a:lnTo>
                  <a:lnTo>
                    <a:pt x="1082974" y="129142"/>
                  </a:lnTo>
                  <a:lnTo>
                    <a:pt x="1089234" y="175904"/>
                  </a:lnTo>
                  <a:lnTo>
                    <a:pt x="1082974" y="222667"/>
                  </a:lnTo>
                  <a:lnTo>
                    <a:pt x="1065309" y="264687"/>
                  </a:lnTo>
                  <a:lnTo>
                    <a:pt x="1037908" y="300288"/>
                  </a:lnTo>
                  <a:lnTo>
                    <a:pt x="1002443" y="327793"/>
                  </a:lnTo>
                  <a:lnTo>
                    <a:pt x="960582" y="345526"/>
                  </a:lnTo>
                  <a:lnTo>
                    <a:pt x="913998" y="351809"/>
                  </a:lnTo>
                  <a:lnTo>
                    <a:pt x="175235" y="351809"/>
                  </a:lnTo>
                  <a:lnTo>
                    <a:pt x="128651" y="345526"/>
                  </a:lnTo>
                  <a:lnTo>
                    <a:pt x="86790" y="327793"/>
                  </a:lnTo>
                  <a:lnTo>
                    <a:pt x="51325" y="300288"/>
                  </a:lnTo>
                  <a:lnTo>
                    <a:pt x="23924" y="264687"/>
                  </a:lnTo>
                  <a:lnTo>
                    <a:pt x="6259" y="222667"/>
                  </a:lnTo>
                  <a:lnTo>
                    <a:pt x="0" y="175904"/>
                  </a:lnTo>
                  <a:lnTo>
                    <a:pt x="6259" y="129142"/>
                  </a:lnTo>
                  <a:lnTo>
                    <a:pt x="23924" y="87122"/>
                  </a:lnTo>
                  <a:lnTo>
                    <a:pt x="51325" y="51521"/>
                  </a:lnTo>
                  <a:lnTo>
                    <a:pt x="86790" y="24016"/>
                  </a:lnTo>
                  <a:lnTo>
                    <a:pt x="128651" y="6283"/>
                  </a:lnTo>
                  <a:lnTo>
                    <a:pt x="175235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109688" y="3745168"/>
            <a:ext cx="7683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ahoma"/>
                <a:cs typeface="Tahoma"/>
              </a:rPr>
              <a:t>Domicilio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889912" y="3712437"/>
            <a:ext cx="1034415" cy="314960"/>
            <a:chOff x="6889912" y="3712437"/>
            <a:chExt cx="1034415" cy="314960"/>
          </a:xfrm>
        </p:grpSpPr>
        <p:sp>
          <p:nvSpPr>
            <p:cNvPr id="20" name="object 20"/>
            <p:cNvSpPr/>
            <p:nvPr/>
          </p:nvSpPr>
          <p:spPr>
            <a:xfrm>
              <a:off x="6894675" y="3717199"/>
              <a:ext cx="1024890" cy="305435"/>
            </a:xfrm>
            <a:custGeom>
              <a:avLst/>
              <a:gdLst/>
              <a:ahLst/>
              <a:cxnLst/>
              <a:rect l="l" t="t" r="r" b="b"/>
              <a:pathLst>
                <a:path w="1024890" h="305435">
                  <a:moveTo>
                    <a:pt x="859532" y="305099"/>
                  </a:moveTo>
                  <a:lnTo>
                    <a:pt x="164792" y="305099"/>
                  </a:lnTo>
                  <a:lnTo>
                    <a:pt x="112705" y="297322"/>
                  </a:lnTo>
                  <a:lnTo>
                    <a:pt x="67468" y="275666"/>
                  </a:lnTo>
                  <a:lnTo>
                    <a:pt x="31795" y="242644"/>
                  </a:lnTo>
                  <a:lnTo>
                    <a:pt x="8401" y="200767"/>
                  </a:lnTo>
                  <a:lnTo>
                    <a:pt x="0" y="152549"/>
                  </a:lnTo>
                  <a:lnTo>
                    <a:pt x="8401" y="104332"/>
                  </a:lnTo>
                  <a:lnTo>
                    <a:pt x="31795" y="62455"/>
                  </a:lnTo>
                  <a:lnTo>
                    <a:pt x="67468" y="29433"/>
                  </a:lnTo>
                  <a:lnTo>
                    <a:pt x="112705" y="7777"/>
                  </a:lnTo>
                  <a:lnTo>
                    <a:pt x="164792" y="0"/>
                  </a:lnTo>
                  <a:lnTo>
                    <a:pt x="859532" y="0"/>
                  </a:lnTo>
                  <a:lnTo>
                    <a:pt x="911619" y="7777"/>
                  </a:lnTo>
                  <a:lnTo>
                    <a:pt x="956857" y="29433"/>
                  </a:lnTo>
                  <a:lnTo>
                    <a:pt x="992530" y="62455"/>
                  </a:lnTo>
                  <a:lnTo>
                    <a:pt x="1015924" y="104332"/>
                  </a:lnTo>
                  <a:lnTo>
                    <a:pt x="1024325" y="152549"/>
                  </a:lnTo>
                  <a:lnTo>
                    <a:pt x="1015924" y="200767"/>
                  </a:lnTo>
                  <a:lnTo>
                    <a:pt x="992530" y="242644"/>
                  </a:lnTo>
                  <a:lnTo>
                    <a:pt x="956857" y="275666"/>
                  </a:lnTo>
                  <a:lnTo>
                    <a:pt x="911619" y="297322"/>
                  </a:lnTo>
                  <a:lnTo>
                    <a:pt x="859532" y="30509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894675" y="3717199"/>
              <a:ext cx="1024890" cy="305435"/>
            </a:xfrm>
            <a:custGeom>
              <a:avLst/>
              <a:gdLst/>
              <a:ahLst/>
              <a:cxnLst/>
              <a:rect l="l" t="t" r="r" b="b"/>
              <a:pathLst>
                <a:path w="1024890" h="305435">
                  <a:moveTo>
                    <a:pt x="164792" y="0"/>
                  </a:moveTo>
                  <a:lnTo>
                    <a:pt x="859532" y="0"/>
                  </a:lnTo>
                  <a:lnTo>
                    <a:pt x="911619" y="7777"/>
                  </a:lnTo>
                  <a:lnTo>
                    <a:pt x="956857" y="29433"/>
                  </a:lnTo>
                  <a:lnTo>
                    <a:pt x="992530" y="62455"/>
                  </a:lnTo>
                  <a:lnTo>
                    <a:pt x="1015924" y="104332"/>
                  </a:lnTo>
                  <a:lnTo>
                    <a:pt x="1024325" y="152549"/>
                  </a:lnTo>
                  <a:lnTo>
                    <a:pt x="1015924" y="200767"/>
                  </a:lnTo>
                  <a:lnTo>
                    <a:pt x="992530" y="242644"/>
                  </a:lnTo>
                  <a:lnTo>
                    <a:pt x="956857" y="275666"/>
                  </a:lnTo>
                  <a:lnTo>
                    <a:pt x="911619" y="297322"/>
                  </a:lnTo>
                  <a:lnTo>
                    <a:pt x="859532" y="305099"/>
                  </a:lnTo>
                  <a:lnTo>
                    <a:pt x="164792" y="305099"/>
                  </a:lnTo>
                  <a:lnTo>
                    <a:pt x="112705" y="297322"/>
                  </a:lnTo>
                  <a:lnTo>
                    <a:pt x="67468" y="275666"/>
                  </a:lnTo>
                  <a:lnTo>
                    <a:pt x="31795" y="242644"/>
                  </a:lnTo>
                  <a:lnTo>
                    <a:pt x="8401" y="200767"/>
                  </a:lnTo>
                  <a:lnTo>
                    <a:pt x="0" y="152549"/>
                  </a:lnTo>
                  <a:lnTo>
                    <a:pt x="8401" y="104332"/>
                  </a:lnTo>
                  <a:lnTo>
                    <a:pt x="31795" y="62455"/>
                  </a:lnTo>
                  <a:lnTo>
                    <a:pt x="67468" y="29433"/>
                  </a:lnTo>
                  <a:lnTo>
                    <a:pt x="112705" y="7777"/>
                  </a:lnTo>
                  <a:lnTo>
                    <a:pt x="164792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7034027" y="3745163"/>
            <a:ext cx="7461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ahoma"/>
                <a:cs typeface="Tahoma"/>
              </a:rPr>
              <a:t>Nombres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770788" y="3689087"/>
            <a:ext cx="1099185" cy="361950"/>
            <a:chOff x="5770788" y="3689087"/>
            <a:chExt cx="1099185" cy="361950"/>
          </a:xfrm>
        </p:grpSpPr>
        <p:sp>
          <p:nvSpPr>
            <p:cNvPr id="24" name="object 24"/>
            <p:cNvSpPr/>
            <p:nvPr/>
          </p:nvSpPr>
          <p:spPr>
            <a:xfrm>
              <a:off x="5775550" y="3693850"/>
              <a:ext cx="1089660" cy="352425"/>
            </a:xfrm>
            <a:custGeom>
              <a:avLst/>
              <a:gdLst/>
              <a:ahLst/>
              <a:cxnLst/>
              <a:rect l="l" t="t" r="r" b="b"/>
              <a:pathLst>
                <a:path w="1089659" h="352425">
                  <a:moveTo>
                    <a:pt x="913998" y="351809"/>
                  </a:moveTo>
                  <a:lnTo>
                    <a:pt x="175235" y="351809"/>
                  </a:lnTo>
                  <a:lnTo>
                    <a:pt x="128651" y="345526"/>
                  </a:lnTo>
                  <a:lnTo>
                    <a:pt x="86790" y="327793"/>
                  </a:lnTo>
                  <a:lnTo>
                    <a:pt x="51325" y="300288"/>
                  </a:lnTo>
                  <a:lnTo>
                    <a:pt x="23924" y="264687"/>
                  </a:lnTo>
                  <a:lnTo>
                    <a:pt x="6259" y="222667"/>
                  </a:lnTo>
                  <a:lnTo>
                    <a:pt x="0" y="175904"/>
                  </a:lnTo>
                  <a:lnTo>
                    <a:pt x="6259" y="129142"/>
                  </a:lnTo>
                  <a:lnTo>
                    <a:pt x="23924" y="87122"/>
                  </a:lnTo>
                  <a:lnTo>
                    <a:pt x="51325" y="51521"/>
                  </a:lnTo>
                  <a:lnTo>
                    <a:pt x="86790" y="24016"/>
                  </a:lnTo>
                  <a:lnTo>
                    <a:pt x="128651" y="6283"/>
                  </a:lnTo>
                  <a:lnTo>
                    <a:pt x="175235" y="0"/>
                  </a:lnTo>
                  <a:lnTo>
                    <a:pt x="913998" y="0"/>
                  </a:lnTo>
                  <a:lnTo>
                    <a:pt x="960583" y="6283"/>
                  </a:lnTo>
                  <a:lnTo>
                    <a:pt x="1002443" y="24016"/>
                  </a:lnTo>
                  <a:lnTo>
                    <a:pt x="1037908" y="51521"/>
                  </a:lnTo>
                  <a:lnTo>
                    <a:pt x="1065309" y="87122"/>
                  </a:lnTo>
                  <a:lnTo>
                    <a:pt x="1082974" y="129142"/>
                  </a:lnTo>
                  <a:lnTo>
                    <a:pt x="1089233" y="175904"/>
                  </a:lnTo>
                  <a:lnTo>
                    <a:pt x="1082974" y="222667"/>
                  </a:lnTo>
                  <a:lnTo>
                    <a:pt x="1065309" y="264687"/>
                  </a:lnTo>
                  <a:lnTo>
                    <a:pt x="1037908" y="300288"/>
                  </a:lnTo>
                  <a:lnTo>
                    <a:pt x="1002443" y="327793"/>
                  </a:lnTo>
                  <a:lnTo>
                    <a:pt x="960583" y="345526"/>
                  </a:lnTo>
                  <a:lnTo>
                    <a:pt x="913998" y="35180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75550" y="3693850"/>
              <a:ext cx="1089660" cy="352425"/>
            </a:xfrm>
            <a:custGeom>
              <a:avLst/>
              <a:gdLst/>
              <a:ahLst/>
              <a:cxnLst/>
              <a:rect l="l" t="t" r="r" b="b"/>
              <a:pathLst>
                <a:path w="1089659" h="352425">
                  <a:moveTo>
                    <a:pt x="175235" y="0"/>
                  </a:moveTo>
                  <a:lnTo>
                    <a:pt x="913998" y="0"/>
                  </a:lnTo>
                  <a:lnTo>
                    <a:pt x="960583" y="6283"/>
                  </a:lnTo>
                  <a:lnTo>
                    <a:pt x="1002443" y="24016"/>
                  </a:lnTo>
                  <a:lnTo>
                    <a:pt x="1037908" y="51521"/>
                  </a:lnTo>
                  <a:lnTo>
                    <a:pt x="1065309" y="87122"/>
                  </a:lnTo>
                  <a:lnTo>
                    <a:pt x="1082974" y="129142"/>
                  </a:lnTo>
                  <a:lnTo>
                    <a:pt x="1089233" y="175904"/>
                  </a:lnTo>
                  <a:lnTo>
                    <a:pt x="1082974" y="222667"/>
                  </a:lnTo>
                  <a:lnTo>
                    <a:pt x="1065309" y="264687"/>
                  </a:lnTo>
                  <a:lnTo>
                    <a:pt x="1037908" y="300288"/>
                  </a:lnTo>
                  <a:lnTo>
                    <a:pt x="1002443" y="327793"/>
                  </a:lnTo>
                  <a:lnTo>
                    <a:pt x="960583" y="345526"/>
                  </a:lnTo>
                  <a:lnTo>
                    <a:pt x="913998" y="351809"/>
                  </a:lnTo>
                  <a:lnTo>
                    <a:pt x="175235" y="351809"/>
                  </a:lnTo>
                  <a:lnTo>
                    <a:pt x="128651" y="345526"/>
                  </a:lnTo>
                  <a:lnTo>
                    <a:pt x="86790" y="327793"/>
                  </a:lnTo>
                  <a:lnTo>
                    <a:pt x="51325" y="300288"/>
                  </a:lnTo>
                  <a:lnTo>
                    <a:pt x="23924" y="264687"/>
                  </a:lnTo>
                  <a:lnTo>
                    <a:pt x="6259" y="222667"/>
                  </a:lnTo>
                  <a:lnTo>
                    <a:pt x="0" y="175904"/>
                  </a:lnTo>
                  <a:lnTo>
                    <a:pt x="6259" y="129142"/>
                  </a:lnTo>
                  <a:lnTo>
                    <a:pt x="23924" y="87122"/>
                  </a:lnTo>
                  <a:lnTo>
                    <a:pt x="51325" y="51521"/>
                  </a:lnTo>
                  <a:lnTo>
                    <a:pt x="86790" y="24016"/>
                  </a:lnTo>
                  <a:lnTo>
                    <a:pt x="128651" y="6283"/>
                  </a:lnTo>
                  <a:lnTo>
                    <a:pt x="175235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986184" y="3745168"/>
            <a:ext cx="6686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ahoma"/>
                <a:cs typeface="Tahoma"/>
              </a:rPr>
              <a:t>Número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773683" y="3689087"/>
            <a:ext cx="977265" cy="361950"/>
            <a:chOff x="4773683" y="3689087"/>
            <a:chExt cx="977265" cy="361950"/>
          </a:xfrm>
        </p:grpSpPr>
        <p:sp>
          <p:nvSpPr>
            <p:cNvPr id="28" name="object 28"/>
            <p:cNvSpPr/>
            <p:nvPr/>
          </p:nvSpPr>
          <p:spPr>
            <a:xfrm>
              <a:off x="4778445" y="3693850"/>
              <a:ext cx="967740" cy="352425"/>
            </a:xfrm>
            <a:custGeom>
              <a:avLst/>
              <a:gdLst/>
              <a:ahLst/>
              <a:cxnLst/>
              <a:rect l="l" t="t" r="r" b="b"/>
              <a:pathLst>
                <a:path w="967739" h="352425">
                  <a:moveTo>
                    <a:pt x="811592" y="351809"/>
                  </a:moveTo>
                  <a:lnTo>
                    <a:pt x="155601" y="351809"/>
                  </a:lnTo>
                  <a:lnTo>
                    <a:pt x="114236" y="345526"/>
                  </a:lnTo>
                  <a:lnTo>
                    <a:pt x="77066" y="327793"/>
                  </a:lnTo>
                  <a:lnTo>
                    <a:pt x="45574" y="300288"/>
                  </a:lnTo>
                  <a:lnTo>
                    <a:pt x="21244" y="264687"/>
                  </a:lnTo>
                  <a:lnTo>
                    <a:pt x="5558" y="222667"/>
                  </a:lnTo>
                  <a:lnTo>
                    <a:pt x="0" y="175904"/>
                  </a:lnTo>
                  <a:lnTo>
                    <a:pt x="5558" y="129142"/>
                  </a:lnTo>
                  <a:lnTo>
                    <a:pt x="21244" y="87122"/>
                  </a:lnTo>
                  <a:lnTo>
                    <a:pt x="45574" y="51521"/>
                  </a:lnTo>
                  <a:lnTo>
                    <a:pt x="77066" y="24016"/>
                  </a:lnTo>
                  <a:lnTo>
                    <a:pt x="114236" y="6283"/>
                  </a:lnTo>
                  <a:lnTo>
                    <a:pt x="155601" y="0"/>
                  </a:lnTo>
                  <a:lnTo>
                    <a:pt x="811592" y="0"/>
                  </a:lnTo>
                  <a:lnTo>
                    <a:pt x="852957" y="6283"/>
                  </a:lnTo>
                  <a:lnTo>
                    <a:pt x="890127" y="24016"/>
                  </a:lnTo>
                  <a:lnTo>
                    <a:pt x="921619" y="51521"/>
                  </a:lnTo>
                  <a:lnTo>
                    <a:pt x="945950" y="87122"/>
                  </a:lnTo>
                  <a:lnTo>
                    <a:pt x="961635" y="129142"/>
                  </a:lnTo>
                  <a:lnTo>
                    <a:pt x="967194" y="175904"/>
                  </a:lnTo>
                  <a:lnTo>
                    <a:pt x="961635" y="222667"/>
                  </a:lnTo>
                  <a:lnTo>
                    <a:pt x="945950" y="264687"/>
                  </a:lnTo>
                  <a:lnTo>
                    <a:pt x="921619" y="300288"/>
                  </a:lnTo>
                  <a:lnTo>
                    <a:pt x="890127" y="327793"/>
                  </a:lnTo>
                  <a:lnTo>
                    <a:pt x="852957" y="345526"/>
                  </a:lnTo>
                  <a:lnTo>
                    <a:pt x="811592" y="35180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78445" y="3693850"/>
              <a:ext cx="967740" cy="352425"/>
            </a:xfrm>
            <a:custGeom>
              <a:avLst/>
              <a:gdLst/>
              <a:ahLst/>
              <a:cxnLst/>
              <a:rect l="l" t="t" r="r" b="b"/>
              <a:pathLst>
                <a:path w="967739" h="352425">
                  <a:moveTo>
                    <a:pt x="155601" y="0"/>
                  </a:moveTo>
                  <a:lnTo>
                    <a:pt x="811592" y="0"/>
                  </a:lnTo>
                  <a:lnTo>
                    <a:pt x="852957" y="6283"/>
                  </a:lnTo>
                  <a:lnTo>
                    <a:pt x="890127" y="24016"/>
                  </a:lnTo>
                  <a:lnTo>
                    <a:pt x="921619" y="51521"/>
                  </a:lnTo>
                  <a:lnTo>
                    <a:pt x="945950" y="87122"/>
                  </a:lnTo>
                  <a:lnTo>
                    <a:pt x="961636" y="129142"/>
                  </a:lnTo>
                  <a:lnTo>
                    <a:pt x="967194" y="175904"/>
                  </a:lnTo>
                  <a:lnTo>
                    <a:pt x="961636" y="222667"/>
                  </a:lnTo>
                  <a:lnTo>
                    <a:pt x="945950" y="264687"/>
                  </a:lnTo>
                  <a:lnTo>
                    <a:pt x="921619" y="300288"/>
                  </a:lnTo>
                  <a:lnTo>
                    <a:pt x="890127" y="327793"/>
                  </a:lnTo>
                  <a:lnTo>
                    <a:pt x="852957" y="345526"/>
                  </a:lnTo>
                  <a:lnTo>
                    <a:pt x="811592" y="351809"/>
                  </a:lnTo>
                  <a:lnTo>
                    <a:pt x="155601" y="351809"/>
                  </a:lnTo>
                  <a:lnTo>
                    <a:pt x="114236" y="345526"/>
                  </a:lnTo>
                  <a:lnTo>
                    <a:pt x="77066" y="327793"/>
                  </a:lnTo>
                  <a:lnTo>
                    <a:pt x="45574" y="300288"/>
                  </a:lnTo>
                  <a:lnTo>
                    <a:pt x="21244" y="264687"/>
                  </a:lnTo>
                  <a:lnTo>
                    <a:pt x="5558" y="222667"/>
                  </a:lnTo>
                  <a:lnTo>
                    <a:pt x="0" y="175904"/>
                  </a:lnTo>
                  <a:lnTo>
                    <a:pt x="5558" y="129142"/>
                  </a:lnTo>
                  <a:lnTo>
                    <a:pt x="21244" y="87122"/>
                  </a:lnTo>
                  <a:lnTo>
                    <a:pt x="45574" y="51521"/>
                  </a:lnTo>
                  <a:lnTo>
                    <a:pt x="77066" y="24016"/>
                  </a:lnTo>
                  <a:lnTo>
                    <a:pt x="114236" y="6283"/>
                  </a:lnTo>
                  <a:lnTo>
                    <a:pt x="155601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922196" y="3745168"/>
            <a:ext cx="6800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ahoma"/>
                <a:cs typeface="Tahoma"/>
              </a:rPr>
              <a:t>teléfono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846787" y="3742587"/>
            <a:ext cx="977265" cy="361950"/>
            <a:chOff x="1846787" y="3742587"/>
            <a:chExt cx="977265" cy="361950"/>
          </a:xfrm>
        </p:grpSpPr>
        <p:sp>
          <p:nvSpPr>
            <p:cNvPr id="32" name="object 32"/>
            <p:cNvSpPr/>
            <p:nvPr/>
          </p:nvSpPr>
          <p:spPr>
            <a:xfrm>
              <a:off x="1851549" y="3747349"/>
              <a:ext cx="967740" cy="352425"/>
            </a:xfrm>
            <a:custGeom>
              <a:avLst/>
              <a:gdLst/>
              <a:ahLst/>
              <a:cxnLst/>
              <a:rect l="l" t="t" r="r" b="b"/>
              <a:pathLst>
                <a:path w="967739" h="352425">
                  <a:moveTo>
                    <a:pt x="811592" y="351809"/>
                  </a:moveTo>
                  <a:lnTo>
                    <a:pt x="155601" y="351809"/>
                  </a:lnTo>
                  <a:lnTo>
                    <a:pt x="114236" y="345526"/>
                  </a:lnTo>
                  <a:lnTo>
                    <a:pt x="77066" y="327793"/>
                  </a:lnTo>
                  <a:lnTo>
                    <a:pt x="45574" y="300288"/>
                  </a:lnTo>
                  <a:lnTo>
                    <a:pt x="21244" y="264687"/>
                  </a:lnTo>
                  <a:lnTo>
                    <a:pt x="5558" y="222667"/>
                  </a:lnTo>
                  <a:lnTo>
                    <a:pt x="0" y="175904"/>
                  </a:lnTo>
                  <a:lnTo>
                    <a:pt x="5558" y="129142"/>
                  </a:lnTo>
                  <a:lnTo>
                    <a:pt x="21244" y="87122"/>
                  </a:lnTo>
                  <a:lnTo>
                    <a:pt x="45574" y="51521"/>
                  </a:lnTo>
                  <a:lnTo>
                    <a:pt x="77066" y="24016"/>
                  </a:lnTo>
                  <a:lnTo>
                    <a:pt x="114236" y="6283"/>
                  </a:lnTo>
                  <a:lnTo>
                    <a:pt x="155601" y="0"/>
                  </a:lnTo>
                  <a:lnTo>
                    <a:pt x="811592" y="0"/>
                  </a:lnTo>
                  <a:lnTo>
                    <a:pt x="852957" y="6283"/>
                  </a:lnTo>
                  <a:lnTo>
                    <a:pt x="890127" y="24016"/>
                  </a:lnTo>
                  <a:lnTo>
                    <a:pt x="921619" y="51521"/>
                  </a:lnTo>
                  <a:lnTo>
                    <a:pt x="945949" y="87122"/>
                  </a:lnTo>
                  <a:lnTo>
                    <a:pt x="961635" y="129142"/>
                  </a:lnTo>
                  <a:lnTo>
                    <a:pt x="967193" y="175904"/>
                  </a:lnTo>
                  <a:lnTo>
                    <a:pt x="961635" y="222667"/>
                  </a:lnTo>
                  <a:lnTo>
                    <a:pt x="945949" y="264687"/>
                  </a:lnTo>
                  <a:lnTo>
                    <a:pt x="921619" y="300288"/>
                  </a:lnTo>
                  <a:lnTo>
                    <a:pt x="890127" y="327793"/>
                  </a:lnTo>
                  <a:lnTo>
                    <a:pt x="852957" y="345526"/>
                  </a:lnTo>
                  <a:lnTo>
                    <a:pt x="811592" y="35180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851549" y="3747349"/>
              <a:ext cx="967740" cy="352425"/>
            </a:xfrm>
            <a:custGeom>
              <a:avLst/>
              <a:gdLst/>
              <a:ahLst/>
              <a:cxnLst/>
              <a:rect l="l" t="t" r="r" b="b"/>
              <a:pathLst>
                <a:path w="967739" h="352425">
                  <a:moveTo>
                    <a:pt x="155601" y="0"/>
                  </a:moveTo>
                  <a:lnTo>
                    <a:pt x="811592" y="0"/>
                  </a:lnTo>
                  <a:lnTo>
                    <a:pt x="852957" y="6283"/>
                  </a:lnTo>
                  <a:lnTo>
                    <a:pt x="890127" y="24016"/>
                  </a:lnTo>
                  <a:lnTo>
                    <a:pt x="921619" y="51521"/>
                  </a:lnTo>
                  <a:lnTo>
                    <a:pt x="945949" y="87122"/>
                  </a:lnTo>
                  <a:lnTo>
                    <a:pt x="961635" y="129142"/>
                  </a:lnTo>
                  <a:lnTo>
                    <a:pt x="967193" y="175904"/>
                  </a:lnTo>
                  <a:lnTo>
                    <a:pt x="961635" y="222667"/>
                  </a:lnTo>
                  <a:lnTo>
                    <a:pt x="945949" y="264687"/>
                  </a:lnTo>
                  <a:lnTo>
                    <a:pt x="921619" y="300288"/>
                  </a:lnTo>
                  <a:lnTo>
                    <a:pt x="890127" y="327793"/>
                  </a:lnTo>
                  <a:lnTo>
                    <a:pt x="852957" y="345526"/>
                  </a:lnTo>
                  <a:lnTo>
                    <a:pt x="811592" y="351809"/>
                  </a:lnTo>
                  <a:lnTo>
                    <a:pt x="155601" y="351809"/>
                  </a:lnTo>
                  <a:lnTo>
                    <a:pt x="114236" y="345526"/>
                  </a:lnTo>
                  <a:lnTo>
                    <a:pt x="77066" y="327793"/>
                  </a:lnTo>
                  <a:lnTo>
                    <a:pt x="45574" y="300288"/>
                  </a:lnTo>
                  <a:lnTo>
                    <a:pt x="21244" y="264687"/>
                  </a:lnTo>
                  <a:lnTo>
                    <a:pt x="5558" y="222667"/>
                  </a:lnTo>
                  <a:lnTo>
                    <a:pt x="0" y="175904"/>
                  </a:lnTo>
                  <a:lnTo>
                    <a:pt x="5558" y="129142"/>
                  </a:lnTo>
                  <a:lnTo>
                    <a:pt x="21244" y="87122"/>
                  </a:lnTo>
                  <a:lnTo>
                    <a:pt x="45574" y="51521"/>
                  </a:lnTo>
                  <a:lnTo>
                    <a:pt x="77066" y="24016"/>
                  </a:lnTo>
                  <a:lnTo>
                    <a:pt x="114236" y="6283"/>
                  </a:lnTo>
                  <a:lnTo>
                    <a:pt x="155601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000897" y="3798668"/>
            <a:ext cx="6692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ahoma"/>
                <a:cs typeface="Tahoma"/>
              </a:rPr>
              <a:t>Nombre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93662" y="3742587"/>
            <a:ext cx="1318895" cy="512445"/>
            <a:chOff x="393662" y="3742587"/>
            <a:chExt cx="1318895" cy="512445"/>
          </a:xfrm>
        </p:grpSpPr>
        <p:sp>
          <p:nvSpPr>
            <p:cNvPr id="36" name="object 36"/>
            <p:cNvSpPr/>
            <p:nvPr/>
          </p:nvSpPr>
          <p:spPr>
            <a:xfrm>
              <a:off x="398425" y="3747349"/>
              <a:ext cx="1309370" cy="502920"/>
            </a:xfrm>
            <a:custGeom>
              <a:avLst/>
              <a:gdLst/>
              <a:ahLst/>
              <a:cxnLst/>
              <a:rect l="l" t="t" r="r" b="b"/>
              <a:pathLst>
                <a:path w="1309370" h="502920">
                  <a:moveTo>
                    <a:pt x="1098239" y="502577"/>
                  </a:moveTo>
                  <a:lnTo>
                    <a:pt x="210558" y="502577"/>
                  </a:lnTo>
                  <a:lnTo>
                    <a:pt x="168123" y="497472"/>
                  </a:lnTo>
                  <a:lnTo>
                    <a:pt x="128599" y="482830"/>
                  </a:lnTo>
                  <a:lnTo>
                    <a:pt x="92833" y="459661"/>
                  </a:lnTo>
                  <a:lnTo>
                    <a:pt x="61671" y="428977"/>
                  </a:lnTo>
                  <a:lnTo>
                    <a:pt x="35960" y="391787"/>
                  </a:lnTo>
                  <a:lnTo>
                    <a:pt x="16546" y="349102"/>
                  </a:lnTo>
                  <a:lnTo>
                    <a:pt x="4277" y="301932"/>
                  </a:lnTo>
                  <a:lnTo>
                    <a:pt x="0" y="251288"/>
                  </a:lnTo>
                  <a:lnTo>
                    <a:pt x="4277" y="200645"/>
                  </a:lnTo>
                  <a:lnTo>
                    <a:pt x="16546" y="153475"/>
                  </a:lnTo>
                  <a:lnTo>
                    <a:pt x="35960" y="110790"/>
                  </a:lnTo>
                  <a:lnTo>
                    <a:pt x="61671" y="73600"/>
                  </a:lnTo>
                  <a:lnTo>
                    <a:pt x="92833" y="42916"/>
                  </a:lnTo>
                  <a:lnTo>
                    <a:pt x="128599" y="19747"/>
                  </a:lnTo>
                  <a:lnTo>
                    <a:pt x="168123" y="5105"/>
                  </a:lnTo>
                  <a:lnTo>
                    <a:pt x="210558" y="0"/>
                  </a:lnTo>
                  <a:lnTo>
                    <a:pt x="1098239" y="0"/>
                  </a:lnTo>
                  <a:lnTo>
                    <a:pt x="1140674" y="5105"/>
                  </a:lnTo>
                  <a:lnTo>
                    <a:pt x="1180198" y="19747"/>
                  </a:lnTo>
                  <a:lnTo>
                    <a:pt x="1215964" y="42916"/>
                  </a:lnTo>
                  <a:lnTo>
                    <a:pt x="1247126" y="73600"/>
                  </a:lnTo>
                  <a:lnTo>
                    <a:pt x="1272837" y="110790"/>
                  </a:lnTo>
                  <a:lnTo>
                    <a:pt x="1292251" y="153475"/>
                  </a:lnTo>
                  <a:lnTo>
                    <a:pt x="1304520" y="200645"/>
                  </a:lnTo>
                  <a:lnTo>
                    <a:pt x="1308797" y="251288"/>
                  </a:lnTo>
                  <a:lnTo>
                    <a:pt x="1304520" y="301932"/>
                  </a:lnTo>
                  <a:lnTo>
                    <a:pt x="1292251" y="349102"/>
                  </a:lnTo>
                  <a:lnTo>
                    <a:pt x="1272837" y="391787"/>
                  </a:lnTo>
                  <a:lnTo>
                    <a:pt x="1247126" y="428977"/>
                  </a:lnTo>
                  <a:lnTo>
                    <a:pt x="1215964" y="459661"/>
                  </a:lnTo>
                  <a:lnTo>
                    <a:pt x="1180198" y="482830"/>
                  </a:lnTo>
                  <a:lnTo>
                    <a:pt x="1140674" y="497472"/>
                  </a:lnTo>
                  <a:lnTo>
                    <a:pt x="1098239" y="502577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98425" y="3747349"/>
              <a:ext cx="1309370" cy="502920"/>
            </a:xfrm>
            <a:custGeom>
              <a:avLst/>
              <a:gdLst/>
              <a:ahLst/>
              <a:cxnLst/>
              <a:rect l="l" t="t" r="r" b="b"/>
              <a:pathLst>
                <a:path w="1309370" h="502920">
                  <a:moveTo>
                    <a:pt x="210558" y="0"/>
                  </a:moveTo>
                  <a:lnTo>
                    <a:pt x="1098239" y="0"/>
                  </a:lnTo>
                  <a:lnTo>
                    <a:pt x="1140674" y="5105"/>
                  </a:lnTo>
                  <a:lnTo>
                    <a:pt x="1180198" y="19747"/>
                  </a:lnTo>
                  <a:lnTo>
                    <a:pt x="1215964" y="42916"/>
                  </a:lnTo>
                  <a:lnTo>
                    <a:pt x="1247126" y="73600"/>
                  </a:lnTo>
                  <a:lnTo>
                    <a:pt x="1272837" y="110790"/>
                  </a:lnTo>
                  <a:lnTo>
                    <a:pt x="1292251" y="153475"/>
                  </a:lnTo>
                  <a:lnTo>
                    <a:pt x="1304520" y="200645"/>
                  </a:lnTo>
                  <a:lnTo>
                    <a:pt x="1308797" y="251288"/>
                  </a:lnTo>
                  <a:lnTo>
                    <a:pt x="1304520" y="301932"/>
                  </a:lnTo>
                  <a:lnTo>
                    <a:pt x="1292251" y="349102"/>
                  </a:lnTo>
                  <a:lnTo>
                    <a:pt x="1272837" y="391787"/>
                  </a:lnTo>
                  <a:lnTo>
                    <a:pt x="1247126" y="428977"/>
                  </a:lnTo>
                  <a:lnTo>
                    <a:pt x="1215964" y="459661"/>
                  </a:lnTo>
                  <a:lnTo>
                    <a:pt x="1180198" y="482830"/>
                  </a:lnTo>
                  <a:lnTo>
                    <a:pt x="1140674" y="497472"/>
                  </a:lnTo>
                  <a:lnTo>
                    <a:pt x="1098239" y="502577"/>
                  </a:lnTo>
                  <a:lnTo>
                    <a:pt x="210558" y="502577"/>
                  </a:lnTo>
                  <a:lnTo>
                    <a:pt x="168123" y="497472"/>
                  </a:lnTo>
                  <a:lnTo>
                    <a:pt x="128599" y="482830"/>
                  </a:lnTo>
                  <a:lnTo>
                    <a:pt x="92833" y="459661"/>
                  </a:lnTo>
                  <a:lnTo>
                    <a:pt x="61671" y="428977"/>
                  </a:lnTo>
                  <a:lnTo>
                    <a:pt x="35960" y="391787"/>
                  </a:lnTo>
                  <a:lnTo>
                    <a:pt x="16546" y="349102"/>
                  </a:lnTo>
                  <a:lnTo>
                    <a:pt x="4277" y="301932"/>
                  </a:lnTo>
                  <a:lnTo>
                    <a:pt x="0" y="251288"/>
                  </a:lnTo>
                  <a:lnTo>
                    <a:pt x="4277" y="200645"/>
                  </a:lnTo>
                  <a:lnTo>
                    <a:pt x="16546" y="153475"/>
                  </a:lnTo>
                  <a:lnTo>
                    <a:pt x="35960" y="110790"/>
                  </a:lnTo>
                  <a:lnTo>
                    <a:pt x="61671" y="73600"/>
                  </a:lnTo>
                  <a:lnTo>
                    <a:pt x="92833" y="42916"/>
                  </a:lnTo>
                  <a:lnTo>
                    <a:pt x="128599" y="19747"/>
                  </a:lnTo>
                  <a:lnTo>
                    <a:pt x="168123" y="5105"/>
                  </a:lnTo>
                  <a:lnTo>
                    <a:pt x="210558" y="0"/>
                  </a:lnTo>
                  <a:close/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05467" y="3769276"/>
            <a:ext cx="895350" cy="44830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18110" marR="5080" indent="-106045">
              <a:lnSpc>
                <a:spcPts val="1650"/>
              </a:lnSpc>
              <a:spcBef>
                <a:spcPts val="180"/>
              </a:spcBef>
            </a:pPr>
            <a:r>
              <a:rPr sz="1400" dirty="0">
                <a:latin typeface="Tahoma"/>
                <a:cs typeface="Tahoma"/>
              </a:rPr>
              <a:t>Número</a:t>
            </a:r>
            <a:r>
              <a:rPr sz="1400" spc="-25" dirty="0">
                <a:latin typeface="Tahoma"/>
                <a:cs typeface="Tahoma"/>
              </a:rPr>
              <a:t> de </a:t>
            </a:r>
            <a:r>
              <a:rPr sz="1400" spc="-10" dirty="0">
                <a:latin typeface="Tahoma"/>
                <a:cs typeface="Tahoma"/>
              </a:rPr>
              <a:t>Registro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052824" y="3291049"/>
            <a:ext cx="22860" cy="456565"/>
          </a:xfrm>
          <a:custGeom>
            <a:avLst/>
            <a:gdLst/>
            <a:ahLst/>
            <a:cxnLst/>
            <a:rect l="l" t="t" r="r" b="b"/>
            <a:pathLst>
              <a:path w="22859" h="456564">
                <a:moveTo>
                  <a:pt x="22499" y="0"/>
                </a:moveTo>
                <a:lnTo>
                  <a:pt x="0" y="456299"/>
                </a:lnTo>
              </a:path>
            </a:pathLst>
          </a:custGeom>
          <a:ln w="952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179449" y="3269174"/>
            <a:ext cx="7620" cy="450850"/>
          </a:xfrm>
          <a:custGeom>
            <a:avLst/>
            <a:gdLst/>
            <a:ahLst/>
            <a:cxnLst/>
            <a:rect l="l" t="t" r="r" b="b"/>
            <a:pathLst>
              <a:path w="7619" h="450850">
                <a:moveTo>
                  <a:pt x="0" y="0"/>
                </a:moveTo>
                <a:lnTo>
                  <a:pt x="7199" y="450299"/>
                </a:lnTo>
              </a:path>
            </a:pathLst>
          </a:custGeom>
          <a:ln w="952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262050" y="2887824"/>
            <a:ext cx="3232150" cy="829944"/>
          </a:xfrm>
          <a:custGeom>
            <a:avLst/>
            <a:gdLst/>
            <a:ahLst/>
            <a:cxnLst/>
            <a:rect l="l" t="t" r="r" b="b"/>
            <a:pathLst>
              <a:path w="3232150" h="829945">
                <a:moveTo>
                  <a:pt x="832799" y="0"/>
                </a:moveTo>
                <a:lnTo>
                  <a:pt x="0" y="806099"/>
                </a:lnTo>
              </a:path>
              <a:path w="3232150" h="829945">
                <a:moveTo>
                  <a:pt x="1566599" y="345149"/>
                </a:moveTo>
                <a:lnTo>
                  <a:pt x="1058099" y="805949"/>
                </a:lnTo>
              </a:path>
              <a:path w="3232150" h="829945">
                <a:moveTo>
                  <a:pt x="1566599" y="345149"/>
                </a:moveTo>
                <a:lnTo>
                  <a:pt x="2144699" y="829349"/>
                </a:lnTo>
              </a:path>
              <a:path w="3232150" h="829945">
                <a:moveTo>
                  <a:pt x="2300399" y="0"/>
                </a:moveTo>
                <a:lnTo>
                  <a:pt x="3231599" y="806099"/>
                </a:lnTo>
              </a:path>
            </a:pathLst>
          </a:custGeom>
          <a:ln w="952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42"/>
          <p:cNvGrpSpPr/>
          <p:nvPr/>
        </p:nvGrpSpPr>
        <p:grpSpPr>
          <a:xfrm>
            <a:off x="1063012" y="992062"/>
            <a:ext cx="2421890" cy="1579880"/>
            <a:chOff x="1063012" y="992062"/>
            <a:chExt cx="2421890" cy="1579880"/>
          </a:xfrm>
        </p:grpSpPr>
        <p:sp>
          <p:nvSpPr>
            <p:cNvPr id="43" name="object 43"/>
            <p:cNvSpPr/>
            <p:nvPr/>
          </p:nvSpPr>
          <p:spPr>
            <a:xfrm>
              <a:off x="1067775" y="996825"/>
              <a:ext cx="930275" cy="930275"/>
            </a:xfrm>
            <a:custGeom>
              <a:avLst/>
              <a:gdLst/>
              <a:ahLst/>
              <a:cxnLst/>
              <a:rect l="l" t="t" r="r" b="b"/>
              <a:pathLst>
                <a:path w="930275" h="930275">
                  <a:moveTo>
                    <a:pt x="464999" y="929999"/>
                  </a:moveTo>
                  <a:lnTo>
                    <a:pt x="0" y="464999"/>
                  </a:lnTo>
                  <a:lnTo>
                    <a:pt x="464999" y="0"/>
                  </a:lnTo>
                  <a:lnTo>
                    <a:pt x="929999" y="464999"/>
                  </a:lnTo>
                  <a:lnTo>
                    <a:pt x="464999" y="92999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067775" y="996825"/>
              <a:ext cx="2412365" cy="1575435"/>
            </a:xfrm>
            <a:custGeom>
              <a:avLst/>
              <a:gdLst/>
              <a:ahLst/>
              <a:cxnLst/>
              <a:rect l="l" t="t" r="r" b="b"/>
              <a:pathLst>
                <a:path w="2412365" h="1575435">
                  <a:moveTo>
                    <a:pt x="0" y="464999"/>
                  </a:moveTo>
                  <a:lnTo>
                    <a:pt x="464999" y="0"/>
                  </a:lnTo>
                  <a:lnTo>
                    <a:pt x="929999" y="464999"/>
                  </a:lnTo>
                  <a:lnTo>
                    <a:pt x="464999" y="929999"/>
                  </a:lnTo>
                  <a:lnTo>
                    <a:pt x="0" y="464999"/>
                  </a:lnTo>
                  <a:close/>
                </a:path>
                <a:path w="2412365" h="1575435">
                  <a:moveTo>
                    <a:pt x="929999" y="464999"/>
                  </a:moveTo>
                  <a:lnTo>
                    <a:pt x="2411999" y="474299"/>
                  </a:lnTo>
                </a:path>
                <a:path w="2412365" h="1575435">
                  <a:moveTo>
                    <a:pt x="464999" y="929999"/>
                  </a:moveTo>
                  <a:lnTo>
                    <a:pt x="464999" y="1574999"/>
                  </a:lnTo>
                </a:path>
                <a:path w="2412365" h="1575435">
                  <a:moveTo>
                    <a:pt x="465099" y="1444149"/>
                  </a:moveTo>
                  <a:lnTo>
                    <a:pt x="283599" y="1553049"/>
                  </a:lnTo>
                </a:path>
                <a:path w="2412365" h="1575435">
                  <a:moveTo>
                    <a:pt x="465099" y="1458699"/>
                  </a:moveTo>
                  <a:lnTo>
                    <a:pt x="632199" y="1553199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45"/>
          <p:cNvGrpSpPr/>
          <p:nvPr/>
        </p:nvGrpSpPr>
        <p:grpSpPr>
          <a:xfrm>
            <a:off x="4942687" y="982687"/>
            <a:ext cx="2341880" cy="1565275"/>
            <a:chOff x="4942687" y="982687"/>
            <a:chExt cx="2341880" cy="1565275"/>
          </a:xfrm>
        </p:grpSpPr>
        <p:sp>
          <p:nvSpPr>
            <p:cNvPr id="46" name="object 46"/>
            <p:cNvSpPr/>
            <p:nvPr/>
          </p:nvSpPr>
          <p:spPr>
            <a:xfrm>
              <a:off x="6349449" y="987449"/>
              <a:ext cx="930275" cy="930275"/>
            </a:xfrm>
            <a:custGeom>
              <a:avLst/>
              <a:gdLst/>
              <a:ahLst/>
              <a:cxnLst/>
              <a:rect l="l" t="t" r="r" b="b"/>
              <a:pathLst>
                <a:path w="930275" h="930275">
                  <a:moveTo>
                    <a:pt x="464999" y="929999"/>
                  </a:moveTo>
                  <a:lnTo>
                    <a:pt x="0" y="464999"/>
                  </a:lnTo>
                  <a:lnTo>
                    <a:pt x="464999" y="0"/>
                  </a:lnTo>
                  <a:lnTo>
                    <a:pt x="929999" y="464999"/>
                  </a:lnTo>
                  <a:lnTo>
                    <a:pt x="464999" y="929999"/>
                  </a:lnTo>
                  <a:close/>
                </a:path>
              </a:pathLst>
            </a:custGeom>
            <a:solidFill>
              <a:srgbClr val="82C7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947449" y="987449"/>
              <a:ext cx="2332355" cy="1555750"/>
            </a:xfrm>
            <a:custGeom>
              <a:avLst/>
              <a:gdLst/>
              <a:ahLst/>
              <a:cxnLst/>
              <a:rect l="l" t="t" r="r" b="b"/>
              <a:pathLst>
                <a:path w="2332354" h="1555750">
                  <a:moveTo>
                    <a:pt x="1401999" y="464999"/>
                  </a:moveTo>
                  <a:lnTo>
                    <a:pt x="1866999" y="0"/>
                  </a:lnTo>
                  <a:lnTo>
                    <a:pt x="2331999" y="464999"/>
                  </a:lnTo>
                  <a:lnTo>
                    <a:pt x="1866999" y="929999"/>
                  </a:lnTo>
                  <a:lnTo>
                    <a:pt x="1401999" y="464999"/>
                  </a:lnTo>
                  <a:close/>
                </a:path>
                <a:path w="2332354" h="1555750">
                  <a:moveTo>
                    <a:pt x="0" y="483749"/>
                  </a:moveTo>
                  <a:lnTo>
                    <a:pt x="1401899" y="488549"/>
                  </a:lnTo>
                </a:path>
                <a:path w="2332354" h="1555750">
                  <a:moveTo>
                    <a:pt x="1866999" y="929999"/>
                  </a:moveTo>
                  <a:lnTo>
                    <a:pt x="1881099" y="1555199"/>
                  </a:lnTo>
                </a:path>
                <a:path w="2332354" h="1555750">
                  <a:moveTo>
                    <a:pt x="1888749" y="1395424"/>
                  </a:moveTo>
                  <a:lnTo>
                    <a:pt x="1728849" y="1555324"/>
                  </a:lnTo>
                </a:path>
                <a:path w="2332354" h="1555750">
                  <a:moveTo>
                    <a:pt x="1888749" y="1417199"/>
                  </a:moveTo>
                  <a:lnTo>
                    <a:pt x="2099349" y="1540799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25" y="65913"/>
            <a:ext cx="39554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Reducción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los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DER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Esquema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Relacional: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949" y="296584"/>
            <a:ext cx="8756650" cy="29521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6195">
              <a:lnSpc>
                <a:spcPct val="100000"/>
              </a:lnSpc>
              <a:spcBef>
                <a:spcPts val="229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Principios:</a:t>
            </a:r>
            <a:endParaRPr sz="12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805"/>
              </a:spcBef>
              <a:buClr>
                <a:srgbClr val="737373"/>
              </a:buClr>
              <a:buSzPct val="150000"/>
              <a:buChar char="●"/>
              <a:tabLst>
                <a:tab pos="379095" algn="l"/>
              </a:tabLst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Todo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tipo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entidad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convierte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tabla.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  <a:buClr>
                <a:srgbClr val="737373"/>
              </a:buClr>
              <a:buFont typeface="Arial MT"/>
              <a:buChar char="●"/>
            </a:pPr>
            <a:endParaRPr sz="1200">
              <a:latin typeface="Arial MT"/>
              <a:cs typeface="Arial MT"/>
            </a:endParaRPr>
          </a:p>
          <a:p>
            <a:pPr marL="379095" indent="-366395">
              <a:lnSpc>
                <a:spcPct val="100000"/>
              </a:lnSpc>
              <a:spcBef>
                <a:spcPts val="5"/>
              </a:spcBef>
              <a:buClr>
                <a:srgbClr val="737373"/>
              </a:buClr>
              <a:buSzPct val="150000"/>
              <a:buChar char="●"/>
              <a:tabLst>
                <a:tab pos="379095" algn="l"/>
              </a:tabLst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Los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atributos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columnas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tabla.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15"/>
              </a:spcBef>
              <a:buClr>
                <a:srgbClr val="737373"/>
              </a:buClr>
              <a:buFont typeface="Arial MT"/>
              <a:buChar char="●"/>
            </a:pPr>
            <a:endParaRPr sz="1200">
              <a:latin typeface="Arial MT"/>
              <a:cs typeface="Arial MT"/>
            </a:endParaRPr>
          </a:p>
          <a:p>
            <a:pPr marL="379095" indent="-366395">
              <a:lnSpc>
                <a:spcPct val="100000"/>
              </a:lnSpc>
              <a:spcBef>
                <a:spcPts val="5"/>
              </a:spcBef>
              <a:buClr>
                <a:srgbClr val="737373"/>
              </a:buClr>
              <a:buSzPct val="150000"/>
              <a:buChar char="●"/>
              <a:tabLst>
                <a:tab pos="379095" algn="l"/>
              </a:tabLst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Todo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tipo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relación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N:N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se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transforma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una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tabla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denominada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intermedia.</a:t>
            </a:r>
            <a:endParaRPr sz="1200">
              <a:latin typeface="Arial MT"/>
              <a:cs typeface="Arial MT"/>
            </a:endParaRPr>
          </a:p>
          <a:p>
            <a:pPr marL="23495" marR="5080">
              <a:lnSpc>
                <a:spcPct val="200000"/>
              </a:lnSpc>
              <a:spcBef>
                <a:spcPts val="1220"/>
              </a:spcBef>
            </a:pP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En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este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tipo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esquemas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cada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69137"/>
                </a:solidFill>
                <a:latin typeface="Tahoma"/>
                <a:cs typeface="Tahoma"/>
              </a:rPr>
              <a:t>fila</a:t>
            </a:r>
            <a:r>
              <a:rPr sz="1200" spc="-11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69137"/>
                </a:solidFill>
                <a:latin typeface="Tahoma"/>
                <a:cs typeface="Tahoma"/>
              </a:rPr>
              <a:t>tabla</a:t>
            </a:r>
            <a:r>
              <a:rPr sz="1200" spc="-114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ahoma"/>
                <a:cs typeface="Tahoma"/>
              </a:rPr>
              <a:t>es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06666"/>
                </a:solidFill>
                <a:latin typeface="Tahoma"/>
                <a:cs typeface="Tahoma"/>
              </a:rPr>
              <a:t>registro</a:t>
            </a:r>
            <a:r>
              <a:rPr sz="1200" spc="-114" dirty="0">
                <a:solidFill>
                  <a:srgbClr val="E06666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06666"/>
                </a:solidFill>
                <a:latin typeface="Tahoma"/>
                <a:cs typeface="Tahoma"/>
              </a:rPr>
              <a:t>único</a:t>
            </a:r>
            <a:r>
              <a:rPr sz="1200" spc="-110" dirty="0">
                <a:solidFill>
                  <a:srgbClr val="E06666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posee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06666"/>
                </a:solidFill>
                <a:latin typeface="Tahoma"/>
                <a:cs typeface="Tahoma"/>
              </a:rPr>
              <a:t>identificador</a:t>
            </a:r>
            <a:r>
              <a:rPr sz="1200" spc="-114" dirty="0">
                <a:solidFill>
                  <a:srgbClr val="E06666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específico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llamado</a:t>
            </a:r>
            <a:r>
              <a:rPr sz="12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E69137"/>
                </a:solidFill>
                <a:latin typeface="Tahoma"/>
                <a:cs typeface="Tahoma"/>
              </a:rPr>
              <a:t>clave</a:t>
            </a:r>
            <a:r>
              <a:rPr sz="1200" spc="-11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69137"/>
                </a:solidFill>
                <a:latin typeface="Tahoma"/>
                <a:cs typeface="Tahoma"/>
              </a:rPr>
              <a:t>primaria</a:t>
            </a:r>
            <a:r>
              <a:rPr sz="1200" spc="-12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E69137"/>
                </a:solidFill>
                <a:latin typeface="Tahoma"/>
                <a:cs typeface="Tahoma"/>
              </a:rPr>
              <a:t>llave </a:t>
            </a:r>
            <a:r>
              <a:rPr sz="1200" dirty="0">
                <a:solidFill>
                  <a:srgbClr val="E69137"/>
                </a:solidFill>
                <a:latin typeface="Tahoma"/>
                <a:cs typeface="Tahoma"/>
              </a:rPr>
              <a:t>primaria</a:t>
            </a:r>
            <a:r>
              <a:rPr sz="1200" spc="-6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(</a:t>
            </a:r>
            <a:r>
              <a:rPr sz="1200" dirty="0">
                <a:solidFill>
                  <a:srgbClr val="E69137"/>
                </a:solidFill>
                <a:latin typeface="Tahoma"/>
                <a:cs typeface="Tahoma"/>
              </a:rPr>
              <a:t>PK</a:t>
            </a:r>
            <a:r>
              <a:rPr sz="1200" spc="-6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spc="-30" dirty="0">
                <a:solidFill>
                  <a:srgbClr val="FFFFFF"/>
                </a:solidFill>
                <a:latin typeface="Tahoma"/>
                <a:cs typeface="Tahoma"/>
              </a:rPr>
              <a:t>-</a:t>
            </a:r>
            <a:r>
              <a:rPr sz="12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69137"/>
                </a:solidFill>
                <a:latin typeface="Tahoma"/>
                <a:cs typeface="Tahoma"/>
              </a:rPr>
              <a:t>Primary</a:t>
            </a:r>
            <a:r>
              <a:rPr sz="1200" spc="-6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E69137"/>
                </a:solidFill>
                <a:latin typeface="Tahoma"/>
                <a:cs typeface="Tahoma"/>
              </a:rPr>
              <a:t>Key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).</a:t>
            </a:r>
            <a:endParaRPr sz="1200">
              <a:latin typeface="Tahoma"/>
              <a:cs typeface="Tahoma"/>
            </a:endParaRPr>
          </a:p>
          <a:p>
            <a:pPr marL="23495" marR="24130">
              <a:lnSpc>
                <a:spcPct val="200000"/>
              </a:lnSpc>
            </a:pP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Las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E69137"/>
                </a:solidFill>
                <a:latin typeface="Tahoma"/>
                <a:cs typeface="Tahoma"/>
              </a:rPr>
              <a:t>columnas</a:t>
            </a:r>
            <a:r>
              <a:rPr sz="1200" spc="-11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tabla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corresponden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con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E06666"/>
                </a:solidFill>
                <a:latin typeface="Tahoma"/>
                <a:cs typeface="Tahoma"/>
              </a:rPr>
              <a:t>atributos</a:t>
            </a:r>
            <a:r>
              <a:rPr sz="1200" spc="-110" dirty="0">
                <a:solidFill>
                  <a:srgbClr val="E06666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ahoma"/>
                <a:cs typeface="Tahoma"/>
              </a:rPr>
              <a:t>datos,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cada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fila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ahoma"/>
                <a:cs typeface="Tahoma"/>
              </a:rPr>
              <a:t>es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registro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30" dirty="0">
                <a:solidFill>
                  <a:srgbClr val="FFFFFF"/>
                </a:solidFill>
                <a:latin typeface="Tahoma"/>
                <a:cs typeface="Tahoma"/>
              </a:rPr>
              <a:t>(generalmente)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FFFFFF"/>
                </a:solidFill>
                <a:latin typeface="Tahoma"/>
                <a:cs typeface="Tahoma"/>
              </a:rPr>
              <a:t>tiene</a:t>
            </a:r>
            <a:r>
              <a:rPr sz="12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2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valor para</a:t>
            </a:r>
            <a:r>
              <a:rPr sz="12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cada</a:t>
            </a:r>
            <a:r>
              <a:rPr sz="12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atributo.</a:t>
            </a:r>
            <a:endParaRPr sz="12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100" y="3459125"/>
            <a:ext cx="7453699" cy="13502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50" y="1314297"/>
            <a:ext cx="37014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Cada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tabla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debe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tener</a:t>
            </a:r>
            <a:r>
              <a:rPr sz="1600" spc="-1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nombre</a:t>
            </a:r>
            <a:r>
              <a:rPr sz="1600" spc="-15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único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050" y="2289657"/>
            <a:ext cx="822705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datos</a:t>
            </a:r>
            <a:r>
              <a:rPr sz="16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cualquier</a:t>
            </a:r>
            <a:r>
              <a:rPr sz="16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columna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corresponden</a:t>
            </a:r>
            <a:r>
              <a:rPr sz="16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sz="16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solo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tipo</a:t>
            </a:r>
            <a:r>
              <a:rPr sz="1600" spc="-15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de</a:t>
            </a:r>
            <a:r>
              <a:rPr sz="1600" spc="-15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dato</a:t>
            </a:r>
            <a:r>
              <a:rPr sz="1600" spc="-16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(</a:t>
            </a:r>
            <a:r>
              <a:rPr sz="1600" spc="-50" dirty="0">
                <a:solidFill>
                  <a:srgbClr val="E06666"/>
                </a:solidFill>
                <a:latin typeface="Tahoma"/>
                <a:cs typeface="Tahoma"/>
              </a:rPr>
              <a:t>cadena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sz="1600" spc="-1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06666"/>
                </a:solidFill>
                <a:latin typeface="Tahoma"/>
                <a:cs typeface="Tahoma"/>
              </a:rPr>
              <a:t>entero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sz="1600" spc="-1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06666"/>
                </a:solidFill>
                <a:latin typeface="Tahoma"/>
                <a:cs typeface="Tahoma"/>
              </a:rPr>
              <a:t>doble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).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050" y="3265016"/>
            <a:ext cx="519493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Las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columnas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una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relación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sz="1600" spc="-1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conocen</a:t>
            </a:r>
            <a:r>
              <a:rPr sz="1600" spc="-1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1600" spc="-1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atributos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050" y="4240377"/>
            <a:ext cx="62045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71450">
              <a:lnSpc>
                <a:spcPct val="100000"/>
              </a:lnSpc>
              <a:spcBef>
                <a:spcPts val="100"/>
              </a:spcBef>
              <a:buSzPct val="78125"/>
              <a:buFont typeface="Arial MT"/>
              <a:buChar char="●"/>
              <a:tabLst>
                <a:tab pos="174625" algn="l"/>
              </a:tabLst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El</a:t>
            </a:r>
            <a:r>
              <a:rPr sz="16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orden</a:t>
            </a:r>
            <a:r>
              <a:rPr sz="16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6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los</a:t>
            </a:r>
            <a:r>
              <a:rPr sz="16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atributos</a:t>
            </a: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no</a:t>
            </a:r>
            <a:r>
              <a:rPr sz="1600" spc="-1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afecta:</a:t>
            </a:r>
            <a:r>
              <a:rPr sz="16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los</a:t>
            </a:r>
            <a:r>
              <a:rPr sz="1600" spc="-13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atributos</a:t>
            </a:r>
            <a:r>
              <a:rPr sz="1600" spc="-13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no</a:t>
            </a:r>
            <a:r>
              <a:rPr sz="1600" spc="-130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E69137"/>
                </a:solidFill>
                <a:latin typeface="Tahoma"/>
                <a:cs typeface="Tahoma"/>
              </a:rPr>
              <a:t>están</a:t>
            </a:r>
            <a:r>
              <a:rPr sz="1600" spc="-135" dirty="0">
                <a:solidFill>
                  <a:srgbClr val="E69137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E69137"/>
                </a:solidFill>
                <a:latin typeface="Tahoma"/>
                <a:cs typeface="Tahoma"/>
              </a:rPr>
              <a:t>ordenados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750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00"/>
              </a:spcBef>
            </a:pPr>
            <a:r>
              <a:rPr dirty="0"/>
              <a:t>Características</a:t>
            </a:r>
            <a:r>
              <a:rPr spc="-110" dirty="0"/>
              <a:t> </a:t>
            </a:r>
            <a:r>
              <a:rPr dirty="0"/>
              <a:t>del</a:t>
            </a:r>
            <a:r>
              <a:rPr spc="-105" dirty="0"/>
              <a:t> </a:t>
            </a:r>
            <a:r>
              <a:rPr dirty="0"/>
              <a:t>modelo</a:t>
            </a:r>
            <a:r>
              <a:rPr spc="-105" dirty="0"/>
              <a:t> </a:t>
            </a:r>
            <a:r>
              <a:rPr spc="-10" dirty="0"/>
              <a:t>relacional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862</Words>
  <Application>Microsoft Office PowerPoint</Application>
  <PresentationFormat>Presentación en pantalla (16:9)</PresentationFormat>
  <Paragraphs>92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MT</vt:lpstr>
      <vt:lpstr>Roboto</vt:lpstr>
      <vt:lpstr>Tahoma</vt:lpstr>
      <vt:lpstr>Times New Roman</vt:lpstr>
      <vt:lpstr>Office Theme</vt:lpstr>
      <vt:lpstr>Repaso de Base de Datos 1</vt:lpstr>
      <vt:lpstr>Presentación de PowerPoint</vt:lpstr>
      <vt:lpstr>DIAGRAMA ENTIDAD-RELACIÓN</vt:lpstr>
      <vt:lpstr>Presentación de PowerPoint</vt:lpstr>
      <vt:lpstr>Ejemplo:</vt:lpstr>
      <vt:lpstr>Presentación de PowerPoint</vt:lpstr>
      <vt:lpstr> Salas</vt:lpstr>
      <vt:lpstr>Reducción de los DER al Esquema Relacional:</vt:lpstr>
      <vt:lpstr>Características del modelo relacional</vt:lpstr>
      <vt:lpstr>Presentación de PowerPoint</vt:lpstr>
      <vt:lpstr>Relaciones entre tablas</vt:lpstr>
      <vt:lpstr>Veamos otro ejemplo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Datos I- Unidad 1</dc:title>
  <dc:creator>Eduardo Mónaco</dc:creator>
  <cp:lastModifiedBy>Eduardo Mónaco</cp:lastModifiedBy>
  <cp:revision>1</cp:revision>
  <dcterms:created xsi:type="dcterms:W3CDTF">2025-02-20T18:33:15Z</dcterms:created>
  <dcterms:modified xsi:type="dcterms:W3CDTF">2025-02-20T18:46:17Z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Creator">
    <vt:lpwstr>Google</vt:lpwstr>
  </property>
  <property fmtid="{D5CDD505-2E9C-101B-9397-08002B2CF9AE}" pid="4" name="LastSaved">
    <vt:filetime>2025-02-20T00:00:00Z</vt:filetime>
  </property>
</Properties>
</file>