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embeddedFontLst>
    <p:embeddedFont>
      <p:font typeface="Lato"/>
      <p:regular r:id="rId15"/>
      <p:bold r:id="rId16"/>
      <p:italic r:id="rId17"/>
      <p:boldItalic r:id="rId18"/>
    </p:embeddedFont>
    <p:embeddedFont>
      <p:font typeface="Roboto Mono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Mono-bold.fntdata"/><Relationship Id="rId11" Type="http://schemas.openxmlformats.org/officeDocument/2006/relationships/slide" Target="slides/slide6.xml"/><Relationship Id="rId22" Type="http://schemas.openxmlformats.org/officeDocument/2006/relationships/font" Target="fonts/RobotoMono-boldItalic.fntdata"/><Relationship Id="rId10" Type="http://schemas.openxmlformats.org/officeDocument/2006/relationships/slide" Target="slides/slide5.xml"/><Relationship Id="rId21" Type="http://schemas.openxmlformats.org/officeDocument/2006/relationships/font" Target="fonts/RobotoMono-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Lato-regular.fntdata"/><Relationship Id="rId14" Type="http://schemas.openxmlformats.org/officeDocument/2006/relationships/slide" Target="slides/slide9.xml"/><Relationship Id="rId17" Type="http://schemas.openxmlformats.org/officeDocument/2006/relationships/font" Target="fonts/Lato-italic.fntdata"/><Relationship Id="rId16" Type="http://schemas.openxmlformats.org/officeDocument/2006/relationships/font" Target="fonts/Lato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RobotoMono-regular.fntdata"/><Relationship Id="rId6" Type="http://schemas.openxmlformats.org/officeDocument/2006/relationships/slide" Target="slides/slide1.xml"/><Relationship Id="rId18" Type="http://schemas.openxmlformats.org/officeDocument/2006/relationships/font" Target="fonts/Lato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3944d68c33_0_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3944d68c33_0_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3944d68c33_0_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3944d68c33_0_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3944d68c33_0_2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3944d68c33_0_2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3944d68c33_0_2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3944d68c33_0_2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3944d68c33_0_2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3944d68c33_0_2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3944d68c33_0_2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3944d68c33_0_2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3944d68c33_0_2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3944d68c33_0_2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3944d68c33_0_2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3944d68c33_0_2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3944d68c33_0_2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33944d68c33_0_2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1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0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9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8.png"/><Relationship Id="rId4" Type="http://schemas.openxmlformats.org/officeDocument/2006/relationships/image" Target="../media/image7.png"/><Relationship Id="rId5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1413" y="4137675"/>
            <a:ext cx="1725881" cy="562125"/>
          </a:xfrm>
          <a:prstGeom prst="rect">
            <a:avLst/>
          </a:prstGeom>
          <a:noFill/>
          <a:ln>
            <a:noFill/>
          </a:ln>
          <a:effectLst>
            <a:reflection blurRad="0" dir="5400000" dist="38100" endA="0" endPos="30000" fadeDir="5400012" kx="0" rotWithShape="0" algn="bl" stPos="0" sy="-100000" ky="0"/>
          </a:effectLst>
        </p:spPr>
      </p:pic>
      <p:sp>
        <p:nvSpPr>
          <p:cNvPr id="55" name="Google Shape;55;p13"/>
          <p:cNvSpPr txBox="1"/>
          <p:nvPr>
            <p:ph idx="4294967295" type="title"/>
          </p:nvPr>
        </p:nvSpPr>
        <p:spPr>
          <a:xfrm>
            <a:off x="371200" y="667706"/>
            <a:ext cx="7701900" cy="158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" sz="3000">
                <a:solidFill>
                  <a:schemeClr val="lt1"/>
                </a:solidFill>
              </a:rPr>
              <a:t>Base de Datos II</a:t>
            </a:r>
            <a:endParaRPr sz="30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" sz="3000">
                <a:solidFill>
                  <a:schemeClr val="lt1"/>
                </a:solidFill>
              </a:rPr>
              <a:t>Structured Query Language (SQL)</a:t>
            </a:r>
            <a:endParaRPr sz="3000">
              <a:solidFill>
                <a:schemeClr val="lt1"/>
              </a:solidFill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439800" y="3950200"/>
            <a:ext cx="7900500" cy="723300"/>
          </a:xfrm>
          <a:prstGeom prst="rect">
            <a:avLst/>
          </a:prstGeom>
          <a:noFill/>
          <a:ln>
            <a:noFill/>
          </a:ln>
          <a:effectLst>
            <a:outerShdw blurRad="414338" rotWithShape="0" algn="bl" dir="5400000" dist="76200">
              <a:srgbClr val="0B5394">
                <a:alpha val="54000"/>
              </a:srgbClr>
            </a:outerShdw>
          </a:effectLst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Profesor: </a:t>
            </a:r>
            <a:endParaRPr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Eduardo Mónaco</a:t>
            </a:r>
            <a:endParaRPr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439800" y="2363963"/>
            <a:ext cx="79005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2400">
                <a:solidFill>
                  <a:srgbClr val="E69138"/>
                </a:solidFill>
                <a:latin typeface="Lato"/>
                <a:ea typeface="Lato"/>
                <a:cs typeface="Lato"/>
                <a:sym typeface="Lato"/>
              </a:rPr>
              <a:t>Funciones</a:t>
            </a:r>
            <a:endParaRPr sz="2400">
              <a:solidFill>
                <a:srgbClr val="E69138"/>
              </a:solidFill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58" name="Google Shape;58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287725" y="1531800"/>
            <a:ext cx="2632838" cy="1713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0" y="0"/>
            <a:ext cx="8994900" cy="368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es" sz="4800">
                <a:solidFill>
                  <a:schemeClr val="dk1"/>
                </a:solidFill>
              </a:rPr>
              <a:t>¿Qué es una función en SQL</a:t>
            </a:r>
            <a:r>
              <a:rPr b="1" lang="es" sz="1300">
                <a:solidFill>
                  <a:schemeClr val="dk1"/>
                </a:solidFill>
              </a:rPr>
              <a:t>?</a:t>
            </a:r>
            <a:endParaRPr b="1" sz="1300">
              <a:solidFill>
                <a:schemeClr val="dk1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s" sz="2400">
                <a:solidFill>
                  <a:schemeClr val="dk1"/>
                </a:solidFill>
              </a:rPr>
              <a:t>Una función es un conjunto de sentencias similares a un procedimiento almacenado.</a:t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s" sz="2400">
                <a:solidFill>
                  <a:schemeClr val="dk1"/>
                </a:solidFill>
              </a:rPr>
              <a:t>A diferencia de un procedimiento, </a:t>
            </a:r>
            <a:r>
              <a:rPr b="1" lang="es" sz="2400">
                <a:solidFill>
                  <a:schemeClr val="dk1"/>
                </a:solidFill>
              </a:rPr>
              <a:t>una función solo debe retornar un valor</a:t>
            </a:r>
            <a:r>
              <a:rPr lang="es" sz="2400">
                <a:solidFill>
                  <a:schemeClr val="dk1"/>
                </a:solidFill>
              </a:rPr>
              <a:t> (int, varchar, float, etc.).</a:t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s" sz="2400">
                <a:solidFill>
                  <a:schemeClr val="dk1"/>
                </a:solidFill>
              </a:rPr>
              <a:t>Las funciones aceptan solo </a:t>
            </a:r>
            <a:r>
              <a:rPr b="1" lang="es" sz="2400">
                <a:solidFill>
                  <a:schemeClr val="dk1"/>
                </a:solidFill>
              </a:rPr>
              <a:t>parámetros de entrada</a:t>
            </a:r>
            <a:r>
              <a:rPr lang="es" sz="2400">
                <a:solidFill>
                  <a:schemeClr val="dk1"/>
                </a:solidFill>
              </a:rPr>
              <a:t>.</a:t>
            </a:r>
            <a:endParaRPr sz="2400">
              <a:solidFill>
                <a:schemeClr val="dk1"/>
              </a:solidFill>
            </a:endParaRPr>
          </a:p>
          <a:p>
            <a:pPr indent="-3810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es" sz="2400">
                <a:solidFill>
                  <a:schemeClr val="dk1"/>
                </a:solidFill>
              </a:rPr>
              <a:t>Se pueden </a:t>
            </a:r>
            <a:r>
              <a:rPr b="1" lang="es" sz="2400">
                <a:solidFill>
                  <a:schemeClr val="dk1"/>
                </a:solidFill>
              </a:rPr>
              <a:t>llamar desde una sentencia SELECT</a:t>
            </a:r>
            <a:r>
              <a:rPr lang="es" sz="2400">
                <a:solidFill>
                  <a:schemeClr val="dk1"/>
                </a:solidFill>
              </a:rPr>
              <a:t>.</a:t>
            </a:r>
            <a:endParaRPr sz="24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/>
        </p:nvSpPr>
        <p:spPr>
          <a:xfrm>
            <a:off x="149100" y="0"/>
            <a:ext cx="91440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4800"/>
              <a:t>Sintaxis básica de una función</a:t>
            </a:r>
            <a:endParaRPr b="1" sz="4800"/>
          </a:p>
        </p:txBody>
      </p:sp>
      <p:pic>
        <p:nvPicPr>
          <p:cNvPr id="69" name="Google Shape;6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9100" y="1326875"/>
            <a:ext cx="4181475" cy="354330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4572000" y="1535250"/>
            <a:ext cx="4422900" cy="6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10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RETURNS</a:t>
            </a:r>
            <a:r>
              <a:rPr lang="es" sz="1100">
                <a:solidFill>
                  <a:schemeClr val="dk1"/>
                </a:solidFill>
              </a:rPr>
              <a:t>: Especifica el tipo de dato que devuelve.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110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DETERMINISTIC</a:t>
            </a:r>
            <a:r>
              <a:rPr lang="es" sz="1100">
                <a:solidFill>
                  <a:schemeClr val="dk1"/>
                </a:solidFill>
              </a:rPr>
              <a:t>: Indica que la función devuelve el mismo resultado para los mismos valores de entrada.</a:t>
            </a:r>
            <a:endParaRPr sz="11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/>
        </p:nvSpPr>
        <p:spPr>
          <a:xfrm>
            <a:off x="0" y="0"/>
            <a:ext cx="91440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4800"/>
              <a:t>Ejemplo de función en SQL</a:t>
            </a:r>
            <a:endParaRPr b="1" sz="4800"/>
          </a:p>
        </p:txBody>
      </p:sp>
      <p:pic>
        <p:nvPicPr>
          <p:cNvPr id="76" name="Google Shape;76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9650" y="923400"/>
            <a:ext cx="2446144" cy="39152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/>
          <p:nvPr/>
        </p:nvSpPr>
        <p:spPr>
          <a:xfrm>
            <a:off x="0" y="0"/>
            <a:ext cx="87093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2400"/>
              <a:t>Llamando a una función en SQL</a:t>
            </a:r>
            <a:endParaRPr b="1" sz="2400"/>
          </a:p>
        </p:txBody>
      </p:sp>
      <p:pic>
        <p:nvPicPr>
          <p:cNvPr id="82" name="Google Shape;82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552600"/>
            <a:ext cx="3086100" cy="428625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17"/>
          <p:cNvSpPr txBox="1"/>
          <p:nvPr/>
        </p:nvSpPr>
        <p:spPr>
          <a:xfrm>
            <a:off x="74575" y="1416325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Resultado:</a:t>
            </a:r>
            <a:endParaRPr/>
          </a:p>
        </p:txBody>
      </p:sp>
      <p:pic>
        <p:nvPicPr>
          <p:cNvPr id="84" name="Google Shape;84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46325" y="1534100"/>
            <a:ext cx="2524125" cy="116205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7"/>
          <p:cNvSpPr txBox="1"/>
          <p:nvPr/>
        </p:nvSpPr>
        <p:spPr>
          <a:xfrm>
            <a:off x="74575" y="2832650"/>
            <a:ext cx="78273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También se puede almacenar el resultado en una variable:</a:t>
            </a:r>
            <a:endParaRPr/>
          </a:p>
        </p:txBody>
      </p:sp>
      <p:pic>
        <p:nvPicPr>
          <p:cNvPr id="86" name="Google Shape;86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2400" y="3385250"/>
            <a:ext cx="4095750" cy="666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8"/>
          <p:cNvSpPr txBox="1"/>
          <p:nvPr/>
        </p:nvSpPr>
        <p:spPr>
          <a:xfrm>
            <a:off x="0" y="0"/>
            <a:ext cx="9144000" cy="135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es" sz="4800">
                <a:solidFill>
                  <a:schemeClr val="dk1"/>
                </a:solidFill>
              </a:rPr>
              <a:t>C</a:t>
            </a:r>
            <a:r>
              <a:rPr b="1" lang="es" sz="4800">
                <a:solidFill>
                  <a:schemeClr val="dk1"/>
                </a:solidFill>
              </a:rPr>
              <a:t>aracterísticas de una función</a:t>
            </a:r>
            <a:endParaRPr b="1" sz="4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</p:txBody>
      </p:sp>
      <p:sp>
        <p:nvSpPr>
          <p:cNvPr id="92" name="Google Shape;92;p18"/>
          <p:cNvSpPr txBox="1"/>
          <p:nvPr/>
        </p:nvSpPr>
        <p:spPr>
          <a:xfrm>
            <a:off x="74550" y="854850"/>
            <a:ext cx="9243600" cy="225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s" sz="2400">
                <a:solidFill>
                  <a:schemeClr val="dk1"/>
                </a:solidFill>
              </a:rPr>
              <a:t>✔ </a:t>
            </a:r>
            <a:r>
              <a:rPr b="1" lang="es" sz="2400">
                <a:solidFill>
                  <a:schemeClr val="dk1"/>
                </a:solidFill>
              </a:rPr>
              <a:t>Retorna un único valor</a:t>
            </a:r>
            <a:r>
              <a:rPr lang="es" sz="2400">
                <a:solidFill>
                  <a:schemeClr val="dk1"/>
                </a:solidFill>
              </a:rPr>
              <a:t>.</a:t>
            </a:r>
            <a:br>
              <a:rPr lang="es" sz="2400">
                <a:solidFill>
                  <a:schemeClr val="dk1"/>
                </a:solidFill>
              </a:rPr>
            </a:br>
            <a:r>
              <a:rPr lang="es" sz="2400">
                <a:solidFill>
                  <a:schemeClr val="dk1"/>
                </a:solidFill>
              </a:rPr>
              <a:t>✔ </a:t>
            </a:r>
            <a:r>
              <a:rPr b="1" lang="es" sz="2400">
                <a:solidFill>
                  <a:schemeClr val="dk1"/>
                </a:solidFill>
              </a:rPr>
              <a:t>No puede modificar datos en la base de datos</a:t>
            </a:r>
            <a:r>
              <a:rPr lang="es" sz="2400">
                <a:solidFill>
                  <a:schemeClr val="dk1"/>
                </a:solidFill>
              </a:rPr>
              <a:t> (solo lectura).</a:t>
            </a:r>
            <a:br>
              <a:rPr lang="es" sz="2400">
                <a:solidFill>
                  <a:schemeClr val="dk1"/>
                </a:solidFill>
              </a:rPr>
            </a:br>
            <a:r>
              <a:rPr lang="es" sz="2400">
                <a:solidFill>
                  <a:schemeClr val="dk1"/>
                </a:solidFill>
              </a:rPr>
              <a:t>✔ </a:t>
            </a:r>
            <a:r>
              <a:rPr b="1" lang="es" sz="2400">
                <a:solidFill>
                  <a:schemeClr val="dk1"/>
                </a:solidFill>
              </a:rPr>
              <a:t>Puede ser llamada desde un </a:t>
            </a:r>
            <a:r>
              <a:rPr b="1" lang="es" sz="240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SELECT</a:t>
            </a:r>
            <a:r>
              <a:rPr lang="es" sz="2400">
                <a:solidFill>
                  <a:schemeClr val="dk1"/>
                </a:solidFill>
              </a:rPr>
              <a:t>.</a:t>
            </a:r>
            <a:br>
              <a:rPr lang="es" sz="2400">
                <a:solidFill>
                  <a:schemeClr val="dk1"/>
                </a:solidFill>
              </a:rPr>
            </a:br>
            <a:r>
              <a:rPr lang="es" sz="2400">
                <a:solidFill>
                  <a:schemeClr val="dk1"/>
                </a:solidFill>
              </a:rPr>
              <a:t>✔ </a:t>
            </a:r>
            <a:r>
              <a:rPr b="1" lang="es" sz="2400">
                <a:solidFill>
                  <a:schemeClr val="dk1"/>
                </a:solidFill>
              </a:rPr>
              <a:t>Debe ser determinística</a:t>
            </a:r>
            <a:r>
              <a:rPr lang="es" sz="2400">
                <a:solidFill>
                  <a:schemeClr val="dk1"/>
                </a:solidFill>
              </a:rPr>
              <a:t> (opcional pero recomendado).</a:t>
            </a:r>
            <a:br>
              <a:rPr lang="es" sz="2400">
                <a:solidFill>
                  <a:schemeClr val="dk1"/>
                </a:solidFill>
              </a:rPr>
            </a:br>
            <a:r>
              <a:rPr lang="es" sz="2400">
                <a:solidFill>
                  <a:schemeClr val="dk1"/>
                </a:solidFill>
              </a:rPr>
              <a:t>✔ </a:t>
            </a:r>
            <a:r>
              <a:rPr b="1" lang="es" sz="2400">
                <a:solidFill>
                  <a:schemeClr val="dk1"/>
                </a:solidFill>
              </a:rPr>
              <a:t>No permite parámetros de salida</a:t>
            </a:r>
            <a:r>
              <a:rPr lang="es" sz="2400">
                <a:solidFill>
                  <a:schemeClr val="dk1"/>
                </a:solidFill>
              </a:rPr>
              <a:t> (</a:t>
            </a:r>
            <a:r>
              <a:rPr lang="es" sz="240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OUT</a:t>
            </a:r>
            <a:r>
              <a:rPr lang="es" sz="2400">
                <a:solidFill>
                  <a:schemeClr val="dk1"/>
                </a:solidFill>
              </a:rPr>
              <a:t> o </a:t>
            </a:r>
            <a:r>
              <a:rPr lang="es" sz="2400">
                <a:solidFill>
                  <a:srgbClr val="188038"/>
                </a:solidFill>
                <a:latin typeface="Roboto Mono"/>
                <a:ea typeface="Roboto Mono"/>
                <a:cs typeface="Roboto Mono"/>
                <a:sym typeface="Roboto Mono"/>
              </a:rPr>
              <a:t>INOUT</a:t>
            </a:r>
            <a:r>
              <a:rPr lang="es" sz="2400">
                <a:solidFill>
                  <a:schemeClr val="dk1"/>
                </a:solidFill>
              </a:rPr>
              <a:t>).</a:t>
            </a:r>
            <a:endParaRPr sz="2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9"/>
          <p:cNvSpPr txBox="1"/>
          <p:nvPr/>
        </p:nvSpPr>
        <p:spPr>
          <a:xfrm>
            <a:off x="0" y="0"/>
            <a:ext cx="92061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4800"/>
              <a:t>Diferencias entre Funciones y Procedimientos</a:t>
            </a:r>
            <a:endParaRPr b="1" sz="4800"/>
          </a:p>
        </p:txBody>
      </p:sp>
      <p:pic>
        <p:nvPicPr>
          <p:cNvPr id="98" name="Google Shape;98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814700"/>
            <a:ext cx="8839202" cy="24482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0"/>
          <p:cNvSpPr txBox="1"/>
          <p:nvPr/>
        </p:nvSpPr>
        <p:spPr>
          <a:xfrm>
            <a:off x="-49700" y="0"/>
            <a:ext cx="93927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4800"/>
              <a:t>Beneficios del uso de funciones</a:t>
            </a:r>
            <a:endParaRPr b="1" sz="4800"/>
          </a:p>
        </p:txBody>
      </p:sp>
      <p:sp>
        <p:nvSpPr>
          <p:cNvPr id="104" name="Google Shape;104;p20"/>
          <p:cNvSpPr txBox="1"/>
          <p:nvPr/>
        </p:nvSpPr>
        <p:spPr>
          <a:xfrm>
            <a:off x="205000" y="1662300"/>
            <a:ext cx="9001200" cy="277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2400">
                <a:solidFill>
                  <a:schemeClr val="dk1"/>
                </a:solidFill>
              </a:rPr>
              <a:t>🎯 </a:t>
            </a:r>
            <a:r>
              <a:rPr b="1" lang="es" sz="2400">
                <a:solidFill>
                  <a:schemeClr val="dk1"/>
                </a:solidFill>
              </a:rPr>
              <a:t>Reutilización de código</a:t>
            </a:r>
            <a:r>
              <a:rPr lang="es" sz="2400">
                <a:solidFill>
                  <a:schemeClr val="dk1"/>
                </a:solidFill>
              </a:rPr>
              <a:t>: Se pueden llamar desde cualquier consulta SQL.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2400">
                <a:solidFill>
                  <a:schemeClr val="dk1"/>
                </a:solidFill>
              </a:rPr>
              <a:t>⚡ </a:t>
            </a:r>
            <a:r>
              <a:rPr b="1" lang="es" sz="2400">
                <a:solidFill>
                  <a:schemeClr val="dk1"/>
                </a:solidFill>
              </a:rPr>
              <a:t>Eficiencia</a:t>
            </a:r>
            <a:r>
              <a:rPr lang="es" sz="2400">
                <a:solidFill>
                  <a:schemeClr val="dk1"/>
                </a:solidFill>
              </a:rPr>
              <a:t>: Optimizan cálculos dentro de las consultas.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2400">
                <a:solidFill>
                  <a:schemeClr val="dk1"/>
                </a:solidFill>
              </a:rPr>
              <a:t>🛠️ </a:t>
            </a:r>
            <a:r>
              <a:rPr b="1" lang="es" sz="2400">
                <a:solidFill>
                  <a:schemeClr val="dk1"/>
                </a:solidFill>
              </a:rPr>
              <a:t>Facilidad de mantenimiento</a:t>
            </a:r>
            <a:r>
              <a:rPr lang="es" sz="2400">
                <a:solidFill>
                  <a:schemeClr val="dk1"/>
                </a:solidFill>
              </a:rPr>
              <a:t>: Encapsulan lógica compleja en un solo lugar.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 sz="2400">
                <a:solidFill>
                  <a:schemeClr val="dk1"/>
                </a:solidFill>
              </a:rPr>
              <a:t>🔄 </a:t>
            </a:r>
            <a:r>
              <a:rPr b="1" lang="es" sz="2400">
                <a:solidFill>
                  <a:schemeClr val="dk1"/>
                </a:solidFill>
              </a:rPr>
              <a:t>Modularidad</a:t>
            </a:r>
            <a:r>
              <a:rPr lang="es" sz="2400">
                <a:solidFill>
                  <a:schemeClr val="dk1"/>
                </a:solidFill>
              </a:rPr>
              <a:t>: Pueden combinarse con otras funciones o procedimientos.</a:t>
            </a:r>
            <a:endParaRPr sz="2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1"/>
          <p:cNvSpPr txBox="1"/>
          <p:nvPr/>
        </p:nvSpPr>
        <p:spPr>
          <a:xfrm>
            <a:off x="0" y="0"/>
            <a:ext cx="91440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2400"/>
              <a:t>Ejemplo de una función de conversión</a:t>
            </a:r>
            <a:endParaRPr b="1" sz="2400"/>
          </a:p>
        </p:txBody>
      </p:sp>
      <p:pic>
        <p:nvPicPr>
          <p:cNvPr id="110" name="Google Shape;110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2700" y="554100"/>
            <a:ext cx="6238875" cy="211455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21"/>
          <p:cNvSpPr txBox="1"/>
          <p:nvPr/>
        </p:nvSpPr>
        <p:spPr>
          <a:xfrm>
            <a:off x="0" y="2857500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Uso en una consulta:</a:t>
            </a:r>
            <a:endParaRPr/>
          </a:p>
        </p:txBody>
      </p:sp>
      <p:pic>
        <p:nvPicPr>
          <p:cNvPr id="112" name="Google Shape;112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3000" y="3234363"/>
            <a:ext cx="4733925" cy="285750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21"/>
          <p:cNvSpPr txBox="1"/>
          <p:nvPr/>
        </p:nvSpPr>
        <p:spPr>
          <a:xfrm>
            <a:off x="53000" y="3695850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Resultado:</a:t>
            </a:r>
            <a:endParaRPr/>
          </a:p>
        </p:txBody>
      </p:sp>
      <p:pic>
        <p:nvPicPr>
          <p:cNvPr id="114" name="Google Shape;114;p2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2400" y="4085825"/>
            <a:ext cx="1390650" cy="342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