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6858000" cx="9144000"/>
  <p:notesSz cx="6858000" cy="9144000"/>
  <p:embeddedFontLst>
    <p:embeddedFont>
      <p:font typeface="Lato"/>
      <p:regular r:id="rId14"/>
      <p:bold r:id="rId15"/>
      <p:italic r:id="rId16"/>
      <p:boldItalic r:id="rId1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18" roundtripDataSignature="AMtx7miW1xiqgw0cVQ6Jj4VB032aqXwXg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Lato-bold.fntdata"/><Relationship Id="rId14" Type="http://schemas.openxmlformats.org/officeDocument/2006/relationships/font" Target="fonts/Lato-regular.fntdata"/><Relationship Id="rId17" Type="http://schemas.openxmlformats.org/officeDocument/2006/relationships/font" Target="fonts/Lato-boldItalic.fntdata"/><Relationship Id="rId16" Type="http://schemas.openxmlformats.org/officeDocument/2006/relationships/font" Target="fonts/Lato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18" Type="http://customschemas.google.com/relationships/presentationmetadata" Target="meta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2d99aefba91_0_0:notes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2d99aefba91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1" name="Google Shape;121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0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0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4" name="Google Shape;14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9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0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0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2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2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2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3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2" name="Google Shape;32;p13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3" name="Google Shape;33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4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4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0" name="Google Shape;40;p14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4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2" name="Google Shape;42;p1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7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7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7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1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8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8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8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9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g2d99aefba91_0_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21413" y="5516900"/>
            <a:ext cx="2301175" cy="749500"/>
          </a:xfrm>
          <a:prstGeom prst="rect">
            <a:avLst/>
          </a:prstGeom>
          <a:noFill/>
          <a:ln>
            <a:noFill/>
          </a:ln>
          <a:effectLst>
            <a:reflection blurRad="0" dir="5400000" dist="38100" endA="0" endPos="30000" fadeDir="5400012" kx="0" rotWithShape="0" algn="bl" stPos="0" sy="-100000" ky="0"/>
          </a:effectLst>
        </p:spPr>
      </p:pic>
      <p:sp>
        <p:nvSpPr>
          <p:cNvPr id="85" name="Google Shape;85;g2d99aefba91_0_0"/>
          <p:cNvSpPr txBox="1"/>
          <p:nvPr>
            <p:ph idx="4294967295" type="title"/>
          </p:nvPr>
        </p:nvSpPr>
        <p:spPr>
          <a:xfrm>
            <a:off x="371200" y="890275"/>
            <a:ext cx="7701900" cy="21183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-US" sz="3000">
                <a:solidFill>
                  <a:schemeClr val="lt1"/>
                </a:solidFill>
              </a:rPr>
              <a:t>Base de Datos II</a:t>
            </a:r>
            <a:endParaRPr sz="30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-US" sz="3000">
                <a:solidFill>
                  <a:schemeClr val="lt1"/>
                </a:solidFill>
              </a:rPr>
              <a:t>Structured Query Language (SQL)</a:t>
            </a:r>
            <a:endParaRPr sz="3000">
              <a:solidFill>
                <a:schemeClr val="lt1"/>
              </a:solidFill>
            </a:endParaRPr>
          </a:p>
        </p:txBody>
      </p:sp>
      <p:sp>
        <p:nvSpPr>
          <p:cNvPr id="86" name="Google Shape;86;g2d99aefba91_0_0"/>
          <p:cNvSpPr txBox="1"/>
          <p:nvPr/>
        </p:nvSpPr>
        <p:spPr>
          <a:xfrm>
            <a:off x="439800" y="5266933"/>
            <a:ext cx="7900500" cy="723300"/>
          </a:xfrm>
          <a:prstGeom prst="rect">
            <a:avLst/>
          </a:prstGeom>
          <a:noFill/>
          <a:ln>
            <a:noFill/>
          </a:ln>
          <a:effectLst>
            <a:outerShdw blurRad="414338" rotWithShape="0" algn="bl" dir="5400000" dist="76200">
              <a:srgbClr val="0B5394">
                <a:alpha val="54000"/>
              </a:srgbClr>
            </a:outerShdw>
          </a:effectLst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Profesor: </a:t>
            </a:r>
            <a:endParaRPr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Eduardo Mónaco</a:t>
            </a:r>
            <a:endParaRPr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87" name="Google Shape;87;g2d99aefba91_0_0"/>
          <p:cNvSpPr txBox="1"/>
          <p:nvPr/>
        </p:nvSpPr>
        <p:spPr>
          <a:xfrm>
            <a:off x="439800" y="3151950"/>
            <a:ext cx="79005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E69138"/>
                </a:solidFill>
                <a:latin typeface="Lato"/>
                <a:ea typeface="Lato"/>
                <a:cs typeface="Lato"/>
                <a:sym typeface="Lato"/>
              </a:rPr>
              <a:t>Triggers</a:t>
            </a:r>
            <a:endParaRPr sz="2400">
              <a:solidFill>
                <a:srgbClr val="E69138"/>
              </a:solidFill>
              <a:latin typeface="Lato"/>
              <a:ea typeface="Lato"/>
              <a:cs typeface="Lato"/>
              <a:sym typeface="Lato"/>
            </a:endParaRPr>
          </a:p>
        </p:txBody>
      </p:sp>
      <p:pic>
        <p:nvPicPr>
          <p:cNvPr id="88" name="Google Shape;88;g2d99aefba91_0_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287725" y="2042400"/>
            <a:ext cx="3510451" cy="22847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¿Qué es un Trigger?</a:t>
            </a:r>
            <a:endParaRPr/>
          </a:p>
        </p:txBody>
      </p:sp>
      <p:sp>
        <p:nvSpPr>
          <p:cNvPr id="94" name="Google Shape;94;p2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 'trigger' (disparador) es un bloque de código que se ejecuta automáticamente cuando se modifica una tabla.</a:t>
            </a:r>
            <a:endParaRPr/>
          </a:p>
          <a:p>
            <a:pPr indent="-1397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 utiliza para mantener la integridad y coherencia de los datos.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Características de un Trigger</a:t>
            </a:r>
            <a:endParaRPr/>
          </a:p>
        </p:txBody>
      </p:sp>
      <p:sp>
        <p:nvSpPr>
          <p:cNvPr id="100" name="Google Shape;100;p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3429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Se ejecuta automáticamente al modificarse la tabla.</a:t>
            </a:r>
            <a:endParaRPr/>
          </a:p>
          <a:p>
            <a:pPr indent="0" lvl="0" marL="34290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Se asocia a eventos: INSERT, UPDATE o DELETE.</a:t>
            </a:r>
            <a:endParaRPr/>
          </a:p>
          <a:p>
            <a:pPr indent="0" lvl="0" marL="34290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Se define para una tabla específica.</a:t>
            </a:r>
            <a:endParaRPr/>
          </a:p>
          <a:p>
            <a:pPr indent="0" lvl="0" marL="34290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Ayuda a conservar la integridad referencial.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Sintaxis de un Trigger</a:t>
            </a:r>
            <a:endParaRPr/>
          </a:p>
        </p:txBody>
      </p:sp>
      <p:sp>
        <p:nvSpPr>
          <p:cNvPr id="106" name="Google Shape;106;p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3429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CREATE TRIGGER nombre_del_trigger</a:t>
            </a:r>
            <a:endParaRPr/>
          </a:p>
          <a:p>
            <a:pPr indent="0" lvl="0" marL="34290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[BEFORE / AFTER] [INSERT / DELETE / UPDATE]</a:t>
            </a:r>
            <a:endParaRPr/>
          </a:p>
          <a:p>
            <a:pPr indent="0" lvl="0" marL="34290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 nombre_de_la_tabla</a:t>
            </a:r>
            <a:endParaRPr/>
          </a:p>
          <a:p>
            <a:pPr indent="0" lvl="0" marL="34290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 EACH ROW</a:t>
            </a:r>
            <a:endParaRPr/>
          </a:p>
          <a:p>
            <a:pPr indent="0" lvl="0" marL="34290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BEGIN</a:t>
            </a:r>
            <a:endParaRPr/>
          </a:p>
          <a:p>
            <a:pPr indent="0" lvl="0" marL="34290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instrucciones_sql;</a:t>
            </a:r>
            <a:endParaRPr/>
          </a:p>
          <a:p>
            <a:pPr indent="0" lvl="0" marL="34290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END;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Partes de un Trigger</a:t>
            </a:r>
            <a:endParaRPr/>
          </a:p>
        </p:txBody>
      </p:sp>
      <p:sp>
        <p:nvSpPr>
          <p:cNvPr id="112" name="Google Shape;112;p5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3429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BEFORE / AFTER: Momento de ejecución.</a:t>
            </a:r>
            <a:endParaRPr/>
          </a:p>
          <a:p>
            <a:pPr indent="0" lvl="0" marL="34290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INSERT / UPDATE / DELETE: Evento asociado.</a:t>
            </a:r>
            <a:endParaRPr/>
          </a:p>
          <a:p>
            <a:pPr indent="0" lvl="0" marL="34290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ON nombre_de_la_tabla: Tabla afectada.</a:t>
            </a:r>
            <a:endParaRPr/>
          </a:p>
          <a:p>
            <a:pPr indent="0" lvl="0" marL="34290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BEGIN ... END: Bloque de instrucciones SQL.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Ejemplo: Trigger para INSERT</a:t>
            </a:r>
            <a:endParaRPr/>
          </a:p>
        </p:txBody>
      </p:sp>
      <p:sp>
        <p:nvSpPr>
          <p:cNvPr id="118" name="Google Shape;118;p6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3429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CREATE TRIGGER tr_insertar_libro</a:t>
            </a:r>
            <a:endParaRPr/>
          </a:p>
          <a:p>
            <a:pPr indent="0" lvl="0" marL="34290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AFTER INSERT ON libros</a:t>
            </a:r>
            <a:endParaRPr/>
          </a:p>
          <a:p>
            <a:pPr indent="0" lvl="0" marL="34290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 EACH ROW</a:t>
            </a:r>
            <a:endParaRPr/>
          </a:p>
          <a:p>
            <a:pPr indent="0" lvl="0" marL="34290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BEGIN</a:t>
            </a:r>
            <a:endParaRPr/>
          </a:p>
          <a:p>
            <a:pPr indent="0" lvl="0" marL="34290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INSERT INTO auditoria (accion, fecha) </a:t>
            </a:r>
            <a:endParaRPr/>
          </a:p>
          <a:p>
            <a:pPr indent="0" lvl="0" marL="34290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VALUES ('Inserción en libros', NOW());</a:t>
            </a:r>
            <a:endParaRPr/>
          </a:p>
          <a:p>
            <a:pPr indent="0" lvl="0" marL="34290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END;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Ejemplo: Trigger para UPDATE</a:t>
            </a:r>
            <a:endParaRPr/>
          </a:p>
        </p:txBody>
      </p:sp>
      <p:sp>
        <p:nvSpPr>
          <p:cNvPr id="124" name="Google Shape;124;p7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0" lvl="0" marL="3429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CREATE TRIGGER tr_actualizar_precio</a:t>
            </a:r>
            <a:endParaRPr/>
          </a:p>
          <a:p>
            <a:pPr indent="0" lvl="0" marL="34290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BEFORE UPDATE ON libros</a:t>
            </a:r>
            <a:endParaRPr/>
          </a:p>
          <a:p>
            <a:pPr indent="0" lvl="0" marL="34290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 EACH ROW</a:t>
            </a:r>
            <a:endParaRPr/>
          </a:p>
          <a:p>
            <a:pPr indent="0" lvl="0" marL="34290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BEGIN</a:t>
            </a:r>
            <a:endParaRPr/>
          </a:p>
          <a:p>
            <a:pPr indent="0" lvl="0" marL="34290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IF NEW.precio &lt; 0 THEN</a:t>
            </a:r>
            <a:endParaRPr/>
          </a:p>
          <a:p>
            <a:pPr indent="0" lvl="0" marL="34290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SET NEW.precio = 0;</a:t>
            </a:r>
            <a:endParaRPr/>
          </a:p>
          <a:p>
            <a:pPr indent="0" lvl="0" marL="34290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END IF;</a:t>
            </a:r>
            <a:endParaRPr/>
          </a:p>
          <a:p>
            <a:pPr indent="0" lvl="0" marL="34290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END;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Ejemplo: Trigger para DELETE</a:t>
            </a:r>
            <a:endParaRPr/>
          </a:p>
        </p:txBody>
      </p:sp>
      <p:sp>
        <p:nvSpPr>
          <p:cNvPr id="130" name="Google Shape;130;p8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3429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CREATE TRIGGER tr_eliminar_libro</a:t>
            </a:r>
            <a:endParaRPr/>
          </a:p>
          <a:p>
            <a:pPr indent="0" lvl="0" marL="34290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AFTER DELETE ON libros</a:t>
            </a:r>
            <a:endParaRPr/>
          </a:p>
          <a:p>
            <a:pPr indent="0" lvl="0" marL="34290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 EACH ROW</a:t>
            </a:r>
            <a:endParaRPr/>
          </a:p>
          <a:p>
            <a:pPr indent="0" lvl="0" marL="34290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BEGIN</a:t>
            </a:r>
            <a:endParaRPr/>
          </a:p>
          <a:p>
            <a:pPr indent="0" lvl="0" marL="34290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INSERT INTO auditoria (accion, fecha) </a:t>
            </a:r>
            <a:endParaRPr/>
          </a:p>
          <a:p>
            <a:pPr indent="0" lvl="0" marL="34290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VALUES ('Libro eliminado', NOW());</a:t>
            </a:r>
            <a:endParaRPr/>
          </a:p>
          <a:p>
            <a:pPr indent="0" lvl="0" marL="34290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END;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2013-01-27T09:14:16Z</dcterms:created>
</cp:coreProperties>
</file>