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</p:sldIdLst>
  <p:sldSz cy="5143500" cx="9144000"/>
  <p:notesSz cx="6858000" cy="9144000"/>
  <p:embeddedFontLst>
    <p:embeddedFont>
      <p:font typeface="Roboto"/>
      <p:regular r:id="rId65"/>
      <p:bold r:id="rId66"/>
      <p:italic r:id="rId67"/>
      <p:boldItalic r:id="rId6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38E4E98-40EA-4B5D-AD93-D8DD71F5EEAF}">
  <a:tblStyle styleId="{638E4E98-40EA-4B5D-AD93-D8DD71F5EE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font" Target="fonts/Roboto-bold.fntdata"/><Relationship Id="rId21" Type="http://schemas.openxmlformats.org/officeDocument/2006/relationships/slide" Target="slides/slide16.xml"/><Relationship Id="rId65" Type="http://schemas.openxmlformats.org/officeDocument/2006/relationships/font" Target="fonts/Roboto-regular.fntdata"/><Relationship Id="rId24" Type="http://schemas.openxmlformats.org/officeDocument/2006/relationships/slide" Target="slides/slide19.xml"/><Relationship Id="rId68" Type="http://schemas.openxmlformats.org/officeDocument/2006/relationships/font" Target="fonts/Roboto-boldItalic.fntdata"/><Relationship Id="rId23" Type="http://schemas.openxmlformats.org/officeDocument/2006/relationships/slide" Target="slides/slide18.xml"/><Relationship Id="rId67" Type="http://schemas.openxmlformats.org/officeDocument/2006/relationships/font" Target="fonts/Roboto-italic.fnt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f2dd69d282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f2dd69d282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f2dd69d282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f2dd69d282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f2dd69d282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f2dd69d282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f2dd69d282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f2dd69d282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f2dd69d282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f2dd69d282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f2dd69d282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f2dd69d282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f2dd69d282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f2dd69d282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f2dd69d282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f2dd69d282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f2dd69d282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f2dd69d282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f2dd69d282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f2dd69d282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f2dd69d282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f2dd69d282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f2dd69d282_0_4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f2dd69d282_0_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f2dd69d282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f2dd69d282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f2dd69d282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f2dd69d282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f2dd69d282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f2dd69d282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f2dd69d282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f2dd69d282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f2dd69d282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f2dd69d282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f2dd69d282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f2dd69d282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f2dd69d282_0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f2dd69d282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f2dd69d282_0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f2dd69d282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f2dd69d282_0_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f2dd69d282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f2dd69d282_0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f2dd69d282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f2dd69d282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f2dd69d282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f2dd69d282_0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f2dd69d282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f2dd69d282_0_3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f2dd69d282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f2dd69d282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f2dd69d282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f2dd69d282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f2dd69d282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f2dd69d282_0_4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f2dd69d282_0_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f2dd69d282_0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f2dd69d282_0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f2dd69d282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f2dd69d282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f2dd69d282_0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f2dd69d282_0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f2dd69d282_0_4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1f2dd69d282_0_4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f2dd69d282_0_4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f2dd69d282_0_4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f2dd69d282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f2dd69d282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f2dd69d282_0_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1f2dd69d282_0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f2dd69d282_0_4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1f2dd69d282_0_4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f2dd69d282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1f2dd69d282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f2dd69d282_0_4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f2dd69d282_0_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f2dd69d282_0_5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1f2dd69d282_0_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f2dd69d282_0_5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f2dd69d282_0_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f2dd69d282_0_5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1f2dd69d282_0_5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f2dd69d282_0_5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1f2dd69d282_0_5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f2dd69d282_0_5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f2dd69d282_0_5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f2e88bab7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1f2e88bab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f2dd69d282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f2dd69d282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f2e88bab7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f2e88bab7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f2e88bab7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1f2e88bab7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1f2e88bab7c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1f2e88bab7c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f2e88bab7c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1f2e88bab7c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f2e88bab7c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1f2e88bab7c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1f2e88bab7c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1f2e88bab7c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f2e88bab7c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1f2e88bab7c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1f2e88bab7c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1f2e88bab7c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f2e88bab7c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1f2e88bab7c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1f2e88bab7c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1f2e88bab7c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f2dd69d282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f2dd69d282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f2dd69d282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f2dd69d282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f2dd69d282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f2dd69d282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f2dd69d282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f2dd69d282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docs.google.com/spreadsheets/d/12EOBtaiEWjujgUPi-8qDtv0Vx-FtMDAo/edit?usp=sharing&amp;ouid=109887472016198468044&amp;rtpof=true&amp;sd=true" TargetMode="External"/><Relationship Id="rId4" Type="http://schemas.openxmlformats.org/officeDocument/2006/relationships/image" Target="../media/image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idx="4294967295" type="ctrTitle"/>
          </p:nvPr>
        </p:nvSpPr>
        <p:spPr>
          <a:xfrm>
            <a:off x="598100" y="1470422"/>
            <a:ext cx="8222100" cy="8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419" sz="3980">
                <a:solidFill>
                  <a:schemeClr val="lt1"/>
                </a:solidFill>
              </a:rPr>
              <a:t>Comunicación y Sincronización </a:t>
            </a:r>
            <a:endParaRPr sz="398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419" sz="3980">
                <a:solidFill>
                  <a:schemeClr val="lt1"/>
                </a:solidFill>
              </a:rPr>
              <a:t>entre Procesos</a:t>
            </a:r>
            <a:endParaRPr sz="3980">
              <a:solidFill>
                <a:schemeClr val="lt1"/>
              </a:solidFill>
            </a:endParaRPr>
          </a:p>
        </p:txBody>
      </p:sp>
      <p:sp>
        <p:nvSpPr>
          <p:cNvPr id="86" name="Google Shape;86;p13"/>
          <p:cNvSpPr txBox="1"/>
          <p:nvPr>
            <p:ph idx="4294967295" type="subTitle"/>
          </p:nvPr>
        </p:nvSpPr>
        <p:spPr>
          <a:xfrm>
            <a:off x="598088" y="3096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-419">
                <a:solidFill>
                  <a:schemeClr val="lt1"/>
                </a:solidFill>
              </a:rPr>
              <a:t>UTN FRMDP - Arquitectura de Sistemas Operativos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idx="2" type="body"/>
          </p:nvPr>
        </p:nvSpPr>
        <p:spPr>
          <a:xfrm>
            <a:off x="4939500" y="426500"/>
            <a:ext cx="3837000" cy="399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419"/>
              <a:t>¿Qué pasa si dos filósofos intentan tomar el mismo tenedor a la vez?</a:t>
            </a:r>
            <a:endParaRPr b="1"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Se produce una </a:t>
            </a:r>
            <a:r>
              <a:rPr i="1" lang="es-419">
                <a:highlight>
                  <a:schemeClr val="accent6"/>
                </a:highlight>
              </a:rPr>
              <a:t>condición de carrera</a:t>
            </a:r>
            <a:r>
              <a:rPr lang="es-419"/>
              <a:t> o </a:t>
            </a:r>
            <a:r>
              <a:rPr i="1" lang="es-419">
                <a:highlight>
                  <a:schemeClr val="accent6"/>
                </a:highlight>
              </a:rPr>
              <a:t>race condition</a:t>
            </a:r>
            <a:r>
              <a:rPr lang="es-419"/>
              <a:t>: ambos compiten y uno de ellos se queda sin comer.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775" y="867925"/>
            <a:ext cx="3265799" cy="338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idx="2" type="body"/>
          </p:nvPr>
        </p:nvSpPr>
        <p:spPr>
          <a:xfrm>
            <a:off x="4939500" y="426500"/>
            <a:ext cx="3837000" cy="399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419"/>
              <a:t>¿Y si todos los filósofos toman el tenedor que está a su derecha al mismo tiempo?</a:t>
            </a:r>
            <a:endParaRPr b="1"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Se quedarán esperando eternamente, por lo tanto se produce un </a:t>
            </a:r>
            <a:r>
              <a:rPr i="1" lang="es-419">
                <a:highlight>
                  <a:schemeClr val="accent6"/>
                </a:highlight>
              </a:rPr>
              <a:t>interbloqueo</a:t>
            </a:r>
            <a:r>
              <a:rPr lang="es-419"/>
              <a:t> o </a:t>
            </a:r>
            <a:r>
              <a:rPr i="1" lang="es-419">
                <a:highlight>
                  <a:schemeClr val="accent6"/>
                </a:highlight>
              </a:rPr>
              <a:t>deadlock</a:t>
            </a:r>
            <a:r>
              <a:rPr lang="es-419"/>
              <a:t>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775" y="867925"/>
            <a:ext cx="3265799" cy="338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Posible solución: </a:t>
            </a:r>
            <a:r>
              <a:rPr b="1" lang="es-419"/>
              <a:t>Exclusión Mutua</a:t>
            </a:r>
            <a:endParaRPr b="1"/>
          </a:p>
        </p:txBody>
      </p:sp>
      <p:sp>
        <p:nvSpPr>
          <p:cNvPr id="152" name="Google Shape;152;p24"/>
          <p:cNvSpPr txBox="1"/>
          <p:nvPr>
            <p:ph idx="1" type="body"/>
          </p:nvPr>
        </p:nvSpPr>
        <p:spPr>
          <a:xfrm>
            <a:off x="311700" y="15346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s-419"/>
              <a:t>Los </a:t>
            </a:r>
            <a:r>
              <a:rPr b="1" lang="es-419">
                <a:solidFill>
                  <a:schemeClr val="accent4"/>
                </a:solidFill>
              </a:rPr>
              <a:t>algoritmos de exclusión mutua</a:t>
            </a:r>
            <a:r>
              <a:rPr lang="es-419"/>
              <a:t> se usan en programación concurrente para evitar que entre más de un proceso a la vez en la </a:t>
            </a:r>
            <a:r>
              <a:rPr b="1" i="1" lang="es-419"/>
              <a:t>sección crítica</a:t>
            </a:r>
            <a:r>
              <a:rPr lang="es-419"/>
              <a:t>.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★"/>
            </a:pPr>
            <a:r>
              <a:rPr lang="es-419"/>
              <a:t>La </a:t>
            </a:r>
            <a:r>
              <a:rPr b="1" lang="es-419">
                <a:solidFill>
                  <a:schemeClr val="accent4"/>
                </a:solidFill>
              </a:rPr>
              <a:t>sección crítica</a:t>
            </a:r>
            <a:r>
              <a:rPr lang="es-419"/>
              <a:t> es el fragmento de código donde puede modificarse un recurso compartido.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Requisitos de la Exclusión Mutua</a:t>
            </a:r>
            <a:endParaRPr/>
          </a:p>
        </p:txBody>
      </p:sp>
      <p:sp>
        <p:nvSpPr>
          <p:cNvPr id="158" name="Google Shape;158;p2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s-419"/>
              <a:t>Sólo se permite un proceso al mismo tiempo dentro de su sección crítica para el mismo recurso u objeto compartido.</a:t>
            </a:r>
            <a:endParaRPr/>
          </a:p>
          <a:p>
            <a:pPr indent="-3175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s-419"/>
              <a:t>Un proceso que no está en su sección crítica no debe impedir que otro proceso acceda a la suya.</a:t>
            </a:r>
            <a:endParaRPr/>
          </a:p>
          <a:p>
            <a:pPr indent="-3175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s-419"/>
              <a:t>No puede pasar que un proceso que solicite acceso a la sección crítica sea postergado indefinidamente (ni inanición ni interbloqueo).</a:t>
            </a:r>
            <a:endParaRPr/>
          </a:p>
        </p:txBody>
      </p:sp>
      <p:sp>
        <p:nvSpPr>
          <p:cNvPr id="159" name="Google Shape;159;p25"/>
          <p:cNvSpPr txBox="1"/>
          <p:nvPr>
            <p:ph idx="2" type="body"/>
          </p:nvPr>
        </p:nvSpPr>
        <p:spPr>
          <a:xfrm>
            <a:off x="4549250" y="1229975"/>
            <a:ext cx="42831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s-419"/>
              <a:t>Cuando ningún proceso </a:t>
            </a:r>
            <a:r>
              <a:rPr lang="es-419"/>
              <a:t>esté</a:t>
            </a:r>
            <a:r>
              <a:rPr lang="es-419"/>
              <a:t> en su sección crítica, cualquier proceso que solicite entrar, debe permitírselo sin demora.</a:t>
            </a:r>
            <a:endParaRPr/>
          </a:p>
          <a:p>
            <a:pPr indent="-3175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s-419"/>
              <a:t>No se hacen suposiciones sobre las velocidades relativas de los procesos ni sobre el número de procesadores.</a:t>
            </a:r>
            <a:endParaRPr/>
          </a:p>
          <a:p>
            <a:pPr indent="-3175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s-419"/>
              <a:t>Un proceso debe permanecer dentro de su sección crítica por un tiempo finito.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Exclusión Mutua	</a:t>
            </a:r>
            <a:endParaRPr/>
          </a:p>
        </p:txBody>
      </p:sp>
      <p:sp>
        <p:nvSpPr>
          <p:cNvPr id="165" name="Google Shape;165;p26"/>
          <p:cNvSpPr txBox="1"/>
          <p:nvPr>
            <p:ph idx="1" type="body"/>
          </p:nvPr>
        </p:nvSpPr>
        <p:spPr>
          <a:xfrm>
            <a:off x="311700" y="1229975"/>
            <a:ext cx="41808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Un proceso se lo puede ver de la siguiente forma: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6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Dónde:</a:t>
            </a:r>
            <a:endParaRPr/>
          </a:p>
          <a:p>
            <a:pPr indent="-317500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b="1" lang="es-419">
                <a:solidFill>
                  <a:schemeClr val="accent4"/>
                </a:solidFill>
              </a:rPr>
              <a:t>seccion_residual</a:t>
            </a:r>
            <a:r>
              <a:rPr lang="es-419"/>
              <a:t>: es el fragmento del proceso que no necesita acceso exclusivo.</a:t>
            </a:r>
            <a:endParaRPr/>
          </a:p>
          <a:p>
            <a:pPr indent="-3175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s-419">
                <a:solidFill>
                  <a:schemeClr val="accent4"/>
                </a:solidFill>
              </a:rPr>
              <a:t>entrada_sección_crítica</a:t>
            </a:r>
            <a:r>
              <a:rPr lang="es-419"/>
              <a:t> y </a:t>
            </a:r>
            <a:r>
              <a:rPr b="1" lang="es-419">
                <a:solidFill>
                  <a:schemeClr val="accent4"/>
                </a:solidFill>
              </a:rPr>
              <a:t>salida_sección_crítica</a:t>
            </a:r>
            <a:r>
              <a:rPr lang="es-419"/>
              <a:t>: se debe garantizar el acceso exclusivo, por eso se los conoce como primitivas de exclusión mutua.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67" name="Google Shape;167;p26"/>
          <p:cNvGraphicFramePr/>
          <p:nvPr/>
        </p:nvGraphicFramePr>
        <p:xfrm>
          <a:off x="943513" y="1991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{638E4E98-40EA-4B5D-AD93-D8DD71F5EEAF}</a:tableStyleId>
              </a:tblPr>
              <a:tblGrid>
                <a:gridCol w="2917175"/>
              </a:tblGrid>
              <a:tr h="1962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sección_residual</a:t>
                      </a:r>
                      <a:endParaRPr b="1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entrada_sección_crítica</a:t>
                      </a:r>
                      <a:endParaRPr b="1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seccion_crítica</a:t>
                      </a:r>
                      <a:endParaRPr b="1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419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salida_sección_crítica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>
            <p:ph type="title"/>
          </p:nvPr>
        </p:nvSpPr>
        <p:spPr>
          <a:xfrm>
            <a:off x="265500" y="1151100"/>
            <a:ext cx="4312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Exclusión Mutua para dos procesos</a:t>
            </a:r>
            <a:endParaRPr/>
          </a:p>
        </p:txBody>
      </p:sp>
      <p:sp>
        <p:nvSpPr>
          <p:cNvPr id="173" name="Google Shape;173;p27"/>
          <p:cNvSpPr txBox="1"/>
          <p:nvPr>
            <p:ph idx="2" type="body"/>
          </p:nvPr>
        </p:nvSpPr>
        <p:spPr>
          <a:xfrm>
            <a:off x="4939500" y="724200"/>
            <a:ext cx="3837000" cy="398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Veremos distintas tentativas de solución que surgieron para manejar la exclusión mutua, aunque son incorrectas sirvieron para poder llegar a una solución completa y sin errores.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Consideraremos 4 intentos de solución donde se planteará su algoritmo y posibles errores.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7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Técnicas de Software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Exclusión Mutua para dos procesos – </a:t>
            </a:r>
            <a:r>
              <a:rPr b="1" lang="es-419"/>
              <a:t>Primer intento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8"/>
          <p:cNvSpPr txBox="1"/>
          <p:nvPr>
            <p:ph idx="1" type="body"/>
          </p:nvPr>
        </p:nvSpPr>
        <p:spPr>
          <a:xfrm>
            <a:off x="311700" y="1229975"/>
            <a:ext cx="82467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Se utiliza una variable global </a:t>
            </a:r>
            <a:r>
              <a:rPr b="1" i="1" lang="es-419"/>
              <a:t>turno </a:t>
            </a:r>
            <a:r>
              <a:rPr lang="es-419"/>
              <a:t>que es compartida por dos procesos: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81" name="Google Shape;181;p28"/>
          <p:cNvGraphicFramePr/>
          <p:nvPr/>
        </p:nvGraphicFramePr>
        <p:xfrm>
          <a:off x="417513" y="1892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{638E4E98-40EA-4B5D-AD93-D8DD71F5EEAF}</a:tableStyleId>
              </a:tblPr>
              <a:tblGrid>
                <a:gridCol w="3748825"/>
              </a:tblGrid>
              <a:tr h="1962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 turno = 0;</a:t>
                      </a:r>
                      <a:endParaRPr b="1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void proceso0(){</a:t>
                      </a:r>
                      <a:endParaRPr b="1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...</a:t>
                      </a:r>
                      <a:endParaRPr b="1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while(turno != 0);</a:t>
                      </a:r>
                      <a:endParaRPr b="1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/* sección crítica */</a:t>
                      </a:r>
                      <a:endParaRPr b="1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turno = 1;</a:t>
                      </a:r>
                      <a:endParaRPr b="1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...</a:t>
                      </a:r>
                      <a:endParaRPr b="1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419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}</a:t>
                      </a:r>
                      <a:endParaRPr b="1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2" name="Google Shape;182;p28"/>
          <p:cNvGraphicFramePr/>
          <p:nvPr/>
        </p:nvGraphicFramePr>
        <p:xfrm>
          <a:off x="5026625" y="1892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{638E4E98-40EA-4B5D-AD93-D8DD71F5EEAF}</a:tableStyleId>
              </a:tblPr>
              <a:tblGrid>
                <a:gridCol w="3531775"/>
              </a:tblGrid>
              <a:tr h="1962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void proceso1(){</a:t>
                      </a:r>
                      <a:endParaRPr b="1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...</a:t>
                      </a:r>
                      <a:endParaRPr b="1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while(turno != 1);</a:t>
                      </a:r>
                      <a:endParaRPr b="1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/* sección crítica */</a:t>
                      </a:r>
                      <a:endParaRPr b="1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turno = 0;</a:t>
                      </a:r>
                      <a:endParaRPr b="1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...</a:t>
                      </a:r>
                      <a:endParaRPr b="1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419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}</a:t>
                      </a:r>
                      <a:endParaRPr b="1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cxnSp>
        <p:nvCxnSpPr>
          <p:cNvPr id="183" name="Google Shape;183;p28"/>
          <p:cNvCxnSpPr/>
          <p:nvPr/>
        </p:nvCxnSpPr>
        <p:spPr>
          <a:xfrm flipH="1" rot="10800000">
            <a:off x="2743675" y="3227100"/>
            <a:ext cx="682500" cy="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4" name="Google Shape;184;p28"/>
          <p:cNvCxnSpPr/>
          <p:nvPr/>
        </p:nvCxnSpPr>
        <p:spPr>
          <a:xfrm rot="10800000">
            <a:off x="4425400" y="2844000"/>
            <a:ext cx="786600" cy="1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5" name="Google Shape;185;p28"/>
          <p:cNvSpPr txBox="1"/>
          <p:nvPr/>
        </p:nvSpPr>
        <p:spPr>
          <a:xfrm>
            <a:off x="3473825" y="2681400"/>
            <a:ext cx="895500" cy="736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Espera 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Activa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Exclusión Mutua para dos procesos – </a:t>
            </a:r>
            <a:r>
              <a:rPr b="1" lang="es-419"/>
              <a:t>Primer intento</a:t>
            </a:r>
            <a:endParaRPr b="1"/>
          </a:p>
        </p:txBody>
      </p:sp>
      <p:sp>
        <p:nvSpPr>
          <p:cNvPr id="191" name="Google Shape;191;p29"/>
          <p:cNvSpPr txBox="1"/>
          <p:nvPr>
            <p:ph idx="1" type="body"/>
          </p:nvPr>
        </p:nvSpPr>
        <p:spPr>
          <a:xfrm>
            <a:off x="311700" y="1229875"/>
            <a:ext cx="8520600" cy="38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Garantiza la propiedad de exclusión mutua pero tiene dos desventajas: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-342900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➔"/>
            </a:pPr>
            <a:r>
              <a:rPr lang="es-419"/>
              <a:t>Los procesos deben alternarse en el uso de su sección crítica por lo tanto el ritmo de ejecución viene dictado por el proceso más lento.</a:t>
            </a:r>
            <a:endParaRPr/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s-419"/>
              <a:t>Si un proceso falla, el otro quedará permanentemente bloqueado.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Esta solución es una </a:t>
            </a:r>
            <a:r>
              <a:rPr b="1" i="1" lang="es-419">
                <a:solidFill>
                  <a:schemeClr val="accent4"/>
                </a:solidFill>
              </a:rPr>
              <a:t>corruptiva</a:t>
            </a:r>
            <a:r>
              <a:rPr lang="es-419"/>
              <a:t>. Están diseñadas para pasar </a:t>
            </a:r>
            <a:endParaRPr/>
          </a:p>
          <a:p>
            <a:pPr indent="0" lvl="0" marL="0" rtl="0" algn="l">
              <a:lnSpc>
                <a:spcPct val="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el control de ejecución entre ellas mismas.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419" sz="2600"/>
              <a:t>Exclusión Mutua para dos procesos – </a:t>
            </a:r>
            <a:r>
              <a:rPr b="1" lang="es-419" sz="2600"/>
              <a:t>Segundo </a:t>
            </a:r>
            <a:r>
              <a:rPr b="1" lang="es-419" sz="2600"/>
              <a:t>intento</a:t>
            </a:r>
            <a:endParaRPr b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700"/>
          </a:p>
        </p:txBody>
      </p:sp>
      <p:sp>
        <p:nvSpPr>
          <p:cNvPr id="197" name="Google Shape;197;p30"/>
          <p:cNvSpPr txBox="1"/>
          <p:nvPr>
            <p:ph idx="1" type="body"/>
          </p:nvPr>
        </p:nvSpPr>
        <p:spPr>
          <a:xfrm>
            <a:off x="311700" y="1153775"/>
            <a:ext cx="82467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Cada proceso debe llevar su propia </a:t>
            </a:r>
            <a:r>
              <a:rPr b="1" i="1" lang="es-419"/>
              <a:t>«llave» </a:t>
            </a:r>
            <a:r>
              <a:rPr lang="es-419"/>
              <a:t>para entrar en la sección crítica, de modo que si uno falla, el otro puede continuar accediendo: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98" name="Google Shape;198;p30"/>
          <p:cNvGraphicFramePr/>
          <p:nvPr/>
        </p:nvGraphicFramePr>
        <p:xfrm>
          <a:off x="1331913" y="1968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{638E4E98-40EA-4B5D-AD93-D8DD71F5EEAF}</a:tableStyleId>
              </a:tblPr>
              <a:tblGrid>
                <a:gridCol w="3165300"/>
              </a:tblGrid>
              <a:tr h="1962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3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 estado[2] = {0, 0};</a:t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7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3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void proceso0(){</a:t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3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...</a:t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3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while(estado[1]);</a:t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3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estado[0] = 1;</a:t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3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/* sección crítica */</a:t>
                      </a:r>
                      <a:endParaRPr b="1" sz="13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3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estado[0] = 0;</a:t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3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...</a:t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419" sz="13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}</a:t>
                      </a:r>
                      <a:endParaRPr b="1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9" name="Google Shape;199;p30"/>
          <p:cNvGraphicFramePr/>
          <p:nvPr/>
        </p:nvGraphicFramePr>
        <p:xfrm>
          <a:off x="4755575" y="1968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{638E4E98-40EA-4B5D-AD93-D8DD71F5EEAF}</a:tableStyleId>
              </a:tblPr>
              <a:tblGrid>
                <a:gridCol w="3041300"/>
              </a:tblGrid>
              <a:tr h="1962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3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void proceso1(){</a:t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3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...</a:t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3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while(estado[0]);</a:t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3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estado[1] = 1;</a:t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3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/* sección crítica */</a:t>
                      </a:r>
                      <a:endParaRPr b="1" sz="13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3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estado[1] = 0;</a:t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3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...</a:t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419" sz="13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}</a:t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419" sz="2600"/>
              <a:t>Exclusión Mutua para dos procesos – </a:t>
            </a:r>
            <a:r>
              <a:rPr b="1" lang="es-419" sz="2600"/>
              <a:t>Segundo </a:t>
            </a:r>
            <a:r>
              <a:rPr b="1" lang="es-419" sz="2600"/>
              <a:t>intento</a:t>
            </a:r>
            <a:endParaRPr b="1" sz="2600"/>
          </a:p>
        </p:txBody>
      </p:sp>
      <p:sp>
        <p:nvSpPr>
          <p:cNvPr id="205" name="Google Shape;205;p3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Si un proceso falla fuera de la sección crítica, el otro proceso no queda bloqueado. Sin embargo, si un proceso falla dentro de su sección crítica o después de establecer su estado, el otro proceso quedará permanentemente bloqueado.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Esta situación es peor que la anterior ya que no garantiza la exclusión mutua, evaluemos la siguiente traza de ejecución: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Parte 1: Concurrencia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419" sz="2600"/>
              <a:t>Exclusión Mutua para dos procesos – </a:t>
            </a:r>
            <a:r>
              <a:rPr b="1" lang="es-419" sz="2600"/>
              <a:t>Segundo intento</a:t>
            </a:r>
            <a:endParaRPr b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700"/>
          </a:p>
        </p:txBody>
      </p:sp>
      <p:graphicFrame>
        <p:nvGraphicFramePr>
          <p:cNvPr id="211" name="Google Shape;211;p32"/>
          <p:cNvGraphicFramePr/>
          <p:nvPr/>
        </p:nvGraphicFramePr>
        <p:xfrm>
          <a:off x="1398238" y="1414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{638E4E98-40EA-4B5D-AD93-D8DD71F5EEAF}</a:tableStyleId>
              </a:tblPr>
              <a:tblGrid>
                <a:gridCol w="3365175"/>
              </a:tblGrid>
              <a:tr h="3034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s-419" sz="1700">
                          <a:solidFill>
                            <a:schemeClr val="accent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</a:t>
                      </a:r>
                      <a:r>
                        <a:rPr b="1" i="1" lang="es-419" sz="1700">
                          <a:solidFill>
                            <a:schemeClr val="accent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roceso0</a:t>
                      </a:r>
                      <a:endParaRPr b="1" i="1" sz="1700">
                        <a:solidFill>
                          <a:schemeClr val="accent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5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while(estado[1]); </a:t>
                      </a:r>
                      <a:r>
                        <a:rPr b="1" lang="es-419" sz="15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🚫</a:t>
                      </a:r>
                      <a:endParaRPr b="1" sz="15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5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…</a:t>
                      </a:r>
                      <a:endParaRPr b="1" sz="15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5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estado[0] = 1;</a:t>
                      </a:r>
                      <a:endParaRPr b="1" sz="15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5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…</a:t>
                      </a:r>
                      <a:endParaRPr b="1" sz="15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5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/* sección crítica */</a:t>
                      </a:r>
                      <a:endParaRPr b="1" sz="15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…</a:t>
                      </a:r>
                      <a:endParaRPr b="1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2" name="Google Shape;212;p32"/>
          <p:cNvGraphicFramePr/>
          <p:nvPr/>
        </p:nvGraphicFramePr>
        <p:xfrm>
          <a:off x="4763425" y="1414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{638E4E98-40EA-4B5D-AD93-D8DD71F5EEAF}</a:tableStyleId>
              </a:tblPr>
              <a:tblGrid>
                <a:gridCol w="3365175"/>
              </a:tblGrid>
              <a:tr h="3034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s-419" sz="1700">
                          <a:solidFill>
                            <a:schemeClr val="accent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Proceso1</a:t>
                      </a:r>
                      <a:endParaRPr b="1" i="1" sz="1700">
                        <a:solidFill>
                          <a:schemeClr val="accent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3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…</a:t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5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while(estado[0]); </a:t>
                      </a:r>
                      <a:r>
                        <a:rPr b="1" lang="es-419" sz="15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🚫</a:t>
                      </a:r>
                      <a:endParaRPr b="1" sz="15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5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…</a:t>
                      </a:r>
                      <a:endParaRPr b="1" sz="15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5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estado[1] = 1;</a:t>
                      </a:r>
                      <a:endParaRPr b="1" sz="15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5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…</a:t>
                      </a:r>
                      <a:endParaRPr b="1" sz="15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5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/* sección crítica */</a:t>
                      </a:r>
                      <a:endParaRPr b="1" sz="15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3" name="Google Shape;213;p32"/>
          <p:cNvGraphicFramePr/>
          <p:nvPr/>
        </p:nvGraphicFramePr>
        <p:xfrm>
          <a:off x="1015388" y="1414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{638E4E98-40EA-4B5D-AD93-D8DD71F5EEAF}</a:tableStyleId>
              </a:tblPr>
              <a:tblGrid>
                <a:gridCol w="382850"/>
              </a:tblGrid>
              <a:tr h="2899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7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7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s-419" sz="17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b="1" i="1" sz="17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s-419" sz="17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i="1" sz="17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s-419" sz="17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b="1" i="1" sz="17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s-419" sz="17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</a:t>
                      </a:r>
                      <a:endParaRPr b="1" i="1" sz="17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s-419" sz="17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</a:t>
                      </a:r>
                      <a:endParaRPr b="1" i="1" sz="17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s-419" sz="17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5</a:t>
                      </a:r>
                      <a:endParaRPr b="1" i="1" sz="17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i="1" lang="es-419" sz="17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6</a:t>
                      </a:r>
                      <a:endParaRPr b="1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419" sz="2700"/>
              <a:t>Exclusión Mutua para dos procesos – </a:t>
            </a:r>
            <a:r>
              <a:rPr b="1" lang="es-419" sz="2700"/>
              <a:t>Tercer </a:t>
            </a:r>
            <a:r>
              <a:rPr b="1" lang="es-419" sz="2700"/>
              <a:t>intento</a:t>
            </a:r>
            <a:endParaRPr b="1"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700"/>
          </a:p>
        </p:txBody>
      </p:sp>
      <p:sp>
        <p:nvSpPr>
          <p:cNvPr id="219" name="Google Shape;219;p33"/>
          <p:cNvSpPr txBox="1"/>
          <p:nvPr>
            <p:ph idx="1" type="body"/>
          </p:nvPr>
        </p:nvSpPr>
        <p:spPr>
          <a:xfrm>
            <a:off x="311700" y="1153775"/>
            <a:ext cx="82467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El segundo intento falla debido a que un proceso puede cambiar su estado después de que otro proceso lo haya cambiado. En este intento se trata de solucionar intercambiando dos sentencias: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20" name="Google Shape;220;p33"/>
          <p:cNvGraphicFramePr/>
          <p:nvPr/>
        </p:nvGraphicFramePr>
        <p:xfrm>
          <a:off x="1244438" y="2121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{638E4E98-40EA-4B5D-AD93-D8DD71F5EEAF}</a:tableStyleId>
              </a:tblPr>
              <a:tblGrid>
                <a:gridCol w="3041300"/>
              </a:tblGrid>
              <a:tr h="1962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3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void proceso0(){</a:t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3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...</a:t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3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estado[0] = 1;</a:t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3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while(estado[1]);</a:t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3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/* sección crítica */</a:t>
                      </a:r>
                      <a:endParaRPr b="1" sz="13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3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estado[0] = 0;</a:t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3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...</a:t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419" sz="13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}</a:t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1" name="Google Shape;221;p33"/>
          <p:cNvGraphicFramePr/>
          <p:nvPr/>
        </p:nvGraphicFramePr>
        <p:xfrm>
          <a:off x="4755100" y="2121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{638E4E98-40EA-4B5D-AD93-D8DD71F5EEAF}</a:tableStyleId>
              </a:tblPr>
              <a:tblGrid>
                <a:gridCol w="3041300"/>
              </a:tblGrid>
              <a:tr h="1962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3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void proceso1(){</a:t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3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...</a:t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3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estado[1] = 1;</a:t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3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while(estado[0]);</a:t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3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/* sección crítica */</a:t>
                      </a:r>
                      <a:endParaRPr b="1" sz="13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3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estado[1] = 0;</a:t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3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...</a:t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419" sz="13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}</a:t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Exclusión Mutua para dos procesos – </a:t>
            </a:r>
            <a:r>
              <a:rPr b="1" lang="es-419"/>
              <a:t>Tercer </a:t>
            </a:r>
            <a:r>
              <a:rPr b="1" lang="es-419"/>
              <a:t>intento</a:t>
            </a:r>
            <a:endParaRPr b="1"/>
          </a:p>
        </p:txBody>
      </p:sp>
      <p:sp>
        <p:nvSpPr>
          <p:cNvPr id="227" name="Google Shape;227;p3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Este intento de solución garantiza la exclusión mutua. Desde el punto de vista del P0, una vez que establece su estado a verdadero, P1 no puede entrar a su sección crítica hasta que P0 lo haya abandonado.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Pero este intento genera un nuevo problema: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419" sz="2700"/>
              <a:t>Exclusión Mutua para dos procesos – </a:t>
            </a:r>
            <a:r>
              <a:rPr b="1" lang="es-419" sz="2700"/>
              <a:t>Tercer </a:t>
            </a:r>
            <a:r>
              <a:rPr b="1" lang="es-419" sz="2700"/>
              <a:t>intento</a:t>
            </a:r>
            <a:endParaRPr b="1"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700"/>
          </a:p>
        </p:txBody>
      </p:sp>
      <p:graphicFrame>
        <p:nvGraphicFramePr>
          <p:cNvPr id="233" name="Google Shape;233;p35"/>
          <p:cNvGraphicFramePr/>
          <p:nvPr/>
        </p:nvGraphicFramePr>
        <p:xfrm>
          <a:off x="1398238" y="1414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{638E4E98-40EA-4B5D-AD93-D8DD71F5EEAF}</a:tableStyleId>
              </a:tblPr>
              <a:tblGrid>
                <a:gridCol w="3365175"/>
              </a:tblGrid>
              <a:tr h="2593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s-419" sz="1700">
                          <a:solidFill>
                            <a:schemeClr val="accent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Proceso0</a:t>
                      </a:r>
                      <a:endParaRPr b="1" i="1" sz="1700">
                        <a:solidFill>
                          <a:schemeClr val="accent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5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estado[0] = 1;</a:t>
                      </a:r>
                      <a:endParaRPr b="1" sz="15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5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…</a:t>
                      </a:r>
                      <a:endParaRPr b="1" sz="15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5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while(estado[1]); ✅</a:t>
                      </a:r>
                      <a:endParaRPr b="1" sz="15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…</a:t>
                      </a:r>
                      <a:endParaRPr b="1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4" name="Google Shape;234;p35"/>
          <p:cNvGraphicFramePr/>
          <p:nvPr/>
        </p:nvGraphicFramePr>
        <p:xfrm>
          <a:off x="4763425" y="1414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{638E4E98-40EA-4B5D-AD93-D8DD71F5EEAF}</a:tableStyleId>
              </a:tblPr>
              <a:tblGrid>
                <a:gridCol w="3365175"/>
              </a:tblGrid>
              <a:tr h="2593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s-419" sz="1700">
                          <a:solidFill>
                            <a:schemeClr val="accent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Proceso1</a:t>
                      </a:r>
                      <a:endParaRPr b="1" i="1" sz="1700">
                        <a:solidFill>
                          <a:schemeClr val="accent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5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…</a:t>
                      </a:r>
                      <a:endParaRPr b="1" sz="15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5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estado[1] = 1;</a:t>
                      </a:r>
                      <a:endParaRPr b="1" sz="15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5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…</a:t>
                      </a:r>
                      <a:endParaRPr b="1" sz="15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5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while(estado[0]); ✅</a:t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5" name="Google Shape;235;p35"/>
          <p:cNvGraphicFramePr/>
          <p:nvPr/>
        </p:nvGraphicFramePr>
        <p:xfrm>
          <a:off x="1015388" y="1414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{638E4E98-40EA-4B5D-AD93-D8DD71F5EEAF}</a:tableStyleId>
              </a:tblPr>
              <a:tblGrid>
                <a:gridCol w="382850"/>
              </a:tblGrid>
              <a:tr h="2593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7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7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s-419" sz="17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b="1" i="1" sz="17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s-419" sz="17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i="1" sz="17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s-419" sz="17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b="1" i="1" sz="17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s-419" sz="17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</a:t>
                      </a:r>
                      <a:endParaRPr b="1" i="1" sz="17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236" name="Google Shape;236;p35"/>
          <p:cNvSpPr txBox="1"/>
          <p:nvPr/>
        </p:nvSpPr>
        <p:spPr>
          <a:xfrm>
            <a:off x="3249900" y="3776075"/>
            <a:ext cx="2644200" cy="446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DEADLOCK</a:t>
            </a:r>
            <a:endParaRPr b="1"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419" sz="2700"/>
              <a:t>Exclusión Mutua para dos procesos – </a:t>
            </a:r>
            <a:r>
              <a:rPr b="1" lang="es-419" sz="2700"/>
              <a:t>Cuarto </a:t>
            </a:r>
            <a:r>
              <a:rPr b="1" lang="es-419" sz="2700"/>
              <a:t>intento</a:t>
            </a:r>
            <a:endParaRPr b="1"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700"/>
          </a:p>
        </p:txBody>
      </p:sp>
      <p:sp>
        <p:nvSpPr>
          <p:cNvPr id="242" name="Google Shape;242;p36"/>
          <p:cNvSpPr txBox="1"/>
          <p:nvPr>
            <p:ph idx="1" type="body"/>
          </p:nvPr>
        </p:nvSpPr>
        <p:spPr>
          <a:xfrm>
            <a:off x="311700" y="1153775"/>
            <a:ext cx="82467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En esta tentativa cada proceso se vuelve </a:t>
            </a:r>
            <a:r>
              <a:rPr lang="es-419"/>
              <a:t>más</a:t>
            </a:r>
            <a:r>
              <a:rPr lang="es-419"/>
              <a:t> </a:t>
            </a:r>
            <a:r>
              <a:rPr b="1" i="1" lang="es-419"/>
              <a:t>«respetuoso»</a:t>
            </a:r>
            <a:r>
              <a:rPr lang="es-419"/>
              <a:t>. Cada uno establece si estado en verdadero pero está preparado a cambiar su estado si otro decide entrar.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43" name="Google Shape;243;p36"/>
          <p:cNvGraphicFramePr/>
          <p:nvPr/>
        </p:nvGraphicFramePr>
        <p:xfrm>
          <a:off x="1286763" y="1892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{638E4E98-40EA-4B5D-AD93-D8DD71F5EEAF}</a:tableStyleId>
              </a:tblPr>
              <a:tblGrid>
                <a:gridCol w="3188400"/>
              </a:tblGrid>
              <a:tr h="1962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void proceso0(){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...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estado[0] = 1;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while(estado[1]){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estado[0] = 0;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//retraso</a:t>
                      </a:r>
                      <a:endParaRPr b="1" sz="12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</a:t>
                      </a: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estado[0] = 1;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}</a:t>
                      </a:r>
                      <a:endParaRPr b="1" sz="12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/* sección crítica */</a:t>
                      </a:r>
                      <a:endParaRPr b="1" sz="12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estado[0] = 0;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...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}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4" name="Google Shape;244;p36"/>
          <p:cNvGraphicFramePr/>
          <p:nvPr/>
        </p:nvGraphicFramePr>
        <p:xfrm>
          <a:off x="4869625" y="1892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{638E4E98-40EA-4B5D-AD93-D8DD71F5EEAF}</a:tableStyleId>
              </a:tblPr>
              <a:tblGrid>
                <a:gridCol w="3188400"/>
              </a:tblGrid>
              <a:tr h="1962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void proceso1(){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...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estado[1] = 1;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while(estado[0]){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estado[1] = 0;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//retraso</a:t>
                      </a:r>
                      <a:endParaRPr b="1" sz="12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estado[1] = 1;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}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/* sección crítica */</a:t>
                      </a:r>
                      <a:endParaRPr b="1" sz="12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estado[1] = 0;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...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}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Exclusión Mutua para dos procesos – </a:t>
            </a:r>
            <a:r>
              <a:rPr b="1" lang="es-419"/>
              <a:t>Cuarto </a:t>
            </a:r>
            <a:r>
              <a:rPr b="1" lang="es-419"/>
              <a:t>intento</a:t>
            </a:r>
            <a:endParaRPr b="1"/>
          </a:p>
        </p:txBody>
      </p:sp>
      <p:sp>
        <p:nvSpPr>
          <p:cNvPr id="250" name="Google Shape;250;p3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Está</a:t>
            </a:r>
            <a:r>
              <a:rPr lang="es-419"/>
              <a:t> cerca a una solución correcta, pero todavía falla. La exclusión mutua está garantizada.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Sin embargo siguiendo la siguiente secuencia de eventos: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419" sz="2700"/>
              <a:t>Exclusión Mutua para dos procesos – </a:t>
            </a:r>
            <a:r>
              <a:rPr b="1" lang="es-419" sz="2700"/>
              <a:t>Cuarto </a:t>
            </a:r>
            <a:r>
              <a:rPr b="1" lang="es-419" sz="2700"/>
              <a:t>intento</a:t>
            </a:r>
            <a:endParaRPr b="1"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700"/>
          </a:p>
        </p:txBody>
      </p:sp>
      <p:graphicFrame>
        <p:nvGraphicFramePr>
          <p:cNvPr id="256" name="Google Shape;256;p38"/>
          <p:cNvGraphicFramePr/>
          <p:nvPr/>
        </p:nvGraphicFramePr>
        <p:xfrm>
          <a:off x="1398238" y="1185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{638E4E98-40EA-4B5D-AD93-D8DD71F5EEAF}</a:tableStyleId>
              </a:tblPr>
              <a:tblGrid>
                <a:gridCol w="3365175"/>
              </a:tblGrid>
              <a:tr h="3034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s-419" sz="1700">
                          <a:solidFill>
                            <a:schemeClr val="accent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Proceso0</a:t>
                      </a:r>
                      <a:endParaRPr b="1" i="1" sz="1700">
                        <a:solidFill>
                          <a:schemeClr val="accent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estado[0] = 1;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…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while(estado[1]) ✅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…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estado[0] = 0;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…</a:t>
                      </a:r>
                      <a:endParaRPr b="1" sz="12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estado[0] = 1;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…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while(estado[1]) ✅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7" name="Google Shape;257;p38"/>
          <p:cNvGraphicFramePr/>
          <p:nvPr/>
        </p:nvGraphicFramePr>
        <p:xfrm>
          <a:off x="4763425" y="1185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{638E4E98-40EA-4B5D-AD93-D8DD71F5EEAF}</a:tableStyleId>
              </a:tblPr>
              <a:tblGrid>
                <a:gridCol w="3365175"/>
              </a:tblGrid>
              <a:tr h="3034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s-419" sz="1700">
                          <a:solidFill>
                            <a:schemeClr val="accent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Proceso1</a:t>
                      </a:r>
                      <a:endParaRPr b="1" i="1" sz="1700">
                        <a:solidFill>
                          <a:schemeClr val="accent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…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estado[1] = 1;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…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while(estado[0]) ✅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… 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estado[1] = 0;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…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estado[1] = 1;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…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8" name="Google Shape;258;p38"/>
          <p:cNvGraphicFramePr/>
          <p:nvPr/>
        </p:nvGraphicFramePr>
        <p:xfrm>
          <a:off x="1015388" y="1185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{638E4E98-40EA-4B5D-AD93-D8DD71F5EEAF}</a:tableStyleId>
              </a:tblPr>
              <a:tblGrid>
                <a:gridCol w="382850"/>
              </a:tblGrid>
              <a:tr h="3276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24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s-419" sz="12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b="1" i="1" sz="12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s-419" sz="12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i="1" sz="12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s-419" sz="12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b="1" i="1" sz="12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s-419" sz="12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</a:t>
                      </a:r>
                      <a:endParaRPr b="1" i="1" sz="12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s-419" sz="12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</a:t>
                      </a:r>
                      <a:endParaRPr b="1" i="1" sz="12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s-419" sz="12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5</a:t>
                      </a:r>
                      <a:endParaRPr b="1" i="1" sz="12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s-419" sz="12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6</a:t>
                      </a:r>
                      <a:endParaRPr b="1" i="1" sz="12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s-419" sz="12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7</a:t>
                      </a:r>
                      <a:endParaRPr b="1" i="1" sz="12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i="1" lang="es-419" sz="12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8</a:t>
                      </a:r>
                      <a:endParaRPr b="1" i="1" sz="12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259" name="Google Shape;259;p38"/>
          <p:cNvSpPr txBox="1"/>
          <p:nvPr/>
        </p:nvSpPr>
        <p:spPr>
          <a:xfrm>
            <a:off x="3249900" y="4295925"/>
            <a:ext cx="2644200" cy="446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LIVE </a:t>
            </a:r>
            <a:r>
              <a:rPr b="1" lang="es-419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LOCK</a:t>
            </a:r>
            <a:endParaRPr b="1"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Exclusión Mutua para dos procesos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Algoritmo de Dekker</a:t>
            </a:r>
            <a:endParaRPr b="1"/>
          </a:p>
        </p:txBody>
      </p:sp>
      <p:sp>
        <p:nvSpPr>
          <p:cNvPr id="265" name="Google Shape;265;p39"/>
          <p:cNvSpPr txBox="1"/>
          <p:nvPr>
            <p:ph idx="1" type="body"/>
          </p:nvPr>
        </p:nvSpPr>
        <p:spPr>
          <a:xfrm>
            <a:off x="311700" y="16870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Es necesario observar el estado de ambos procesos, que se consigue mediante la variable </a:t>
            </a:r>
            <a:r>
              <a:rPr b="1" i="1" lang="es-419">
                <a:solidFill>
                  <a:schemeClr val="accent4"/>
                </a:solidFill>
              </a:rPr>
              <a:t>estado</a:t>
            </a:r>
            <a:r>
              <a:rPr lang="es-419"/>
              <a:t>, pero no es suficiente. Se debe imponer un </a:t>
            </a:r>
            <a:r>
              <a:rPr b="1" i="1" lang="es-419"/>
              <a:t>orden</a:t>
            </a:r>
            <a:r>
              <a:rPr lang="es-419"/>
              <a:t>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Se puede utilizar la variable </a:t>
            </a:r>
            <a:r>
              <a:rPr b="1" i="1" lang="es-419">
                <a:solidFill>
                  <a:schemeClr val="accent4"/>
                </a:solidFill>
              </a:rPr>
              <a:t>turno </a:t>
            </a:r>
            <a:r>
              <a:rPr lang="es-419"/>
              <a:t>del primer intento, e indica que proceso tiene el derecho a insistir en entrar a su sección crítica.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419" sz="2700"/>
              <a:t>Algoritmo de Dekker</a:t>
            </a:r>
            <a:endParaRPr sz="2700"/>
          </a:p>
        </p:txBody>
      </p:sp>
      <p:graphicFrame>
        <p:nvGraphicFramePr>
          <p:cNvPr id="271" name="Google Shape;271;p40"/>
          <p:cNvGraphicFramePr/>
          <p:nvPr/>
        </p:nvGraphicFramePr>
        <p:xfrm>
          <a:off x="417513" y="1054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{638E4E98-40EA-4B5D-AD93-D8DD71F5EEAF}</a:tableStyleId>
              </a:tblPr>
              <a:tblGrid>
                <a:gridCol w="4057650"/>
              </a:tblGrid>
              <a:tr h="1962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 estado[2] = {0, 0}; 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 turno = 1;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void proceso0(){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while(true){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estado[0] = 1;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while(estado[1])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if(turno == 1){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  estado[0] = 0;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  while(turno == 1);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  estado[0] = 1;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}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</a:t>
                      </a:r>
                      <a:r>
                        <a:rPr b="1" lang="es-419" sz="12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/* sección crítica */</a:t>
                      </a:r>
                      <a:endParaRPr b="1" sz="12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turno = 1; estado[0] = 0;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... }}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" name="Google Shape;272;p40"/>
          <p:cNvGraphicFramePr/>
          <p:nvPr/>
        </p:nvGraphicFramePr>
        <p:xfrm>
          <a:off x="4869625" y="1054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{638E4E98-40EA-4B5D-AD93-D8DD71F5EEAF}</a:tableStyleId>
              </a:tblPr>
              <a:tblGrid>
                <a:gridCol w="3688775"/>
              </a:tblGrid>
              <a:tr h="1962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void proceso1(){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while(true){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estado[1] = 1;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while(estado[0])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if(turno == 0){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  estado[1] = 0;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  while(turno == 0);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  estado[1] = 1;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}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</a:t>
                      </a:r>
                      <a:r>
                        <a:rPr b="1" lang="es-419" sz="12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/* sección crítica */</a:t>
                      </a:r>
                      <a:endParaRPr b="1" sz="12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turno = 0; estado[1] = 0;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... }}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Exclusión Mutua para dos procesos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Algoritmo de Peterson</a:t>
            </a:r>
            <a:endParaRPr b="1"/>
          </a:p>
        </p:txBody>
      </p:sp>
      <p:sp>
        <p:nvSpPr>
          <p:cNvPr id="278" name="Google Shape;278;p41"/>
          <p:cNvSpPr txBox="1"/>
          <p:nvPr>
            <p:ph idx="1" type="body"/>
          </p:nvPr>
        </p:nvSpPr>
        <p:spPr>
          <a:xfrm>
            <a:off x="311700" y="16870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El </a:t>
            </a:r>
            <a:r>
              <a:rPr b="1" lang="es-419">
                <a:solidFill>
                  <a:schemeClr val="accent4"/>
                </a:solidFill>
              </a:rPr>
              <a:t>algoritmo de Dekker</a:t>
            </a:r>
            <a:r>
              <a:rPr lang="es-419"/>
              <a:t> resuelve el problema de exclusión mutua pero con un programa bastante complejo.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Peterson proporcionó en 1981 una solución </a:t>
            </a:r>
            <a:r>
              <a:rPr lang="es-419"/>
              <a:t>más</a:t>
            </a:r>
            <a:r>
              <a:rPr lang="es-419"/>
              <a:t> simple.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Concurrencia de Procesos		</a:t>
            </a:r>
            <a:endParaRPr/>
          </a:p>
        </p:txBody>
      </p:sp>
      <p:sp>
        <p:nvSpPr>
          <p:cNvPr id="97" name="Google Shape;97;p1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419" sz="2100"/>
              <a:t>Se refiere a las situaciones en las que 2 o más procesos pueden coincidir en el acceso a un recurso compartido o, que requieren coordinarse en su ejecución. </a:t>
            </a:r>
            <a:endParaRPr sz="21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419" sz="2700"/>
              <a:t>Algoritmo de Peterson</a:t>
            </a:r>
            <a:endParaRPr sz="2700"/>
          </a:p>
        </p:txBody>
      </p:sp>
      <p:graphicFrame>
        <p:nvGraphicFramePr>
          <p:cNvPr id="284" name="Google Shape;284;p42"/>
          <p:cNvGraphicFramePr/>
          <p:nvPr/>
        </p:nvGraphicFramePr>
        <p:xfrm>
          <a:off x="417513" y="1435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{638E4E98-40EA-4B5D-AD93-D8DD71F5EEAF}</a:tableStyleId>
              </a:tblPr>
              <a:tblGrid>
                <a:gridCol w="4057650"/>
              </a:tblGrid>
              <a:tr h="1962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void proceso0(){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while(true){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estado[0] = 1;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turno = 1;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while(estado[1] &amp;&amp; turno == 1);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</a:t>
                      </a:r>
                      <a:r>
                        <a:rPr b="1" lang="es-419" sz="12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/* sección crítica */</a:t>
                      </a:r>
                      <a:endParaRPr b="1" sz="12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estado[0] = 0;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…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}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}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5" name="Google Shape;285;p42"/>
          <p:cNvGraphicFramePr/>
          <p:nvPr/>
        </p:nvGraphicFramePr>
        <p:xfrm>
          <a:off x="4869625" y="1435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{638E4E98-40EA-4B5D-AD93-D8DD71F5EEAF}</a:tableStyleId>
              </a:tblPr>
              <a:tblGrid>
                <a:gridCol w="3688775"/>
              </a:tblGrid>
              <a:tr h="1962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void proceso1(){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while(true){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estado[1] = 1;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turno = 0;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while(estado[0] &amp;&amp; turno == 0);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</a:t>
                      </a:r>
                      <a:r>
                        <a:rPr b="1" lang="es-419" sz="12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/* sección crítica */</a:t>
                      </a:r>
                      <a:endParaRPr b="1" sz="12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estado[1] = 0;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…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}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}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3"/>
          <p:cNvSpPr txBox="1"/>
          <p:nvPr>
            <p:ph idx="1" type="body"/>
          </p:nvPr>
        </p:nvSpPr>
        <p:spPr>
          <a:xfrm>
            <a:off x="319500" y="4230575"/>
            <a:ext cx="65187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Comparación de Algoritmos de Dekker y Peterson (</a:t>
            </a:r>
            <a:r>
              <a:rPr lang="es-419" u="sng">
                <a:solidFill>
                  <a:schemeClr val="hlink"/>
                </a:solidFill>
                <a:hlinkClick r:id="rId3"/>
              </a:rPr>
              <a:t>Enlace</a:t>
            </a:r>
            <a:r>
              <a:rPr lang="es-419"/>
              <a:t>)</a:t>
            </a:r>
            <a:endParaRPr/>
          </a:p>
        </p:txBody>
      </p:sp>
      <p:pic>
        <p:nvPicPr>
          <p:cNvPr id="291" name="Google Shape;29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25" y="257050"/>
            <a:ext cx="7820025" cy="3914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4"/>
          <p:cNvSpPr txBox="1"/>
          <p:nvPr>
            <p:ph type="title"/>
          </p:nvPr>
        </p:nvSpPr>
        <p:spPr>
          <a:xfrm>
            <a:off x="265500" y="1151100"/>
            <a:ext cx="4312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Exclusión Mutua para dos procesos</a:t>
            </a:r>
            <a:endParaRPr/>
          </a:p>
        </p:txBody>
      </p:sp>
      <p:sp>
        <p:nvSpPr>
          <p:cNvPr id="297" name="Google Shape;297;p44"/>
          <p:cNvSpPr txBox="1"/>
          <p:nvPr>
            <p:ph idx="2" type="body"/>
          </p:nvPr>
        </p:nvSpPr>
        <p:spPr>
          <a:xfrm>
            <a:off x="4939500" y="724200"/>
            <a:ext cx="3837000" cy="398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La solución de software es fácil que tenga una alta sobrecarga de procesamiento y el significativo el riesgo de errores lógicos.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Consideraremos varias soluciones de hardware a la exclusión mutua.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44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Soporte Hardware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Deshabilitar Interrupciones</a:t>
            </a:r>
            <a:endParaRPr/>
          </a:p>
        </p:txBody>
      </p:sp>
      <p:sp>
        <p:nvSpPr>
          <p:cNvPr id="304" name="Google Shape;304;p4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es-419" sz="1566"/>
              <a:t>En una máquina monoprocesador, los procesos concurrentes no pueden solaparse, solo pueden entrelazarse. Un proceso continuará ejecutándose hasta que se invoque un servicio del sistema operativo o hasta que sea interrumpido. </a:t>
            </a:r>
            <a:endParaRPr sz="1566"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419" sz="1566"/>
              <a:t>Por tanto para garantizar la exclusión mutua, hay que impedir que un proceso sea interrumpido. </a:t>
            </a:r>
            <a:endParaRPr/>
          </a:p>
        </p:txBody>
      </p:sp>
      <p:sp>
        <p:nvSpPr>
          <p:cNvPr id="305" name="Google Shape;305;p4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419" sz="1566"/>
              <a:t>Un proceso puede cumplir la exclusión mutua de este modo:</a:t>
            </a:r>
            <a:endParaRPr/>
          </a:p>
        </p:txBody>
      </p:sp>
      <p:graphicFrame>
        <p:nvGraphicFramePr>
          <p:cNvPr id="306" name="Google Shape;306;p45"/>
          <p:cNvGraphicFramePr/>
          <p:nvPr/>
        </p:nvGraphicFramePr>
        <p:xfrm>
          <a:off x="4680288" y="2183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{638E4E98-40EA-4B5D-AD93-D8DD71F5EEAF}</a:tableStyleId>
              </a:tblPr>
              <a:tblGrid>
                <a:gridCol w="4072650"/>
              </a:tblGrid>
              <a:tr h="2495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while(true){</a:t>
                      </a:r>
                      <a:endParaRPr b="1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/* deshabilitar interrupciones */</a:t>
                      </a:r>
                      <a:endParaRPr b="1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</a:t>
                      </a:r>
                      <a:r>
                        <a:rPr b="1" lang="es-419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/* sección crítica */</a:t>
                      </a:r>
                      <a:endParaRPr b="1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/* habilitar interrupciones */</a:t>
                      </a:r>
                      <a:endParaRPr b="1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/* resto */</a:t>
                      </a:r>
                      <a:endParaRPr b="1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419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}</a:t>
                      </a:r>
                      <a:endParaRPr b="1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Deshabilitar Interrupciones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4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Dado que la sección crítica no puede ser interrumpida, se garantiza la exclusión mutua, aunque el precio de esta solución es alto… </a:t>
            </a:r>
            <a:endParaRPr/>
          </a:p>
          <a:p>
            <a:pPr indent="-342900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➔"/>
            </a:pPr>
            <a:r>
              <a:rPr lang="es-419"/>
              <a:t>La eficiencia de ejecución podría degradarse notablemente porque se limita la capacidad del procesador. </a:t>
            </a:r>
            <a:endParaRPr/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s-419"/>
              <a:t>Esta solución no funcionará sobre una arquitectura multiprocesador.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Instrucciones máquina especiales</a:t>
            </a:r>
            <a:endParaRPr/>
          </a:p>
        </p:txBody>
      </p:sp>
      <p:sp>
        <p:nvSpPr>
          <p:cNvPr id="318" name="Google Shape;318;p4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Los diseñadores de procesadores han propuesto varias instrucciones máquina que llevan a cabo dos acciones atómicamente, como leer o escribir o leer y comprobar, sobre una única posición de memoria con un único ciclo de búsqueda de instrucción. Durante la ejecución de la instrucción, se bloquea el acceso a toda otra instrucción que referencia esa posición.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Veremos la instrucción </a:t>
            </a:r>
            <a:r>
              <a:rPr b="1" i="1" lang="es-419">
                <a:solidFill>
                  <a:schemeClr val="accent4"/>
                </a:solidFill>
              </a:rPr>
              <a:t>test and set</a:t>
            </a:r>
            <a:r>
              <a:rPr b="1" lang="es-419">
                <a:solidFill>
                  <a:schemeClr val="accent4"/>
                </a:solidFill>
              </a:rPr>
              <a:t> </a:t>
            </a:r>
            <a:r>
              <a:rPr lang="es-419"/>
              <a:t>y la instrucción </a:t>
            </a:r>
            <a:r>
              <a:rPr b="1" i="1" lang="es-419">
                <a:solidFill>
                  <a:schemeClr val="accent4"/>
                </a:solidFill>
              </a:rPr>
              <a:t>exchange</a:t>
            </a:r>
            <a:r>
              <a:rPr lang="es-419"/>
              <a:t>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Instrucciones máquinas especiales – </a:t>
            </a:r>
            <a:r>
              <a:rPr b="1" lang="es-419"/>
              <a:t>Test and set</a:t>
            </a:r>
            <a:endParaRPr b="1"/>
          </a:p>
        </p:txBody>
      </p:sp>
      <p:sp>
        <p:nvSpPr>
          <p:cNvPr id="324" name="Google Shape;324;p48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66"/>
              <a:t>La instrucción comprueba el valor del argumento </a:t>
            </a:r>
            <a:r>
              <a:rPr b="1" lang="es-419" sz="1666"/>
              <a:t>i</a:t>
            </a:r>
            <a:r>
              <a:rPr lang="es-419" sz="1666"/>
              <a:t>. Si el valor es </a:t>
            </a:r>
            <a:r>
              <a:rPr b="1" lang="es-419" sz="1666"/>
              <a:t>0</a:t>
            </a:r>
            <a:r>
              <a:rPr lang="es-419" sz="1666"/>
              <a:t>, entonces la instrucción reemplaza el valor por </a:t>
            </a:r>
            <a:r>
              <a:rPr b="1" lang="es-419" sz="1666"/>
              <a:t>1</a:t>
            </a:r>
            <a:r>
              <a:rPr lang="es-419" sz="1666"/>
              <a:t> y devuelve </a:t>
            </a:r>
            <a:r>
              <a:rPr b="1" i="1" lang="es-419" sz="1666"/>
              <a:t>true</a:t>
            </a:r>
            <a:r>
              <a:rPr lang="es-419" sz="1666"/>
              <a:t>. En caso contrario, el valor no se cambia y devuelve </a:t>
            </a:r>
            <a:r>
              <a:rPr b="1" i="1" lang="es-419" sz="1666"/>
              <a:t>false</a:t>
            </a:r>
            <a:r>
              <a:rPr lang="es-419" sz="1666"/>
              <a:t>. Toda la instrucción se garantiza que se ejecute de manera atómica.</a:t>
            </a:r>
            <a:endParaRPr sz="1666"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419" sz="1666"/>
              <a:t>La instrucción se define de la siguiente manera:</a:t>
            </a:r>
            <a:endParaRPr sz="1666"/>
          </a:p>
        </p:txBody>
      </p:sp>
      <p:graphicFrame>
        <p:nvGraphicFramePr>
          <p:cNvPr id="325" name="Google Shape;325;p48"/>
          <p:cNvGraphicFramePr/>
          <p:nvPr/>
        </p:nvGraphicFramePr>
        <p:xfrm>
          <a:off x="4680288" y="1345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{638E4E98-40EA-4B5D-AD93-D8DD71F5EEAF}</a:tableStyleId>
              </a:tblPr>
              <a:tblGrid>
                <a:gridCol w="4072650"/>
              </a:tblGrid>
              <a:tr h="2495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boolean testset(int i){</a:t>
                      </a:r>
                      <a:endParaRPr b="1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if(i == 0){</a:t>
                      </a:r>
                      <a:endParaRPr b="1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i = 1;</a:t>
                      </a:r>
                      <a:endParaRPr b="1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return true;</a:t>
                      </a:r>
                      <a:endParaRPr b="1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}else{</a:t>
                      </a:r>
                      <a:endParaRPr b="1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return false;</a:t>
                      </a:r>
                      <a:endParaRPr b="1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}</a:t>
                      </a:r>
                      <a:endParaRPr b="1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419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}</a:t>
                      </a:r>
                      <a:endParaRPr b="1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419" sz="2450"/>
              <a:t>Instrucciones máquinas especiales– </a:t>
            </a:r>
            <a:r>
              <a:rPr b="1" lang="es-419" sz="2450"/>
              <a:t>Instrucción Exchange</a:t>
            </a:r>
            <a:endParaRPr sz="2900"/>
          </a:p>
        </p:txBody>
      </p:sp>
      <p:sp>
        <p:nvSpPr>
          <p:cNvPr id="331" name="Google Shape;331;p49"/>
          <p:cNvSpPr txBox="1"/>
          <p:nvPr>
            <p:ph idx="1" type="body"/>
          </p:nvPr>
        </p:nvSpPr>
        <p:spPr>
          <a:xfrm>
            <a:off x="311700" y="1229975"/>
            <a:ext cx="31857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66"/>
              <a:t>La instrucción </a:t>
            </a:r>
            <a:r>
              <a:rPr b="1" lang="es-419" sz="1666"/>
              <a:t>intercambia </a:t>
            </a:r>
            <a:r>
              <a:rPr lang="es-419" sz="1666"/>
              <a:t>los contenidos de un registro con los de una posición de memoria.</a:t>
            </a:r>
            <a:endParaRPr sz="1666"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1666"/>
              <a:t>La </a:t>
            </a:r>
            <a:r>
              <a:rPr b="1" i="1" lang="es-419" sz="1666"/>
              <a:t>instrucción exchange </a:t>
            </a:r>
            <a:r>
              <a:rPr lang="es-419" sz="1666"/>
              <a:t>puede definirse de la siguiente manera:</a:t>
            </a:r>
            <a:endParaRPr sz="1666"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66"/>
          </a:p>
        </p:txBody>
      </p:sp>
      <p:graphicFrame>
        <p:nvGraphicFramePr>
          <p:cNvPr id="332" name="Google Shape;332;p49"/>
          <p:cNvGraphicFramePr/>
          <p:nvPr/>
        </p:nvGraphicFramePr>
        <p:xfrm>
          <a:off x="3855688" y="1345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{638E4E98-40EA-4B5D-AD93-D8DD71F5EEAF}</a:tableStyleId>
              </a:tblPr>
              <a:tblGrid>
                <a:gridCol w="4897250"/>
              </a:tblGrid>
              <a:tr h="2495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void exchange(int registro, int memoria){</a:t>
                      </a:r>
                      <a:endParaRPr b="1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int temp;</a:t>
                      </a:r>
                      <a:endParaRPr b="1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temp = memoria;</a:t>
                      </a:r>
                      <a:endParaRPr b="1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memoria = registro;</a:t>
                      </a:r>
                      <a:endParaRPr b="1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registro = temp;</a:t>
                      </a:r>
                      <a:endParaRPr b="1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419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}</a:t>
                      </a:r>
                      <a:endParaRPr b="1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419" sz="2450"/>
              <a:t>Ejemplo de Uso </a:t>
            </a:r>
            <a:r>
              <a:rPr lang="es-419" sz="2450"/>
              <a:t>– </a:t>
            </a:r>
            <a:r>
              <a:rPr b="1" lang="es-419" sz="2450"/>
              <a:t>Instrucción Exchange</a:t>
            </a:r>
            <a:endParaRPr sz="2900"/>
          </a:p>
        </p:txBody>
      </p:sp>
      <p:sp>
        <p:nvSpPr>
          <p:cNvPr id="338" name="Google Shape;338;p50"/>
          <p:cNvSpPr txBox="1"/>
          <p:nvPr>
            <p:ph idx="1" type="body"/>
          </p:nvPr>
        </p:nvSpPr>
        <p:spPr>
          <a:xfrm>
            <a:off x="311700" y="1229975"/>
            <a:ext cx="33420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50"/>
              <a:t>Una variable compartida </a:t>
            </a:r>
            <a:r>
              <a:rPr b="1" i="1" lang="es-419" sz="1350"/>
              <a:t>cerrojo </a:t>
            </a:r>
            <a:r>
              <a:rPr lang="es-419" sz="1350"/>
              <a:t>se inicializa en 0, cada proceso utiliza una variable local </a:t>
            </a:r>
            <a:r>
              <a:rPr b="1" i="1" lang="es-419" sz="1350"/>
              <a:t>llave</a:t>
            </a:r>
            <a:r>
              <a:rPr i="1" lang="es-419" sz="1350"/>
              <a:t> </a:t>
            </a:r>
            <a:r>
              <a:rPr lang="es-419" sz="1350"/>
              <a:t>que se inicializa en 1. </a:t>
            </a:r>
            <a:endParaRPr sz="1350"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1350"/>
              <a:t>El único proceso que puede entrar en su sección crítica es aquel que encuentra </a:t>
            </a:r>
            <a:r>
              <a:rPr b="1" i="1" lang="es-419" sz="1350"/>
              <a:t>cerrojo </a:t>
            </a:r>
            <a:r>
              <a:rPr lang="es-419" sz="1350"/>
              <a:t>igual a 0, y al cambiar </a:t>
            </a:r>
            <a:r>
              <a:rPr b="1" i="1" lang="es-419" sz="1350"/>
              <a:t>cerrojo </a:t>
            </a:r>
            <a:r>
              <a:rPr lang="es-419" sz="1350"/>
              <a:t>en 1 se excluyen a todos los otros procesos de la sección crítica. </a:t>
            </a:r>
            <a:endParaRPr sz="1350"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419" sz="1350"/>
              <a:t>Cuando un proceso abandona la sección crítica, se restaura </a:t>
            </a:r>
            <a:r>
              <a:rPr b="1" i="1" lang="es-419" sz="1350"/>
              <a:t>cerrojo </a:t>
            </a:r>
            <a:r>
              <a:rPr lang="es-419" sz="1350"/>
              <a:t>al valor 0.</a:t>
            </a:r>
            <a:endParaRPr sz="1350"/>
          </a:p>
        </p:txBody>
      </p:sp>
      <p:graphicFrame>
        <p:nvGraphicFramePr>
          <p:cNvPr id="339" name="Google Shape;339;p50"/>
          <p:cNvGraphicFramePr/>
          <p:nvPr/>
        </p:nvGraphicFramePr>
        <p:xfrm>
          <a:off x="3855688" y="1345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{638E4E98-40EA-4B5D-AD93-D8DD71F5EEAF}</a:tableStyleId>
              </a:tblPr>
              <a:tblGrid>
                <a:gridCol w="4897250"/>
              </a:tblGrid>
              <a:tr h="2495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3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 cerrojo = 0;</a:t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3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void P(int cerrojo){</a:t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3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int llave = 1;</a:t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3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while(true){</a:t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3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</a:t>
                      </a:r>
                      <a:r>
                        <a:rPr b="1" lang="es-419" sz="1300">
                          <a:solidFill>
                            <a:schemeClr val="accent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exchange(llave, cerrojo);</a:t>
                      </a:r>
                      <a:endParaRPr b="1" sz="1300">
                        <a:solidFill>
                          <a:schemeClr val="accent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3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while(llave != 0);</a:t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3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</a:t>
                      </a:r>
                      <a:r>
                        <a:rPr b="1" lang="es-419" sz="13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/* </a:t>
                      </a:r>
                      <a:r>
                        <a:rPr b="1" lang="es-419" sz="13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sección</a:t>
                      </a:r>
                      <a:r>
                        <a:rPr b="1" lang="es-419" sz="13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b="1" lang="es-419" sz="13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crítica</a:t>
                      </a:r>
                      <a:r>
                        <a:rPr b="1" lang="es-419" sz="13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*/</a:t>
                      </a:r>
                      <a:endParaRPr b="1" sz="13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3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</a:t>
                      </a:r>
                      <a:r>
                        <a:rPr b="1" lang="es-419" sz="1300">
                          <a:solidFill>
                            <a:schemeClr val="accent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exchange(llave, cerrojo);</a:t>
                      </a:r>
                      <a:endParaRPr b="1" sz="1300">
                        <a:solidFill>
                          <a:schemeClr val="accent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3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... </a:t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3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}</a:t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419" sz="13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}</a:t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Instrucciones máquinas especiales – </a:t>
            </a:r>
            <a:r>
              <a:rPr b="1" lang="es-419"/>
              <a:t>Propiedades</a:t>
            </a:r>
            <a:endParaRPr b="1"/>
          </a:p>
        </p:txBody>
      </p:sp>
      <p:sp>
        <p:nvSpPr>
          <p:cNvPr id="345" name="Google Shape;345;p5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La utilización de una instrucción máquina especial para conseguir la exclusión mutua tiene ciertas ventajas:</a:t>
            </a:r>
            <a:endParaRPr/>
          </a:p>
          <a:p>
            <a:pPr indent="-342900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➔"/>
            </a:pPr>
            <a:r>
              <a:rPr lang="es-419"/>
              <a:t>Es aplicable a cualquier número de procesos sobre un procesador único o multiprocesador de memoria compartida.</a:t>
            </a:r>
            <a:endParaRPr/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s-419"/>
              <a:t>Es simple, y por tanto, fácil de verificar.</a:t>
            </a:r>
            <a:endParaRPr/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s-419"/>
              <a:t>Puede ser utilizado para dar soporte a múltiples secciones críticas: cada sección crítica puede ser definida por su propia variable.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Procesos Concurrentes</a:t>
            </a:r>
            <a:endParaRPr/>
          </a:p>
        </p:txBody>
      </p:sp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700"/>
              <a:t>Los temas centrales del diseño de sistemas operativos están relacionados con la gestión de procesos e hilos:</a:t>
            </a:r>
            <a:endParaRPr sz="1700"/>
          </a:p>
          <a:p>
            <a:pPr indent="-336550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700"/>
              <a:buChar char="➔"/>
            </a:pPr>
            <a:r>
              <a:rPr b="1" lang="es-419" sz="1700">
                <a:solidFill>
                  <a:schemeClr val="accent4"/>
                </a:solidFill>
              </a:rPr>
              <a:t>Multiprogramación:</a:t>
            </a:r>
            <a:r>
              <a:rPr lang="es-419" sz="1700"/>
              <a:t> Gestión de múltiples procesos dentro de un sistema monoprocesador.</a:t>
            </a:r>
            <a:endParaRPr sz="1700"/>
          </a:p>
          <a:p>
            <a:pPr indent="-3365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Char char="➔"/>
            </a:pPr>
            <a:r>
              <a:rPr b="1" lang="es-419" sz="1700">
                <a:solidFill>
                  <a:schemeClr val="accent4"/>
                </a:solidFill>
              </a:rPr>
              <a:t>Multiprocesamiento:</a:t>
            </a:r>
            <a:r>
              <a:rPr lang="es-419" sz="1700"/>
              <a:t> Gestión de múltiples procesos dentro de un multiprocesador.</a:t>
            </a:r>
            <a:endParaRPr sz="1700"/>
          </a:p>
          <a:p>
            <a:pPr indent="-3365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Char char="➔"/>
            </a:pPr>
            <a:r>
              <a:rPr b="1" lang="es-419" sz="1700">
                <a:solidFill>
                  <a:schemeClr val="accent4"/>
                </a:solidFill>
              </a:rPr>
              <a:t>Multiprocesamiento distribuido:</a:t>
            </a:r>
            <a:r>
              <a:rPr b="1" lang="es-419" sz="1700"/>
              <a:t> </a:t>
            </a:r>
            <a:r>
              <a:rPr lang="es-419" sz="1700"/>
              <a:t>Gestión de múltiples procesos que ejecutan sobre múltiples sistemas de cómputo distribuidos.</a:t>
            </a:r>
            <a:endParaRPr sz="17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Instrucciones máquinas especiales – </a:t>
            </a:r>
            <a:r>
              <a:rPr b="1" lang="es-419"/>
              <a:t>Propiedades</a:t>
            </a:r>
            <a:endParaRPr b="1"/>
          </a:p>
        </p:txBody>
      </p:sp>
      <p:sp>
        <p:nvSpPr>
          <p:cNvPr id="351" name="Google Shape;351;p52"/>
          <p:cNvSpPr txBox="1"/>
          <p:nvPr>
            <p:ph idx="4294967295" type="body"/>
          </p:nvPr>
        </p:nvSpPr>
        <p:spPr>
          <a:xfrm>
            <a:off x="311700" y="11536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s-419" sz="1530"/>
              <a:t>Hay algunas desventajas serias:</a:t>
            </a:r>
            <a:endParaRPr sz="1530"/>
          </a:p>
          <a:p>
            <a:pPr indent="-325755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530"/>
              <a:buChar char="➔"/>
            </a:pPr>
            <a:r>
              <a:rPr b="1" lang="es-419" sz="1530">
                <a:solidFill>
                  <a:schemeClr val="accent4"/>
                </a:solidFill>
              </a:rPr>
              <a:t>Se emplea espera activa.</a:t>
            </a:r>
            <a:r>
              <a:rPr lang="es-419" sz="1530"/>
              <a:t> Así, mientras un proceso está esperando para acceder a una sección crítica, continúa consumiendo tiempo de procesador. </a:t>
            </a:r>
            <a:endParaRPr sz="1530"/>
          </a:p>
          <a:p>
            <a:pPr indent="-32575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30"/>
              <a:buChar char="➔"/>
            </a:pPr>
            <a:r>
              <a:rPr b="1" lang="es-419" sz="1530">
                <a:solidFill>
                  <a:schemeClr val="accent4"/>
                </a:solidFill>
              </a:rPr>
              <a:t>Es posible la inanición.</a:t>
            </a:r>
            <a:r>
              <a:rPr lang="es-419" sz="1530"/>
              <a:t> Cuando un proceso abandona su sección crítica y hay más de un proceso esperando, la selección del proceso en espera es arbitraria. Así a algún proceso podría </a:t>
            </a:r>
            <a:r>
              <a:rPr lang="es-419" sz="1530"/>
              <a:t>negársele</a:t>
            </a:r>
            <a:r>
              <a:rPr lang="es-419" sz="1530"/>
              <a:t> indefinidamente acceso. </a:t>
            </a:r>
            <a:endParaRPr sz="1530"/>
          </a:p>
          <a:p>
            <a:pPr indent="-32575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30"/>
              <a:buChar char="➔"/>
            </a:pPr>
            <a:r>
              <a:rPr b="1" lang="es-419" sz="1530">
                <a:solidFill>
                  <a:schemeClr val="accent4"/>
                </a:solidFill>
              </a:rPr>
              <a:t>Es posible el interbloqueo.</a:t>
            </a:r>
            <a:r>
              <a:rPr lang="es-419" sz="1530"/>
              <a:t> Supongamos que el P1 ejecuta una instrucción especial y entra a su sección crítica. Entonces el P1 es interrumpido para darle el procesador a P2, que tiene más prioridad. Si P2 intenta usar el mismo recurso que P1, se le denegara el acceso y caerá en una espera activa. P1 nunca será escogido por ser de menor prioridad que P2.</a:t>
            </a:r>
            <a:endParaRPr sz="153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Parte 2: Semáforos</a:t>
            </a:r>
            <a:endParaRPr/>
          </a:p>
        </p:txBody>
      </p:sp>
      <p:sp>
        <p:nvSpPr>
          <p:cNvPr id="357" name="Google Shape;357;p53"/>
          <p:cNvSpPr txBox="1"/>
          <p:nvPr/>
        </p:nvSpPr>
        <p:spPr>
          <a:xfrm>
            <a:off x="7473750" y="2031900"/>
            <a:ext cx="7245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>
                <a:solidFill>
                  <a:schemeClr val="dk2"/>
                </a:solidFill>
                <a:highlight>
                  <a:schemeClr val="accent6"/>
                </a:highlight>
                <a:latin typeface="Roboto"/>
                <a:ea typeface="Roboto"/>
                <a:cs typeface="Roboto"/>
                <a:sym typeface="Roboto"/>
              </a:rPr>
              <a:t>🔴</a:t>
            </a:r>
            <a:endParaRPr sz="3000">
              <a:solidFill>
                <a:schemeClr val="dk2"/>
              </a:solidFill>
              <a:highlight>
                <a:schemeClr val="accent6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>
                <a:solidFill>
                  <a:schemeClr val="dk2"/>
                </a:solidFill>
                <a:highlight>
                  <a:schemeClr val="accent6"/>
                </a:highlight>
                <a:latin typeface="Roboto"/>
                <a:ea typeface="Roboto"/>
                <a:cs typeface="Roboto"/>
                <a:sym typeface="Roboto"/>
              </a:rPr>
              <a:t>🟢</a:t>
            </a:r>
            <a:endParaRPr sz="3000">
              <a:solidFill>
                <a:schemeClr val="dk2"/>
              </a:solidFill>
              <a:highlight>
                <a:schemeClr val="accent6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Un poco de historia…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5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El primer avance fundamental en el tratamiento de los problemas concurrentes ocurre en 1965 con el </a:t>
            </a:r>
            <a:r>
              <a:rPr b="1" i="1" lang="es-419"/>
              <a:t>tratado de Dijkstra</a:t>
            </a:r>
            <a:r>
              <a:rPr lang="es-419"/>
              <a:t>, que estaba involucrado en el diseño de un sistema operativo como una colección de procesos secuenciales cooperantes y con el desarrollo de mecanismos eficientes y fiables para dar soporte a la cooperación. Estos mecanismos podrían ser fácilmente usados por procesos de usuario si el procesador y el sistema operativo colaborasen en hacerlos disponibles.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5"/>
          <p:cNvSpPr txBox="1"/>
          <p:nvPr>
            <p:ph type="title"/>
          </p:nvPr>
        </p:nvSpPr>
        <p:spPr>
          <a:xfrm>
            <a:off x="265500" y="6939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Semáforos</a:t>
            </a:r>
            <a:endParaRPr/>
          </a:p>
        </p:txBody>
      </p:sp>
      <p:sp>
        <p:nvSpPr>
          <p:cNvPr id="369" name="Google Shape;369;p55"/>
          <p:cNvSpPr txBox="1"/>
          <p:nvPr>
            <p:ph idx="2" type="body"/>
          </p:nvPr>
        </p:nvSpPr>
        <p:spPr>
          <a:xfrm>
            <a:off x="4939500" y="724200"/>
            <a:ext cx="3837000" cy="4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Para la señalización se utilizan variables especiales llamadas </a:t>
            </a:r>
            <a:r>
              <a:rPr i="1" lang="es-419">
                <a:highlight>
                  <a:schemeClr val="accent6"/>
                </a:highlight>
              </a:rPr>
              <a:t>«semáforos»</a:t>
            </a:r>
            <a:r>
              <a:rPr lang="es-419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Para transmitir una señal vía el semáforo ‘s’, el proceso ejecuta la primitiva </a:t>
            </a:r>
            <a:r>
              <a:rPr i="1" lang="es-419">
                <a:highlight>
                  <a:schemeClr val="accent6"/>
                </a:highlight>
              </a:rPr>
              <a:t>semSignal(s)</a:t>
            </a:r>
            <a:r>
              <a:rPr lang="es-419"/>
              <a:t>. Para recibir una señal vía el semáforo ‘s’, el proceso ejecutará la primitiva </a:t>
            </a:r>
            <a:r>
              <a:rPr i="1" lang="es-419">
                <a:highlight>
                  <a:schemeClr val="accent6"/>
                </a:highlight>
              </a:rPr>
              <a:t>semWait(s)</a:t>
            </a:r>
            <a:r>
              <a:rPr lang="es-419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55"/>
          <p:cNvSpPr txBox="1"/>
          <p:nvPr>
            <p:ph idx="1" type="subTitle"/>
          </p:nvPr>
        </p:nvSpPr>
        <p:spPr>
          <a:xfrm>
            <a:off x="265500" y="2311800"/>
            <a:ext cx="4045200" cy="16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El principio fundamental es: dos o </a:t>
            </a:r>
            <a:r>
              <a:rPr lang="es-419"/>
              <a:t>más </a:t>
            </a:r>
            <a:r>
              <a:rPr lang="es-419"/>
              <a:t>procesos pueden cooperar por medio de simples señales, tales que un proceso pueda ser obligado a parar en un lugar específico hasta que haya recibido una señal específica.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Semáforos con Contador </a:t>
            </a:r>
            <a:endParaRPr/>
          </a:p>
        </p:txBody>
      </p:sp>
      <p:sp>
        <p:nvSpPr>
          <p:cNvPr id="376" name="Google Shape;376;p56"/>
          <p:cNvSpPr txBox="1"/>
          <p:nvPr>
            <p:ph idx="4294967295" type="body"/>
          </p:nvPr>
        </p:nvSpPr>
        <p:spPr>
          <a:xfrm>
            <a:off x="311700" y="1153775"/>
            <a:ext cx="82467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Las primitivas </a:t>
            </a:r>
            <a:r>
              <a:rPr b="1" i="1" lang="es-419"/>
              <a:t>semWait </a:t>
            </a:r>
            <a:r>
              <a:rPr lang="es-419"/>
              <a:t>y </a:t>
            </a:r>
            <a:r>
              <a:rPr b="1" i="1" lang="es-419"/>
              <a:t>semSignal </a:t>
            </a:r>
            <a:r>
              <a:rPr lang="es-419"/>
              <a:t>se asumen atómicas. Podemos ver una definición formal de las primitivas del semáforo: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77" name="Google Shape;377;p56"/>
          <p:cNvGraphicFramePr/>
          <p:nvPr/>
        </p:nvGraphicFramePr>
        <p:xfrm>
          <a:off x="2718113" y="1968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{638E4E98-40EA-4B5D-AD93-D8DD71F5EEAF}</a:tableStyleId>
              </a:tblPr>
              <a:tblGrid>
                <a:gridCol w="2821575"/>
              </a:tblGrid>
              <a:tr h="2183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void semWait(</a:t>
                      </a: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semaforo</a:t>
                      </a: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s){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s.</a:t>
                      </a: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contador</a:t>
                      </a: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--;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if(s.</a:t>
                      </a: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contador</a:t>
                      </a: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&lt; 0){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agregarA(fila, proceso);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bloquearProceso();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}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}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8" name="Google Shape;378;p56"/>
          <p:cNvGraphicFramePr/>
          <p:nvPr/>
        </p:nvGraphicFramePr>
        <p:xfrm>
          <a:off x="5736825" y="1968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{638E4E98-40EA-4B5D-AD93-D8DD71F5EEAF}</a:tableStyleId>
              </a:tblPr>
              <a:tblGrid>
                <a:gridCol w="2821575"/>
              </a:tblGrid>
              <a:tr h="2183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void semSignal(</a:t>
                      </a: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semaforo</a:t>
                      </a: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s){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s.</a:t>
                      </a: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contador</a:t>
                      </a: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++;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if(s.</a:t>
                      </a: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contador</a:t>
                      </a: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&gt;= 0){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quitarDe(fila, proceso);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ponerProcesoEnListos();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}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}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9" name="Google Shape;379;p56"/>
          <p:cNvGraphicFramePr/>
          <p:nvPr/>
        </p:nvGraphicFramePr>
        <p:xfrm>
          <a:off x="418088" y="1968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{638E4E98-40EA-4B5D-AD93-D8DD71F5EEAF}</a:tableStyleId>
              </a:tblPr>
              <a:tblGrid>
                <a:gridCol w="2102900"/>
              </a:tblGrid>
              <a:tr h="2183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struct semaforo{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int contador;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queue fila;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}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380" name="Google Shape;380;p56"/>
          <p:cNvSpPr txBox="1"/>
          <p:nvPr>
            <p:ph idx="4294967295" type="body"/>
          </p:nvPr>
        </p:nvSpPr>
        <p:spPr>
          <a:xfrm>
            <a:off x="311700" y="4302850"/>
            <a:ext cx="82467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Este tipo de semáforos se los conoce como </a:t>
            </a:r>
            <a:r>
              <a:rPr b="1" i="1" lang="es-419">
                <a:solidFill>
                  <a:schemeClr val="accent4"/>
                </a:solidFill>
              </a:rPr>
              <a:t>semáforos con contador</a:t>
            </a:r>
            <a:r>
              <a:rPr lang="es-419"/>
              <a:t>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Semáforos con Contador </a:t>
            </a:r>
            <a:endParaRPr/>
          </a:p>
        </p:txBody>
      </p:sp>
      <p:sp>
        <p:nvSpPr>
          <p:cNvPr id="386" name="Google Shape;386;p5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Para conseguir el efecto deseado, el semáforo puede ser visto como una variable que tiene un valor entero sobre el cual sólo están definidas tres operaciones: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-342900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➔"/>
            </a:pPr>
            <a:r>
              <a:rPr lang="es-419"/>
              <a:t>Un semáforo puede ser inicializado a un valor no negativo.</a:t>
            </a:r>
            <a:endParaRPr/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s-419"/>
              <a:t>La operación </a:t>
            </a:r>
            <a:r>
              <a:rPr b="1" lang="es-419">
                <a:solidFill>
                  <a:schemeClr val="accent4"/>
                </a:solidFill>
              </a:rPr>
              <a:t>semWait </a:t>
            </a:r>
            <a:r>
              <a:rPr lang="es-419"/>
              <a:t>decrementa el valor del semáforo. Si el valor pasa a ser negativo entonces el proceso que </a:t>
            </a:r>
            <a:r>
              <a:rPr lang="es-419"/>
              <a:t>está</a:t>
            </a:r>
            <a:r>
              <a:rPr lang="es-419"/>
              <a:t> ejecutando el </a:t>
            </a:r>
            <a:r>
              <a:rPr b="1" lang="es-419">
                <a:solidFill>
                  <a:schemeClr val="accent4"/>
                </a:solidFill>
              </a:rPr>
              <a:t>semWait </a:t>
            </a:r>
            <a:r>
              <a:rPr lang="es-419"/>
              <a:t>se bloquea.</a:t>
            </a:r>
            <a:endParaRPr/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s-419"/>
              <a:t>La operación </a:t>
            </a:r>
            <a:r>
              <a:rPr b="1" lang="es-419">
                <a:solidFill>
                  <a:schemeClr val="accent4"/>
                </a:solidFill>
              </a:rPr>
              <a:t>semSignal </a:t>
            </a:r>
            <a:r>
              <a:rPr lang="es-419"/>
              <a:t>incrementa el valor del semáforo.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Semáforos Binarios</a:t>
            </a:r>
            <a:endParaRPr/>
          </a:p>
        </p:txBody>
      </p:sp>
      <p:sp>
        <p:nvSpPr>
          <p:cNvPr id="392" name="Google Shape;392;p58"/>
          <p:cNvSpPr txBox="1"/>
          <p:nvPr>
            <p:ph idx="4294967295" type="body"/>
          </p:nvPr>
        </p:nvSpPr>
        <p:spPr>
          <a:xfrm>
            <a:off x="311700" y="1153775"/>
            <a:ext cx="82467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50"/>
              <a:t>Existe una versión restringida de los semáforos, conocida como </a:t>
            </a:r>
            <a:r>
              <a:rPr b="1" i="1" lang="es-419" sz="1650">
                <a:solidFill>
                  <a:schemeClr val="accent4"/>
                </a:solidFill>
              </a:rPr>
              <a:t>semáforo binario</a:t>
            </a:r>
            <a:r>
              <a:rPr lang="es-419" sz="1650"/>
              <a:t> o </a:t>
            </a:r>
            <a:r>
              <a:rPr b="1" i="1" lang="es-419" sz="1650">
                <a:solidFill>
                  <a:schemeClr val="accent4"/>
                </a:solidFill>
              </a:rPr>
              <a:t>mutex</a:t>
            </a:r>
            <a:r>
              <a:rPr lang="es-419" sz="1650"/>
              <a:t>, definido de la siguiente manera:</a:t>
            </a:r>
            <a:endParaRPr sz="1650"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50"/>
          </a:p>
        </p:txBody>
      </p:sp>
      <p:graphicFrame>
        <p:nvGraphicFramePr>
          <p:cNvPr id="393" name="Google Shape;393;p58"/>
          <p:cNvGraphicFramePr/>
          <p:nvPr/>
        </p:nvGraphicFramePr>
        <p:xfrm>
          <a:off x="2946713" y="2121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{638E4E98-40EA-4B5D-AD93-D8DD71F5EEAF}</a:tableStyleId>
              </a:tblPr>
              <a:tblGrid>
                <a:gridCol w="2821575"/>
              </a:tblGrid>
              <a:tr h="2183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void semWaitB(</a:t>
                      </a: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semaforoB</a:t>
                      </a: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s){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if(s.valor</a:t>
                      </a: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== 1</a:t>
                      </a: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){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s.valor = </a:t>
                      </a: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}else{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</a:t>
                      </a: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agregarA(fila, proceso);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bloquearProceso();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}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}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4" name="Google Shape;394;p58"/>
          <p:cNvGraphicFramePr/>
          <p:nvPr/>
        </p:nvGraphicFramePr>
        <p:xfrm>
          <a:off x="5965425" y="2121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{638E4E98-40EA-4B5D-AD93-D8DD71F5EEAF}</a:tableStyleId>
              </a:tblPr>
              <a:tblGrid>
                <a:gridCol w="2944025"/>
              </a:tblGrid>
              <a:tr h="2183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void semSignalB(</a:t>
                      </a: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semaforoB</a:t>
                      </a: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s){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if(estaVacia(s.</a:t>
                      </a: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fila</a:t>
                      </a: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)){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s.valor = 1;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}else{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</a:t>
                      </a: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quitarDe(fila, proceso);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ponerProcesoEnListos();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}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}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5" name="Google Shape;395;p58"/>
          <p:cNvGraphicFramePr/>
          <p:nvPr/>
        </p:nvGraphicFramePr>
        <p:xfrm>
          <a:off x="205963" y="2121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{638E4E98-40EA-4B5D-AD93-D8DD71F5EEAF}</a:tableStyleId>
              </a:tblPr>
              <a:tblGrid>
                <a:gridCol w="2543625"/>
              </a:tblGrid>
              <a:tr h="2183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struct semaforoB{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</a:t>
                      </a: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enum {0, 1}</a:t>
                      </a: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valor;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queue fila;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}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Semáforos Binarios</a:t>
            </a:r>
            <a:endParaRPr/>
          </a:p>
        </p:txBody>
      </p:sp>
      <p:sp>
        <p:nvSpPr>
          <p:cNvPr id="401" name="Google Shape;401;p5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/>
              <a:t>Un </a:t>
            </a:r>
            <a:r>
              <a:rPr b="1" i="1" lang="es-419" sz="1600"/>
              <a:t>semáforo binario</a:t>
            </a:r>
            <a:r>
              <a:rPr lang="es-419" sz="1600"/>
              <a:t> </a:t>
            </a:r>
            <a:r>
              <a:rPr lang="es-419" sz="1600"/>
              <a:t>sólo</a:t>
            </a:r>
            <a:r>
              <a:rPr lang="es-419" sz="1600"/>
              <a:t> puede tomar los valores 0 y 1 y se puede definir las siguientes operaciones:</a:t>
            </a:r>
            <a:endParaRPr sz="1600"/>
          </a:p>
          <a:p>
            <a:pPr indent="-330200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600"/>
              <a:buChar char="➔"/>
            </a:pPr>
            <a:r>
              <a:rPr lang="es-419" sz="1600"/>
              <a:t>Un semáforo binario </a:t>
            </a:r>
            <a:r>
              <a:rPr lang="es-419" sz="1600"/>
              <a:t>sólo</a:t>
            </a:r>
            <a:r>
              <a:rPr lang="es-419" sz="1600"/>
              <a:t> puede ser inicializado en 0 o 1.</a:t>
            </a:r>
            <a:endParaRPr sz="1600"/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s-419" sz="1600"/>
              <a:t>Las operaciones </a:t>
            </a:r>
            <a:r>
              <a:rPr b="1" i="1" lang="es-419" sz="1600">
                <a:solidFill>
                  <a:schemeClr val="accent4"/>
                </a:solidFill>
              </a:rPr>
              <a:t>semWaitB </a:t>
            </a:r>
            <a:r>
              <a:rPr lang="es-419" sz="1600"/>
              <a:t>comprueba el valor de semáforo. Si el valor es 0, entonces el proceso que está </a:t>
            </a:r>
            <a:r>
              <a:rPr lang="es-419" sz="1600"/>
              <a:t>ejecutando</a:t>
            </a:r>
            <a:r>
              <a:rPr lang="es-419" sz="1600"/>
              <a:t> el </a:t>
            </a:r>
            <a:r>
              <a:rPr b="1" i="1" lang="es-419" sz="1600">
                <a:solidFill>
                  <a:schemeClr val="accent4"/>
                </a:solidFill>
              </a:rPr>
              <a:t>semWaitB </a:t>
            </a:r>
            <a:r>
              <a:rPr lang="es-419" sz="1600"/>
              <a:t>se bloquea.</a:t>
            </a:r>
            <a:endParaRPr sz="1600"/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s-419" sz="1600"/>
              <a:t>La operación </a:t>
            </a:r>
            <a:r>
              <a:rPr b="1" i="1" lang="es-419" sz="1600">
                <a:solidFill>
                  <a:schemeClr val="accent4"/>
                </a:solidFill>
              </a:rPr>
              <a:t>semSignalB </a:t>
            </a:r>
            <a:r>
              <a:rPr lang="es-419" sz="1600"/>
              <a:t>comprueba si hay algún proceso bloqueado en el semáforo. Si lo hay, entonces se desbloquea uno de los procesos bloqueados en la operación </a:t>
            </a:r>
            <a:r>
              <a:rPr b="1" i="1" lang="es-419" sz="1600">
                <a:solidFill>
                  <a:schemeClr val="accent4"/>
                </a:solidFill>
              </a:rPr>
              <a:t>semWaitB</a:t>
            </a:r>
            <a:r>
              <a:rPr lang="es-419" sz="1600"/>
              <a:t>. Si no hay, entonces el valor del semáforo se pone a uno.</a:t>
            </a:r>
            <a:endParaRPr sz="16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Ejemplo: </a:t>
            </a:r>
            <a:r>
              <a:rPr b="1" lang="es-419"/>
              <a:t>Semáforos</a:t>
            </a:r>
            <a:endParaRPr b="1"/>
          </a:p>
        </p:txBody>
      </p:sp>
      <p:sp>
        <p:nvSpPr>
          <p:cNvPr id="407" name="Google Shape;407;p6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419" sz="1666"/>
              <a:t>Consideremos </a:t>
            </a:r>
            <a:r>
              <a:rPr b="1" lang="es-419" sz="1666"/>
              <a:t>n </a:t>
            </a:r>
            <a:r>
              <a:rPr lang="es-419" sz="1666"/>
              <a:t>procesos, los cuales necesitan todos acceder al mismo recurso. Cada proceso ejecuta el </a:t>
            </a:r>
            <a:r>
              <a:rPr b="1" i="1" lang="es-419" sz="1666"/>
              <a:t>semWait(s)</a:t>
            </a:r>
            <a:r>
              <a:rPr lang="es-419" sz="1666"/>
              <a:t> justo antes de entrar a su sección crítica. Si el valor de </a:t>
            </a:r>
            <a:r>
              <a:rPr b="1" lang="es-419" sz="1666"/>
              <a:t>s</a:t>
            </a:r>
            <a:r>
              <a:rPr lang="es-419" sz="1666"/>
              <a:t> pasa a ser negativo, el proceso se bloquea. Si el valor es </a:t>
            </a:r>
            <a:r>
              <a:rPr b="1" lang="es-419" sz="1666"/>
              <a:t>1</a:t>
            </a:r>
            <a:r>
              <a:rPr lang="es-419" sz="1666"/>
              <a:t>, entonces decrementa a </a:t>
            </a:r>
            <a:r>
              <a:rPr b="1" lang="es-419" sz="1666"/>
              <a:t>0</a:t>
            </a:r>
            <a:r>
              <a:rPr lang="es-419" sz="1666"/>
              <a:t> y el proceso entra a su sección crítica inmediatamente.</a:t>
            </a:r>
            <a:endParaRPr sz="1666"/>
          </a:p>
        </p:txBody>
      </p:sp>
      <p:graphicFrame>
        <p:nvGraphicFramePr>
          <p:cNvPr id="408" name="Google Shape;408;p60"/>
          <p:cNvGraphicFramePr/>
          <p:nvPr/>
        </p:nvGraphicFramePr>
        <p:xfrm>
          <a:off x="4680288" y="1345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{638E4E98-40EA-4B5D-AD93-D8DD71F5EEAF}</a:tableStyleId>
              </a:tblPr>
              <a:tblGrid>
                <a:gridCol w="4072650"/>
              </a:tblGrid>
              <a:tr h="2495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accent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/* programa exclusión mutua */</a:t>
                      </a:r>
                      <a:endParaRPr b="1" sz="1200">
                        <a:solidFill>
                          <a:schemeClr val="accent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semaforo s = 1;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void p(){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while(true){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semWait(s);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</a:t>
                      </a:r>
                      <a:r>
                        <a:rPr b="1" lang="es-419" sz="12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/* sección crítica */</a:t>
                      </a:r>
                      <a:endParaRPr b="1" sz="12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semSignal(s);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/* resto */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}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}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Ejemplo: </a:t>
            </a:r>
            <a:r>
              <a:rPr b="1" lang="es-419"/>
              <a:t>Semáforos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6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50"/>
              <a:t>Este ejemplo puede servir igualmente si el requisito es que se permita más de un proceso en su sección crítica a la vez. Este requisito se cumple simplemente inicializando el semáforo al valor especificado. Así, el valor de </a:t>
            </a:r>
            <a:r>
              <a:rPr b="1" i="1" lang="es-419" sz="1550"/>
              <a:t>s.contador </a:t>
            </a:r>
            <a:r>
              <a:rPr lang="es-419" sz="1550"/>
              <a:t>puede ser interpretado como sigue:</a:t>
            </a:r>
            <a:endParaRPr sz="1550"/>
          </a:p>
          <a:p>
            <a:pPr indent="-327025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550"/>
              <a:buChar char="➔"/>
            </a:pPr>
            <a:r>
              <a:rPr b="1" lang="es-419" sz="1550">
                <a:solidFill>
                  <a:schemeClr val="accent4"/>
                </a:solidFill>
              </a:rPr>
              <a:t>s.contador &gt;= 0: </a:t>
            </a:r>
            <a:r>
              <a:rPr lang="es-419" sz="1550"/>
              <a:t>s.cuenta es el número de procesos que pueden ejecutar </a:t>
            </a:r>
            <a:r>
              <a:rPr b="1" i="1" lang="es-419" sz="1550"/>
              <a:t>semWait(s)</a:t>
            </a:r>
            <a:r>
              <a:rPr lang="es-419" sz="1550"/>
              <a:t> sin suspensión. Tal situación permitirá a los semáforos admitir sincronización así como exclusión mutua.</a:t>
            </a:r>
            <a:endParaRPr sz="1550"/>
          </a:p>
          <a:p>
            <a:pPr indent="-32702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50"/>
              <a:buChar char="➔"/>
            </a:pPr>
            <a:r>
              <a:rPr b="1" lang="es-419" sz="1550">
                <a:solidFill>
                  <a:schemeClr val="accent4"/>
                </a:solidFill>
              </a:rPr>
              <a:t>s.contador &lt; 0: </a:t>
            </a:r>
            <a:r>
              <a:rPr lang="es-419" sz="1550"/>
              <a:t>la magnitud de </a:t>
            </a:r>
            <a:r>
              <a:rPr b="1" i="1" lang="es-419" sz="1550"/>
              <a:t>s.contador</a:t>
            </a:r>
            <a:r>
              <a:rPr lang="es-419" sz="1550"/>
              <a:t> es el número de procesos suspendidos en </a:t>
            </a:r>
            <a:r>
              <a:rPr b="1" i="1" lang="es-419" sz="1550"/>
              <a:t>s.fila</a:t>
            </a:r>
            <a:r>
              <a:rPr lang="es-419" sz="1550"/>
              <a:t>.</a:t>
            </a:r>
            <a:endParaRPr sz="1550"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5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Procesos Concurrentes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700"/>
              <a:t>La concurrencia aparece en tres contextos:</a:t>
            </a:r>
            <a:endParaRPr sz="1700"/>
          </a:p>
          <a:p>
            <a:pPr indent="-336550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700"/>
              <a:buChar char="➔"/>
            </a:pPr>
            <a:r>
              <a:rPr b="1" lang="es-419" sz="1700">
                <a:solidFill>
                  <a:schemeClr val="accent4"/>
                </a:solidFill>
              </a:rPr>
              <a:t>Múltiples aplicaciones: </a:t>
            </a:r>
            <a:r>
              <a:rPr lang="es-419" sz="1700"/>
              <a:t>La multiprogramación fue ideada para permitir compartir dinámicamente el tiempo de procesamiento entre varias aplicaciones.</a:t>
            </a:r>
            <a:endParaRPr sz="1700"/>
          </a:p>
          <a:p>
            <a:pPr indent="-3365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Char char="➔"/>
            </a:pPr>
            <a:r>
              <a:rPr b="1" lang="es-419" sz="1700">
                <a:solidFill>
                  <a:schemeClr val="accent4"/>
                </a:solidFill>
              </a:rPr>
              <a:t>Aplicaciones estructuradas: </a:t>
            </a:r>
            <a:r>
              <a:rPr lang="es-419" sz="1700"/>
              <a:t>Algunas aplicaciones pueden ser programadas como un conjunto de procesos concurrentes.</a:t>
            </a:r>
            <a:endParaRPr sz="1700"/>
          </a:p>
          <a:p>
            <a:pPr indent="-3365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Char char="➔"/>
            </a:pPr>
            <a:r>
              <a:rPr b="1" lang="es-419" sz="1700">
                <a:solidFill>
                  <a:schemeClr val="accent4"/>
                </a:solidFill>
              </a:rPr>
              <a:t>Estructura del Sistema Operativo:</a:t>
            </a:r>
            <a:r>
              <a:rPr lang="es-419" sz="1700"/>
              <a:t> Los sistemas operativos son muchas veces implementados como un conjunto de procesos o hilos.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2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Problema Productor - Consumidor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3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419" sz="3480"/>
              <a:t>Problema Productor -</a:t>
            </a:r>
            <a:r>
              <a:rPr lang="es-419" sz="3480"/>
              <a:t> </a:t>
            </a:r>
            <a:r>
              <a:rPr lang="es-419" sz="3480"/>
              <a:t>Consumidor</a:t>
            </a:r>
            <a:endParaRPr sz="3480"/>
          </a:p>
        </p:txBody>
      </p:sp>
      <p:sp>
        <p:nvSpPr>
          <p:cNvPr id="425" name="Google Shape;425;p63"/>
          <p:cNvSpPr txBox="1"/>
          <p:nvPr>
            <p:ph idx="1" type="subTitle"/>
          </p:nvPr>
        </p:nvSpPr>
        <p:spPr>
          <a:xfrm>
            <a:off x="265500" y="2769000"/>
            <a:ext cx="4045200" cy="17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i="1" lang="es-419" sz="1642"/>
              <a:t>«Hay uno o más procesos generando algún tipo de dato y poniéndolos en un </a:t>
            </a:r>
            <a:r>
              <a:rPr b="1" i="1" lang="es-419" sz="1642"/>
              <a:t>buffer</a:t>
            </a:r>
            <a:r>
              <a:rPr i="1" lang="es-419" sz="1642"/>
              <a:t>. Hay un único consumidor que está extrayendo datos de dicho </a:t>
            </a:r>
            <a:r>
              <a:rPr b="1" i="1" lang="es-419" sz="1642"/>
              <a:t>buffer </a:t>
            </a:r>
            <a:r>
              <a:rPr i="1" lang="es-419" sz="1642"/>
              <a:t>de uno en uno.»</a:t>
            </a:r>
            <a:endParaRPr i="1" sz="1642"/>
          </a:p>
        </p:txBody>
      </p:sp>
      <p:sp>
        <p:nvSpPr>
          <p:cNvPr id="426" name="Google Shape;426;p63"/>
          <p:cNvSpPr txBox="1"/>
          <p:nvPr>
            <p:ph idx="2" type="body"/>
          </p:nvPr>
        </p:nvSpPr>
        <p:spPr>
          <a:xfrm>
            <a:off x="4939500" y="8766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/>
              <a:t>Este es u</a:t>
            </a:r>
            <a:r>
              <a:rPr lang="es-419" sz="1600"/>
              <a:t>no de los problemas más comunes en la programación concurrente.</a:t>
            </a:r>
            <a:endParaRPr sz="1600"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1600"/>
              <a:t>El sistema está obligado a impedir la superposición de las operaciones sobre los datos. Es decir, sólo un agente (productor o consumidor) puede acceder al </a:t>
            </a:r>
            <a:r>
              <a:rPr b="1" i="1" lang="es-419" sz="1600">
                <a:highlight>
                  <a:schemeClr val="accent6"/>
                </a:highlight>
              </a:rPr>
              <a:t>buffer</a:t>
            </a:r>
            <a:r>
              <a:rPr b="1" i="1" lang="es-419" sz="1600"/>
              <a:t> </a:t>
            </a:r>
            <a:r>
              <a:rPr lang="es-419" sz="1600"/>
              <a:t>en un momento dato.</a:t>
            </a:r>
            <a:endParaRPr sz="1600"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419" sz="1600"/>
              <a:t>Veremos algunas soluciones.</a:t>
            </a:r>
            <a:endParaRPr sz="16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700"/>
              <a:t>Problema Productor - Consumidor</a:t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700"/>
          </a:p>
        </p:txBody>
      </p:sp>
      <p:graphicFrame>
        <p:nvGraphicFramePr>
          <p:cNvPr id="432" name="Google Shape;432;p64"/>
          <p:cNvGraphicFramePr/>
          <p:nvPr/>
        </p:nvGraphicFramePr>
        <p:xfrm>
          <a:off x="417513" y="1206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{638E4E98-40EA-4B5D-AD93-D8DD71F5EEAF}</a:tableStyleId>
              </a:tblPr>
              <a:tblGrid>
                <a:gridCol w="4057650"/>
              </a:tblGrid>
              <a:tr h="1962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#define BUFFER_SIZE 100;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 cantItems = 0;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void productor(){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while(1){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int item = producirItem();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if(cantItems == BUFFER_SIZE)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  sleep();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ponerItemBuffer(item);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cantItems++;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if(cantItems == 1)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  wakeup(consumidor);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}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}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3" name="Google Shape;433;p64"/>
          <p:cNvGraphicFramePr/>
          <p:nvPr/>
        </p:nvGraphicFramePr>
        <p:xfrm>
          <a:off x="4869625" y="1206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{638E4E98-40EA-4B5D-AD93-D8DD71F5EEAF}</a:tableStyleId>
              </a:tblPr>
              <a:tblGrid>
                <a:gridCol w="3688775"/>
              </a:tblGrid>
              <a:tr h="1962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void consumidor(){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while(1){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if(cantItems == 0)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  sleep();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int item = quitarItemBuffer();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cantItems--;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if(cantItems == BUFFER_SIZE-1)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  wakeup(productor);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}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}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s-419" sz="2732"/>
              <a:t>Problema Productor - Consumidor</a:t>
            </a:r>
            <a:endParaRPr sz="2732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700"/>
          </a:p>
        </p:txBody>
      </p:sp>
      <p:sp>
        <p:nvSpPr>
          <p:cNvPr id="439" name="Google Shape;439;p65"/>
          <p:cNvSpPr txBox="1"/>
          <p:nvPr>
            <p:ph idx="4294967295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s-419" sz="1380"/>
              <a:t>Si analizamos el código p</a:t>
            </a:r>
            <a:r>
              <a:rPr lang="es-419" sz="1380"/>
              <a:t>odemos ver como el </a:t>
            </a:r>
            <a:r>
              <a:rPr b="1" i="1" lang="es-419" sz="1380"/>
              <a:t>productor </a:t>
            </a:r>
            <a:r>
              <a:rPr lang="es-419" sz="1380"/>
              <a:t>introduce datos en un </a:t>
            </a:r>
            <a:r>
              <a:rPr b="1" i="1" lang="es-419" sz="1380"/>
              <a:t>buffer </a:t>
            </a:r>
            <a:r>
              <a:rPr lang="es-419" sz="1380"/>
              <a:t>y </a:t>
            </a:r>
            <a:r>
              <a:rPr lang="es-419" sz="1380"/>
              <a:t>cómo</a:t>
            </a:r>
            <a:r>
              <a:rPr lang="es-419" sz="1380"/>
              <a:t> el </a:t>
            </a:r>
            <a:r>
              <a:rPr b="1" i="1" lang="es-419" sz="1380"/>
              <a:t>consumidor </a:t>
            </a:r>
            <a:r>
              <a:rPr lang="es-419" sz="1380"/>
              <a:t>los extrae. Tenemos dos situaciones:</a:t>
            </a:r>
            <a:endParaRPr sz="1380"/>
          </a:p>
          <a:p>
            <a:pPr indent="-316230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380"/>
              <a:buChar char="➔"/>
            </a:pPr>
            <a:r>
              <a:rPr lang="es-419" sz="1380"/>
              <a:t>Cuando </a:t>
            </a:r>
            <a:r>
              <a:rPr b="1" i="1" lang="es-419" sz="1380"/>
              <a:t>cantItems </a:t>
            </a:r>
            <a:r>
              <a:rPr lang="es-419" sz="1380"/>
              <a:t>valga </a:t>
            </a:r>
            <a:r>
              <a:rPr b="1" lang="es-419" sz="1380"/>
              <a:t>0</a:t>
            </a:r>
            <a:r>
              <a:rPr lang="es-419" sz="1380"/>
              <a:t>, el consumidor no tendrá items para extraer y consumir, por lo tanto ejecutará la instrucción </a:t>
            </a:r>
            <a:r>
              <a:rPr b="1" i="1" lang="es-419" sz="1380">
                <a:solidFill>
                  <a:schemeClr val="accent4"/>
                </a:solidFill>
              </a:rPr>
              <a:t>sleep </a:t>
            </a:r>
            <a:r>
              <a:rPr lang="es-419" sz="1380"/>
              <a:t>y se bloqueará. Cuando el productor ingrese un nuevo item al </a:t>
            </a:r>
            <a:r>
              <a:rPr b="1" i="1" lang="es-419" sz="1380"/>
              <a:t>buffer </a:t>
            </a:r>
            <a:r>
              <a:rPr lang="es-419" sz="1380"/>
              <a:t>ejecutará la instrucción </a:t>
            </a:r>
            <a:r>
              <a:rPr b="1" i="1" lang="es-419" sz="1380">
                <a:solidFill>
                  <a:schemeClr val="accent4"/>
                </a:solidFill>
              </a:rPr>
              <a:t>wakeup </a:t>
            </a:r>
            <a:r>
              <a:rPr lang="es-419" sz="1380"/>
              <a:t>despertando así, al consumidor.</a:t>
            </a:r>
            <a:endParaRPr sz="1380"/>
          </a:p>
          <a:p>
            <a:pPr indent="-31623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380"/>
              <a:buChar char="➔"/>
            </a:pPr>
            <a:r>
              <a:rPr lang="es-419" sz="1380"/>
              <a:t>Cuando </a:t>
            </a:r>
            <a:r>
              <a:rPr b="1" i="1" lang="es-419" sz="1380"/>
              <a:t>cantItems </a:t>
            </a:r>
            <a:r>
              <a:rPr lang="es-419" sz="1380"/>
              <a:t>valga el tamaño máximo del </a:t>
            </a:r>
            <a:r>
              <a:rPr b="1" i="1" lang="es-419" sz="1380"/>
              <a:t>buffer </a:t>
            </a:r>
            <a:r>
              <a:rPr b="1" lang="es-419" sz="1380"/>
              <a:t>(100)</a:t>
            </a:r>
            <a:r>
              <a:rPr lang="es-419" sz="1380"/>
              <a:t>, el productor no tendrá más espacio para seguir produciendo por lo que ejecutará la instrucción </a:t>
            </a:r>
            <a:r>
              <a:rPr b="1" i="1" lang="es-419" sz="1380">
                <a:solidFill>
                  <a:schemeClr val="accent4"/>
                </a:solidFill>
              </a:rPr>
              <a:t>sleep </a:t>
            </a:r>
            <a:r>
              <a:rPr lang="es-419" sz="1380"/>
              <a:t>y se bloqueará. Cuando el consumidor extraiga un elemento del </a:t>
            </a:r>
            <a:r>
              <a:rPr b="1" i="1" lang="es-419" sz="1380"/>
              <a:t>buffer</a:t>
            </a:r>
            <a:r>
              <a:rPr lang="es-419" sz="1380"/>
              <a:t>, mandará una señal a través de </a:t>
            </a:r>
            <a:r>
              <a:rPr b="1" i="1" lang="es-419" sz="1380">
                <a:solidFill>
                  <a:schemeClr val="accent4"/>
                </a:solidFill>
              </a:rPr>
              <a:t>wakeup </a:t>
            </a:r>
            <a:r>
              <a:rPr lang="es-419" sz="1380"/>
              <a:t>para despertar al productor y que éste pueda seguir produciendo.</a:t>
            </a:r>
            <a:endParaRPr sz="1380"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rPr lang="es-419" sz="1380"/>
              <a:t>Pareciera una solución válida, pero tiene un problema muy grande. Veamos la siguiente traza de ejecución…</a:t>
            </a:r>
            <a:endParaRPr sz="138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700"/>
              <a:t>Problema Productor - Consumidor</a:t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700"/>
          </a:p>
        </p:txBody>
      </p:sp>
      <p:graphicFrame>
        <p:nvGraphicFramePr>
          <p:cNvPr id="445" name="Google Shape;445;p66"/>
          <p:cNvGraphicFramePr/>
          <p:nvPr/>
        </p:nvGraphicFramePr>
        <p:xfrm>
          <a:off x="1398238" y="1414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{638E4E98-40EA-4B5D-AD93-D8DD71F5EEAF}</a:tableStyleId>
              </a:tblPr>
              <a:tblGrid>
                <a:gridCol w="3365175"/>
              </a:tblGrid>
              <a:tr h="3034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s-419" sz="1700">
                          <a:solidFill>
                            <a:schemeClr val="accent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Productor</a:t>
                      </a:r>
                      <a:endParaRPr b="1" i="1" sz="1700">
                        <a:solidFill>
                          <a:schemeClr val="accent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…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item = producirItem();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if(cantItems == BUFFER_SIZE) 🚫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ponerItemBuffer(item);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cantItems++;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if(cantItems == 1) ✅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wakeup(consumidor);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…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…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6" name="Google Shape;446;p66"/>
          <p:cNvGraphicFramePr/>
          <p:nvPr/>
        </p:nvGraphicFramePr>
        <p:xfrm>
          <a:off x="4763425" y="1414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{638E4E98-40EA-4B5D-AD93-D8DD71F5EEAF}</a:tableStyleId>
              </a:tblPr>
              <a:tblGrid>
                <a:gridCol w="3365175"/>
              </a:tblGrid>
              <a:tr h="3034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s-419" sz="1700">
                          <a:solidFill>
                            <a:schemeClr val="accent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Consumidor</a:t>
                      </a:r>
                      <a:endParaRPr b="1" i="1" sz="1700">
                        <a:solidFill>
                          <a:schemeClr val="accent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if(cantItems == 0) ✅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… 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…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…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… 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…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…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sleep();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…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7" name="Google Shape;447;p66"/>
          <p:cNvGraphicFramePr/>
          <p:nvPr/>
        </p:nvGraphicFramePr>
        <p:xfrm>
          <a:off x="1015388" y="1414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{638E4E98-40EA-4B5D-AD93-D8DD71F5EEAF}</a:tableStyleId>
              </a:tblPr>
              <a:tblGrid>
                <a:gridCol w="382850"/>
              </a:tblGrid>
              <a:tr h="3276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24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s-419" sz="12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b="1" i="1" sz="12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s-419" sz="12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i="1" sz="12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s-419" sz="12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b="1" i="1" sz="12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s-419" sz="12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</a:t>
                      </a:r>
                      <a:endParaRPr b="1" i="1" sz="12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s-419" sz="12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</a:t>
                      </a:r>
                      <a:endParaRPr b="1" i="1" sz="12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s-419" sz="12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5</a:t>
                      </a:r>
                      <a:endParaRPr b="1" i="1" sz="12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s-419" sz="12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6</a:t>
                      </a:r>
                      <a:endParaRPr b="1" i="1" sz="12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s-419" sz="12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7</a:t>
                      </a:r>
                      <a:endParaRPr b="1" i="1" sz="12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i="1" lang="es-419" sz="12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8</a:t>
                      </a:r>
                      <a:endParaRPr b="1" i="1" sz="12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448" name="Google Shape;448;p66"/>
          <p:cNvSpPr txBox="1"/>
          <p:nvPr/>
        </p:nvSpPr>
        <p:spPr>
          <a:xfrm>
            <a:off x="2574600" y="4524525"/>
            <a:ext cx="3994800" cy="446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Ambos quedan bloqueados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449" name="Google Shape;449;p66"/>
          <p:cNvGraphicFramePr/>
          <p:nvPr/>
        </p:nvGraphicFramePr>
        <p:xfrm>
          <a:off x="1015388" y="1046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{638E4E98-40EA-4B5D-AD93-D8DD71F5EEAF}</a:tableStyleId>
              </a:tblPr>
              <a:tblGrid>
                <a:gridCol w="7113200"/>
              </a:tblGrid>
              <a:tr h="3676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accent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cantItems = 0;</a:t>
                      </a:r>
                      <a:endParaRPr b="1" sz="1200">
                        <a:solidFill>
                          <a:schemeClr val="accent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6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Problema Productor - Consumidor</a:t>
            </a:r>
            <a:endParaRPr/>
          </a:p>
        </p:txBody>
      </p:sp>
      <p:sp>
        <p:nvSpPr>
          <p:cNvPr id="455" name="Google Shape;455;p6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Se podría solucionar el problema planteado anteriormente implementando </a:t>
            </a:r>
            <a:r>
              <a:rPr b="1" i="1" lang="es-419"/>
              <a:t>semáforos</a:t>
            </a:r>
            <a:r>
              <a:rPr lang="es-419"/>
              <a:t>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Consideremos </a:t>
            </a:r>
            <a:r>
              <a:rPr b="1" i="1" lang="es-419"/>
              <a:t>3 semáforos</a:t>
            </a:r>
            <a:r>
              <a:rPr lang="es-419"/>
              <a:t> que son declarados de manera global. Los semáforos </a:t>
            </a:r>
            <a:r>
              <a:rPr b="1" i="1" lang="es-419">
                <a:solidFill>
                  <a:schemeClr val="accent2"/>
                </a:solidFill>
              </a:rPr>
              <a:t>elementos </a:t>
            </a:r>
            <a:r>
              <a:rPr lang="es-419"/>
              <a:t>y </a:t>
            </a:r>
            <a:r>
              <a:rPr b="1" i="1" lang="es-419">
                <a:solidFill>
                  <a:schemeClr val="accent2"/>
                </a:solidFill>
              </a:rPr>
              <a:t>huecos </a:t>
            </a:r>
            <a:r>
              <a:rPr lang="es-419"/>
              <a:t>funcionan como </a:t>
            </a:r>
            <a:r>
              <a:rPr b="1" i="1" lang="es-419">
                <a:solidFill>
                  <a:schemeClr val="accent4"/>
                </a:solidFill>
              </a:rPr>
              <a:t>semáforos con contador</a:t>
            </a:r>
            <a:r>
              <a:rPr lang="es-419"/>
              <a:t> y el semáforo </a:t>
            </a:r>
            <a:r>
              <a:rPr b="1" i="1" lang="es-419">
                <a:solidFill>
                  <a:schemeClr val="accent2"/>
                </a:solidFill>
              </a:rPr>
              <a:t>mutex </a:t>
            </a:r>
            <a:r>
              <a:rPr lang="es-419"/>
              <a:t>como </a:t>
            </a:r>
            <a:r>
              <a:rPr b="1" i="1" lang="es-419">
                <a:solidFill>
                  <a:schemeClr val="accent4"/>
                </a:solidFill>
              </a:rPr>
              <a:t>semáforo binario</a:t>
            </a:r>
            <a:r>
              <a:rPr lang="es-419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Problema Productor - Consumidor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461" name="Google Shape;461;p68"/>
          <p:cNvGraphicFramePr/>
          <p:nvPr/>
        </p:nvGraphicFramePr>
        <p:xfrm>
          <a:off x="2988288" y="1511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{638E4E98-40EA-4B5D-AD93-D8DD71F5EEAF}</a:tableStyleId>
              </a:tblPr>
              <a:tblGrid>
                <a:gridCol w="2682725"/>
              </a:tblGrid>
              <a:tr h="276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void productor(){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while(1){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item = producirItem();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semWait(huecos);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semWait(mutex);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ponerItemBuffer(item);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semSignal(mutex);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semSignal(elementos);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}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}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2" name="Google Shape;462;p68"/>
          <p:cNvGraphicFramePr/>
          <p:nvPr/>
        </p:nvGraphicFramePr>
        <p:xfrm>
          <a:off x="5938325" y="1511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{638E4E98-40EA-4B5D-AD93-D8DD71F5EEAF}</a:tableStyleId>
              </a:tblPr>
              <a:tblGrid>
                <a:gridCol w="2978550"/>
              </a:tblGrid>
              <a:tr h="276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void consumidor(){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while(1){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semWait(elementos);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semWait(mutex);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item = quitarItemBuffer();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semSignal(mutex);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semSignal(huecos);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consumirItem(item);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}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}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3" name="Google Shape;463;p68"/>
          <p:cNvGraphicFramePr/>
          <p:nvPr/>
        </p:nvGraphicFramePr>
        <p:xfrm>
          <a:off x="235488" y="1511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{638E4E98-40EA-4B5D-AD93-D8DD71F5EEAF}</a:tableStyleId>
              </a:tblPr>
              <a:tblGrid>
                <a:gridCol w="2485500"/>
              </a:tblGrid>
              <a:tr h="276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#define BUFFER_SIZE 100;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semaphore huecos = 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BUFFER_SIZE;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semaphore elementos = 0;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2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semaphore mutex = 1;</a:t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6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9"/>
          <p:cNvSpPr txBox="1"/>
          <p:nvPr>
            <p:ph type="title"/>
          </p:nvPr>
        </p:nvSpPr>
        <p:spPr>
          <a:xfrm>
            <a:off x="265500" y="1532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Semáforos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en C</a:t>
            </a:r>
            <a:endParaRPr/>
          </a:p>
        </p:txBody>
      </p:sp>
      <p:sp>
        <p:nvSpPr>
          <p:cNvPr id="469" name="Google Shape;469;p6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/>
              <a:t>Los semáforos pueden ser implementados en </a:t>
            </a:r>
            <a:r>
              <a:rPr b="1" i="1" lang="es-419" sz="1600"/>
              <a:t>C</a:t>
            </a:r>
            <a:r>
              <a:rPr i="1" lang="es-419" sz="1600"/>
              <a:t> </a:t>
            </a:r>
            <a:r>
              <a:rPr lang="es-419" sz="1600"/>
              <a:t>junto con los </a:t>
            </a:r>
            <a:r>
              <a:rPr b="1" i="1" lang="es-419" sz="1600"/>
              <a:t>hilos </a:t>
            </a:r>
            <a:r>
              <a:rPr lang="es-419" sz="1600"/>
              <a:t>para esto, debemos agregar una nueva librería: </a:t>
            </a:r>
            <a:r>
              <a:rPr i="1" lang="es-419" sz="1600">
                <a:highlight>
                  <a:schemeClr val="accent6"/>
                </a:highlight>
              </a:rPr>
              <a:t>semaphore</a:t>
            </a:r>
            <a:r>
              <a:rPr lang="es-419" sz="1600"/>
              <a:t>.</a:t>
            </a:r>
            <a:endParaRPr sz="1600"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0" lvl="0" marL="0" rtl="0" 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s-419" sz="1600">
                <a:highlight>
                  <a:schemeClr val="accent4"/>
                </a:highlight>
              </a:rPr>
              <a:t>#include &lt;semaphore.h&gt;</a:t>
            </a:r>
            <a:endParaRPr i="1" sz="1600">
              <a:highlight>
                <a:schemeClr val="accent4"/>
              </a:highlight>
            </a:endParaRPr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1600"/>
              <a:t>Para que los semáforos sirvan para todos los hilos, deben ser declarados de manera global. Para eso usamos el tipo de dato </a:t>
            </a:r>
            <a:r>
              <a:rPr i="1" lang="es-419" sz="1600">
                <a:highlight>
                  <a:schemeClr val="accent6"/>
                </a:highlight>
              </a:rPr>
              <a:t>sem_t</a:t>
            </a:r>
            <a:r>
              <a:rPr lang="es-419" sz="1600"/>
              <a:t>:</a:t>
            </a:r>
            <a:endParaRPr sz="1600"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3"/>
          </a:p>
          <a:p>
            <a:pPr indent="0" lvl="0" marL="0" rtl="0" algn="ctr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s-419" sz="1600">
                <a:highlight>
                  <a:schemeClr val="accent4"/>
                </a:highlight>
              </a:rPr>
              <a:t>sem_t mutex;</a:t>
            </a:r>
            <a:endParaRPr i="1" sz="1600">
              <a:highlight>
                <a:schemeClr val="accent4"/>
              </a:highlight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7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Semáforos en C</a:t>
            </a:r>
            <a:endParaRPr/>
          </a:p>
        </p:txBody>
      </p:sp>
      <p:sp>
        <p:nvSpPr>
          <p:cNvPr id="475" name="Google Shape;475;p70"/>
          <p:cNvSpPr txBox="1"/>
          <p:nvPr>
            <p:ph idx="4294967295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50"/>
              <a:t>Los semáforos deben ser inicializados para poder ser utilizados, esta inicialización generalmente se realiza en el </a:t>
            </a:r>
            <a:r>
              <a:rPr b="1" i="1" lang="es-419" sz="1350"/>
              <a:t>main</a:t>
            </a:r>
            <a:r>
              <a:rPr lang="es-419" sz="1350"/>
              <a:t>:</a:t>
            </a:r>
            <a:endParaRPr sz="1350"/>
          </a:p>
          <a:p>
            <a:pPr indent="0" lvl="0" marL="0" rtl="0" 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s-419" sz="1350">
                <a:solidFill>
                  <a:schemeClr val="accent4"/>
                </a:solidFill>
              </a:rPr>
              <a:t>sem_init(sem_t* sem, int pshared, unsigned int value);</a:t>
            </a:r>
            <a:endParaRPr b="1" i="1" sz="1350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1350"/>
              <a:t>Donde:</a:t>
            </a:r>
            <a:endParaRPr sz="1350"/>
          </a:p>
          <a:p>
            <a:pPr indent="-314325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350"/>
              <a:buChar char="➔"/>
            </a:pPr>
            <a:r>
              <a:rPr b="1" i="1" lang="es-419" sz="1350">
                <a:solidFill>
                  <a:schemeClr val="accent4"/>
                </a:solidFill>
              </a:rPr>
              <a:t>sem_t* sem:</a:t>
            </a:r>
            <a:r>
              <a:rPr b="1" i="1" lang="es-419" sz="1350">
                <a:solidFill>
                  <a:schemeClr val="accent2"/>
                </a:solidFill>
              </a:rPr>
              <a:t> </a:t>
            </a:r>
            <a:r>
              <a:rPr lang="es-419" sz="1350"/>
              <a:t>Es la dirección de memoria del semáforo que va a ser inicializado.</a:t>
            </a:r>
            <a:endParaRPr sz="1350"/>
          </a:p>
          <a:p>
            <a:pPr indent="-31432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350"/>
              <a:buChar char="➔"/>
            </a:pPr>
            <a:r>
              <a:rPr b="1" i="1" lang="es-419" sz="1350">
                <a:solidFill>
                  <a:schemeClr val="accent4"/>
                </a:solidFill>
              </a:rPr>
              <a:t>int pshared:</a:t>
            </a:r>
            <a:r>
              <a:rPr lang="es-419" sz="1350"/>
              <a:t> Si su valor es 0 el semáforo sólo puede ser usado por threads del mismo proceso. Si no es 0, se puede compartir entre diferentes procesos.</a:t>
            </a:r>
            <a:endParaRPr sz="1350"/>
          </a:p>
          <a:p>
            <a:pPr indent="-31432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350"/>
              <a:buChar char="➔"/>
            </a:pPr>
            <a:r>
              <a:rPr b="1" i="1" lang="es-419" sz="1350">
                <a:solidFill>
                  <a:schemeClr val="accent4"/>
                </a:solidFill>
              </a:rPr>
              <a:t>unsigned int value:</a:t>
            </a:r>
            <a:r>
              <a:rPr lang="es-419" sz="1350"/>
              <a:t> Valor en el cual va a ser inicializado el semáforo:</a:t>
            </a:r>
            <a:endParaRPr sz="1350"/>
          </a:p>
          <a:p>
            <a:pPr indent="-314325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350"/>
              <a:buChar char="◆"/>
            </a:pPr>
            <a:r>
              <a:rPr b="1" i="1" lang="es-419" sz="1350">
                <a:solidFill>
                  <a:schemeClr val="accent2"/>
                </a:solidFill>
              </a:rPr>
              <a:t>Valor 0:</a:t>
            </a:r>
            <a:r>
              <a:rPr lang="es-419" sz="1350">
                <a:solidFill>
                  <a:schemeClr val="accent2"/>
                </a:solidFill>
              </a:rPr>
              <a:t>  </a:t>
            </a:r>
            <a:r>
              <a:rPr lang="es-419" sz="1350"/>
              <a:t>Indica que el semáforo comienza cerrado. 🔴</a:t>
            </a:r>
            <a:endParaRPr sz="1350"/>
          </a:p>
          <a:p>
            <a:pPr indent="-314325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350"/>
              <a:buChar char="◆"/>
            </a:pPr>
            <a:r>
              <a:rPr b="1" i="1" lang="es-419" sz="1350">
                <a:solidFill>
                  <a:schemeClr val="accent2"/>
                </a:solidFill>
              </a:rPr>
              <a:t>Valor 1:</a:t>
            </a:r>
            <a:r>
              <a:rPr b="1" i="1" lang="es-419" sz="1350"/>
              <a:t>  </a:t>
            </a:r>
            <a:r>
              <a:rPr lang="es-419" sz="1350"/>
              <a:t>El semáforo comienza abierto. 🟢</a:t>
            </a:r>
            <a:endParaRPr sz="1350"/>
          </a:p>
          <a:p>
            <a:pPr indent="-314325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350"/>
              <a:buChar char="◆"/>
            </a:pPr>
            <a:r>
              <a:rPr b="1" i="1" lang="es-419" sz="1350">
                <a:solidFill>
                  <a:schemeClr val="accent2"/>
                </a:solidFill>
              </a:rPr>
              <a:t>Valor &gt;1:</a:t>
            </a:r>
            <a:r>
              <a:rPr b="1" i="1" lang="es-419" sz="1350"/>
              <a:t>  </a:t>
            </a:r>
            <a:r>
              <a:rPr lang="es-419" sz="1350"/>
              <a:t>Se considera un semáforo con </a:t>
            </a:r>
            <a:r>
              <a:rPr b="1" i="1" lang="es-419" sz="1350"/>
              <a:t>contador</a:t>
            </a:r>
            <a:r>
              <a:rPr lang="es-419" sz="1350"/>
              <a:t>. </a:t>
            </a:r>
            <a:endParaRPr sz="135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7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Semáforos en 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7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s-419" sz="1395"/>
              <a:t>Funciones para manejo de </a:t>
            </a:r>
            <a:r>
              <a:rPr b="1" i="1" lang="es-419" sz="1395"/>
              <a:t>semáforos</a:t>
            </a:r>
            <a:r>
              <a:rPr lang="es-419" sz="1395"/>
              <a:t>:</a:t>
            </a:r>
            <a:endParaRPr sz="1395"/>
          </a:p>
          <a:p>
            <a:pPr indent="-317182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395"/>
              <a:buChar char="➔"/>
            </a:pPr>
            <a:r>
              <a:rPr b="1" i="1" lang="es-419" sz="1395">
                <a:solidFill>
                  <a:schemeClr val="accent4"/>
                </a:solidFill>
              </a:rPr>
              <a:t>sem_wait(sem_t* sem):</a:t>
            </a:r>
            <a:r>
              <a:rPr lang="es-419" sz="1395"/>
              <a:t> Equivalente al </a:t>
            </a:r>
            <a:r>
              <a:rPr b="1" i="1" lang="es-419" sz="1395"/>
              <a:t>semWait() </a:t>
            </a:r>
            <a:r>
              <a:rPr lang="es-419" sz="1395"/>
              <a:t>visto anteriormente. Verifica el valor del semáforo, si vale 0 bloquea al proceso/hilo impidiéndole continuar. Si vale 1, cambia el valor del semáforo a 0 y lo deja continuar. Si vale &gt;1, le resta uno al semáforo y deja pasar al proceso/hilo.</a:t>
            </a:r>
            <a:endParaRPr sz="1395"/>
          </a:p>
          <a:p>
            <a:pPr indent="-317182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395"/>
              <a:buChar char="➔"/>
            </a:pPr>
            <a:r>
              <a:rPr b="1" i="1" lang="es-419" sz="1395">
                <a:solidFill>
                  <a:schemeClr val="accent4"/>
                </a:solidFill>
              </a:rPr>
              <a:t>sem_post(sem_t* sem): </a:t>
            </a:r>
            <a:r>
              <a:rPr lang="es-419" sz="1395"/>
              <a:t>Equivalente al </a:t>
            </a:r>
            <a:r>
              <a:rPr b="1" i="1" lang="es-419" sz="1395"/>
              <a:t>semSignal() </a:t>
            </a:r>
            <a:r>
              <a:rPr lang="es-419" sz="1395"/>
              <a:t>visto anteriormente. Incrementa el valor del semáforo.</a:t>
            </a:r>
            <a:endParaRPr sz="1395"/>
          </a:p>
          <a:p>
            <a:pPr indent="-317182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395"/>
              <a:buChar char="➔"/>
            </a:pPr>
            <a:r>
              <a:rPr b="1" i="1" lang="es-419" sz="1395">
                <a:solidFill>
                  <a:schemeClr val="accent4"/>
                </a:solidFill>
              </a:rPr>
              <a:t>sem_destroy(sem_t* sem): </a:t>
            </a:r>
            <a:r>
              <a:rPr lang="es-419" sz="1395"/>
              <a:t>Destruye el semáforo pasado por parámetro. Sólo un semáforo que fue inicializado con el </a:t>
            </a:r>
            <a:r>
              <a:rPr b="1" i="1" lang="es-419" sz="1395"/>
              <a:t>sem_init()</a:t>
            </a:r>
            <a:r>
              <a:rPr lang="es-419" sz="1395"/>
              <a:t> puede ser destruido. </a:t>
            </a:r>
            <a:endParaRPr sz="1395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Procesos Concurrentes</a:t>
            </a:r>
            <a:endParaRPr/>
          </a:p>
        </p:txBody>
      </p:sp>
      <p:sp>
        <p:nvSpPr>
          <p:cNvPr id="115" name="Google Shape;115;p1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-3365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s-419" sz="1700"/>
              <a:t>La compartición de recursos globales está llena de peligros.</a:t>
            </a:r>
            <a:endParaRPr sz="1700"/>
          </a:p>
          <a:p>
            <a:pPr indent="-3365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s-419" sz="1700"/>
              <a:t>Para el S.O. es complicado gestionar la asignación de recursos de manera óptima.</a:t>
            </a:r>
            <a:endParaRPr sz="1700"/>
          </a:p>
          <a:p>
            <a:pPr indent="-3365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s-419" sz="1700"/>
              <a:t>Llega a ser muy complicado localizar errores de programación porque los resultados son no deterministas y no reproducibles.</a:t>
            </a:r>
            <a:endParaRPr sz="17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16" name="Google Shape;116;p18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Se plantean las siguientes dificultades: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Algunos términos relacionados con la concurrencia</a:t>
            </a:r>
            <a:endParaRPr/>
          </a:p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311700" y="1229975"/>
            <a:ext cx="3999900" cy="39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300"/>
              <a:buChar char="➔"/>
            </a:pPr>
            <a:r>
              <a:rPr b="1" lang="es-419" sz="1300">
                <a:solidFill>
                  <a:schemeClr val="accent4"/>
                </a:solidFill>
              </a:rPr>
              <a:t>Sección Crítica (</a:t>
            </a:r>
            <a:r>
              <a:rPr b="1" lang="es-419" sz="1300">
                <a:solidFill>
                  <a:srgbClr val="4A86E8"/>
                </a:solidFill>
              </a:rPr>
              <a:t>Critical Section</a:t>
            </a:r>
            <a:r>
              <a:rPr b="1" lang="es-419" sz="1300">
                <a:solidFill>
                  <a:schemeClr val="accent4"/>
                </a:solidFill>
              </a:rPr>
              <a:t>):</a:t>
            </a:r>
            <a:r>
              <a:rPr lang="es-419" sz="1300"/>
              <a:t> sección de código de un proceso que requiere acceso a recursos compartidos.</a:t>
            </a:r>
            <a:endParaRPr sz="1300"/>
          </a:p>
          <a:p>
            <a:pPr indent="-3111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300"/>
              <a:buChar char="➔"/>
            </a:pPr>
            <a:r>
              <a:rPr b="1" lang="es-419" sz="1300">
                <a:solidFill>
                  <a:schemeClr val="accent4"/>
                </a:solidFill>
              </a:rPr>
              <a:t>Interbloqueo (</a:t>
            </a:r>
            <a:r>
              <a:rPr b="1" lang="es-419" sz="1300">
                <a:solidFill>
                  <a:srgbClr val="4A86E8"/>
                </a:solidFill>
              </a:rPr>
              <a:t>Deadlock</a:t>
            </a:r>
            <a:r>
              <a:rPr b="1" lang="es-419" sz="1300">
                <a:solidFill>
                  <a:schemeClr val="accent4"/>
                </a:solidFill>
              </a:rPr>
              <a:t>):</a:t>
            </a:r>
            <a:r>
              <a:rPr lang="es-419" sz="1300"/>
              <a:t> situación donde dos o </a:t>
            </a:r>
            <a:r>
              <a:rPr lang="es-419" sz="1300"/>
              <a:t>más</a:t>
            </a:r>
            <a:r>
              <a:rPr lang="es-419" sz="1300"/>
              <a:t> procesos son incapaces de actuar porque cada uno está esperando que alguno haga algo.</a:t>
            </a:r>
            <a:endParaRPr sz="1300"/>
          </a:p>
          <a:p>
            <a:pPr indent="-3111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300"/>
              <a:buChar char="➔"/>
            </a:pPr>
            <a:r>
              <a:rPr b="1" lang="es-419" sz="1300">
                <a:solidFill>
                  <a:schemeClr val="accent4"/>
                </a:solidFill>
              </a:rPr>
              <a:t>Círculo Vicioso (</a:t>
            </a:r>
            <a:r>
              <a:rPr b="1" lang="es-419" sz="1300">
                <a:solidFill>
                  <a:srgbClr val="4A86E8"/>
                </a:solidFill>
              </a:rPr>
              <a:t>Live Lock</a:t>
            </a:r>
            <a:r>
              <a:rPr b="1" lang="es-419" sz="1300">
                <a:solidFill>
                  <a:schemeClr val="accent4"/>
                </a:solidFill>
              </a:rPr>
              <a:t>):</a:t>
            </a:r>
            <a:r>
              <a:rPr lang="es-419" sz="1300"/>
              <a:t> dos o </a:t>
            </a:r>
            <a:r>
              <a:rPr lang="es-419" sz="1300"/>
              <a:t>más</a:t>
            </a:r>
            <a:r>
              <a:rPr lang="es-419" sz="1300"/>
              <a:t> procesos cambian continuamente su estado en respuesta a cambios en los otros procesos, sin realizar trabajo útil.</a:t>
            </a:r>
            <a:endParaRPr sz="1300"/>
          </a:p>
        </p:txBody>
      </p:sp>
      <p:sp>
        <p:nvSpPr>
          <p:cNvPr id="123" name="Google Shape;123;p19"/>
          <p:cNvSpPr txBox="1"/>
          <p:nvPr>
            <p:ph idx="2" type="body"/>
          </p:nvPr>
        </p:nvSpPr>
        <p:spPr>
          <a:xfrm>
            <a:off x="4572000" y="1229975"/>
            <a:ext cx="4260300" cy="39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300"/>
              <a:buChar char="➔"/>
            </a:pPr>
            <a:r>
              <a:rPr b="1" lang="es-419" sz="1300">
                <a:solidFill>
                  <a:schemeClr val="accent4"/>
                </a:solidFill>
              </a:rPr>
              <a:t>Exclusión Mutua (</a:t>
            </a:r>
            <a:r>
              <a:rPr b="1" lang="es-419" sz="1300">
                <a:solidFill>
                  <a:srgbClr val="4A86E8"/>
                </a:solidFill>
              </a:rPr>
              <a:t>Mutual Exclusion</a:t>
            </a:r>
            <a:r>
              <a:rPr b="1" lang="es-419" sz="1300">
                <a:solidFill>
                  <a:schemeClr val="accent4"/>
                </a:solidFill>
              </a:rPr>
              <a:t>):</a:t>
            </a:r>
            <a:r>
              <a:rPr lang="es-419" sz="1300"/>
              <a:t> requisito fundamental que evita que si un proceso </a:t>
            </a:r>
            <a:r>
              <a:rPr lang="es-419" sz="1300"/>
              <a:t>está</a:t>
            </a:r>
            <a:r>
              <a:rPr lang="es-419" sz="1300"/>
              <a:t> en su sección crítica, ningún otro proceso pueda entrar en su sección crítica.</a:t>
            </a:r>
            <a:endParaRPr sz="1300"/>
          </a:p>
          <a:p>
            <a:pPr indent="-3111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300"/>
              <a:buChar char="➔"/>
            </a:pPr>
            <a:r>
              <a:rPr b="1" lang="es-419" sz="1300">
                <a:solidFill>
                  <a:schemeClr val="accent4"/>
                </a:solidFill>
              </a:rPr>
              <a:t>Condición de Carrera (</a:t>
            </a:r>
            <a:r>
              <a:rPr b="1" lang="es-419" sz="1300">
                <a:solidFill>
                  <a:srgbClr val="4A86E8"/>
                </a:solidFill>
              </a:rPr>
              <a:t>Race Condition</a:t>
            </a:r>
            <a:r>
              <a:rPr b="1" lang="es-419" sz="1300">
                <a:solidFill>
                  <a:schemeClr val="accent4"/>
                </a:solidFill>
              </a:rPr>
              <a:t>): </a:t>
            </a:r>
            <a:r>
              <a:rPr lang="es-419" sz="1300"/>
              <a:t>situación donde múltiples hilos o procesos leen y escriben un dato compartido y el resultado final depende de la coordinación de sus ejecuciones.</a:t>
            </a:r>
            <a:endParaRPr sz="1300"/>
          </a:p>
          <a:p>
            <a:pPr indent="-3111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300"/>
              <a:buChar char="➔"/>
            </a:pPr>
            <a:r>
              <a:rPr b="1" lang="es-419" sz="1300">
                <a:solidFill>
                  <a:schemeClr val="accent4"/>
                </a:solidFill>
              </a:rPr>
              <a:t>Inanición (</a:t>
            </a:r>
            <a:r>
              <a:rPr b="1" lang="es-419" sz="1300">
                <a:solidFill>
                  <a:srgbClr val="4A86E8"/>
                </a:solidFill>
              </a:rPr>
              <a:t>Starvation</a:t>
            </a:r>
            <a:r>
              <a:rPr b="1" lang="es-419" sz="1300">
                <a:solidFill>
                  <a:schemeClr val="accent4"/>
                </a:solidFill>
              </a:rPr>
              <a:t>):</a:t>
            </a:r>
            <a:r>
              <a:rPr lang="es-419" sz="1300"/>
              <a:t> Un proceso preparado para avanzar es soslayado indefinidamente por el planificador, aunque puede avanzar nunca se escoge.</a:t>
            </a:r>
            <a:endParaRPr sz="13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Ejemplo: CENA DE FILÓSOFOS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idx="2" type="body"/>
          </p:nvPr>
        </p:nvSpPr>
        <p:spPr>
          <a:xfrm>
            <a:off x="4939500" y="426500"/>
            <a:ext cx="3837000" cy="399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Cinco filósofos se sientan alrededor de una mesa a comer y pensar. Cada filósofo tiene un plato de fideos y un tenedor a la izquierda de su plato. Para comer los fideos son necesario dos tenedores y cada filósofo puede tomar los que están a su izquierda o derecha. Si un filósofo toma un tenedor y el otro está ocupado, se quedará esperando con el tenedor en la mano hasta que pueda tomar el otro.</a:t>
            </a:r>
            <a:endParaRPr/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775" y="867925"/>
            <a:ext cx="3265799" cy="338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