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10287000" cx="18288000"/>
  <p:notesSz cx="6858000" cy="9144000"/>
  <p:embeddedFontLs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5" roundtripDataSignature="AMtx7mh+0vqF/1c7gvkUDdGJCx/lS+Wg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42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42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30.png"/><Relationship Id="rId7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37.png"/><Relationship Id="rId6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4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29.png"/><Relationship Id="rId5" Type="http://schemas.openxmlformats.org/officeDocument/2006/relationships/image" Target="../media/image42.png"/><Relationship Id="rId6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31.png"/><Relationship Id="rId5" Type="http://schemas.openxmlformats.org/officeDocument/2006/relationships/image" Target="../media/image42.png"/><Relationship Id="rId6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38.png"/><Relationship Id="rId6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33.png"/><Relationship Id="rId6" Type="http://schemas.openxmlformats.org/officeDocument/2006/relationships/image" Target="../media/image4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4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42.pn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8E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6982806">
            <a:off x="720300" y="6421716"/>
            <a:ext cx="8842272" cy="11861584"/>
          </a:xfrm>
          <a:custGeom>
            <a:rect b="b" l="l" r="r" t="t"/>
            <a:pathLst>
              <a:path extrusionOk="0" h="11861584" w="8842272">
                <a:moveTo>
                  <a:pt x="0" y="0"/>
                </a:moveTo>
                <a:lnTo>
                  <a:pt x="8842272" y="0"/>
                </a:lnTo>
                <a:lnTo>
                  <a:pt x="8842272" y="11861584"/>
                </a:lnTo>
                <a:lnTo>
                  <a:pt x="0" y="11861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5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 rot="-6501204">
            <a:off x="11046831" y="-5088864"/>
            <a:ext cx="8807178" cy="11814508"/>
          </a:xfrm>
          <a:custGeom>
            <a:rect b="b" l="l" r="r" t="t"/>
            <a:pathLst>
              <a:path extrusionOk="0" h="11814508" w="8807178">
                <a:moveTo>
                  <a:pt x="0" y="0"/>
                </a:moveTo>
                <a:lnTo>
                  <a:pt x="8807178" y="0"/>
                </a:lnTo>
                <a:lnTo>
                  <a:pt x="8807178" y="11814507"/>
                </a:lnTo>
                <a:lnTo>
                  <a:pt x="0" y="11814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5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 rot="10571821">
            <a:off x="10628437" y="8363453"/>
            <a:ext cx="5947318" cy="7978109"/>
          </a:xfrm>
          <a:custGeom>
            <a:rect b="b" l="l" r="r" t="t"/>
            <a:pathLst>
              <a:path extrusionOk="0" h="7978109" w="5947318">
                <a:moveTo>
                  <a:pt x="0" y="0"/>
                </a:moveTo>
                <a:lnTo>
                  <a:pt x="5947318" y="0"/>
                </a:lnTo>
                <a:lnTo>
                  <a:pt x="5947318" y="7978110"/>
                </a:lnTo>
                <a:lnTo>
                  <a:pt x="0" y="7978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 rot="-5114765">
            <a:off x="11561828" y="5146485"/>
            <a:ext cx="8542938" cy="7393525"/>
          </a:xfrm>
          <a:custGeom>
            <a:rect b="b" l="l" r="r" t="t"/>
            <a:pathLst>
              <a:path extrusionOk="0" h="7393525" w="8542938">
                <a:moveTo>
                  <a:pt x="0" y="0"/>
                </a:moveTo>
                <a:lnTo>
                  <a:pt x="8542938" y="0"/>
                </a:lnTo>
                <a:lnTo>
                  <a:pt x="8542938" y="7393525"/>
                </a:lnTo>
                <a:lnTo>
                  <a:pt x="0" y="7393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 rot="-5058328">
            <a:off x="13255544" y="-4131370"/>
            <a:ext cx="7156478" cy="6935278"/>
          </a:xfrm>
          <a:custGeom>
            <a:rect b="b" l="l" r="r" t="t"/>
            <a:pathLst>
              <a:path extrusionOk="0" h="6935278" w="7156478">
                <a:moveTo>
                  <a:pt x="0" y="0"/>
                </a:moveTo>
                <a:lnTo>
                  <a:pt x="7156479" y="0"/>
                </a:lnTo>
                <a:lnTo>
                  <a:pt x="7156479" y="6935279"/>
                </a:lnTo>
                <a:lnTo>
                  <a:pt x="0" y="69352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 rot="3318101">
            <a:off x="-3880130" y="6803731"/>
            <a:ext cx="10117864" cy="10062676"/>
          </a:xfrm>
          <a:custGeom>
            <a:rect b="b" l="l" r="r" t="t"/>
            <a:pathLst>
              <a:path extrusionOk="0" h="10062676" w="10117864">
                <a:moveTo>
                  <a:pt x="0" y="0"/>
                </a:moveTo>
                <a:lnTo>
                  <a:pt x="10117864" y="0"/>
                </a:lnTo>
                <a:lnTo>
                  <a:pt x="10117864" y="10062675"/>
                </a:lnTo>
                <a:lnTo>
                  <a:pt x="0" y="10062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 rot="6800871">
            <a:off x="-1846725" y="-2878373"/>
            <a:ext cx="8542938" cy="7393525"/>
          </a:xfrm>
          <a:custGeom>
            <a:rect b="b" l="l" r="r" t="t"/>
            <a:pathLst>
              <a:path extrusionOk="0" h="7393525" w="8542938">
                <a:moveTo>
                  <a:pt x="0" y="0"/>
                </a:moveTo>
                <a:lnTo>
                  <a:pt x="8542938" y="0"/>
                </a:lnTo>
                <a:lnTo>
                  <a:pt x="8542938" y="7393525"/>
                </a:lnTo>
                <a:lnTo>
                  <a:pt x="0" y="7393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7725380" y="1846210"/>
            <a:ext cx="1045961" cy="1070865"/>
          </a:xfrm>
          <a:custGeom>
            <a:rect b="b" l="l" r="r" t="t"/>
            <a:pathLst>
              <a:path extrusionOk="0" h="1070865" w="1045961">
                <a:moveTo>
                  <a:pt x="0" y="0"/>
                </a:moveTo>
                <a:lnTo>
                  <a:pt x="1045961" y="0"/>
                </a:lnTo>
                <a:lnTo>
                  <a:pt x="1045961" y="1070866"/>
                </a:lnTo>
                <a:lnTo>
                  <a:pt x="0" y="1070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5141436" y="6374086"/>
            <a:ext cx="8005127" cy="1817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3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Realizado por Morrone Joaquin</a:t>
            </a:r>
            <a:endParaRPr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3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Peñaflor Lautaro</a:t>
            </a:r>
            <a:endParaRPr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3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Muro Justo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8985084" y="1776600"/>
            <a:ext cx="3222294" cy="13787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63" u="none" cap="none" strike="noStrike">
                <a:solidFill>
                  <a:srgbClr val="253754"/>
                </a:solidFill>
                <a:latin typeface="Arial"/>
                <a:ea typeface="Arial"/>
                <a:cs typeface="Arial"/>
                <a:sym typeface="Arial"/>
              </a:rPr>
              <a:t>UNIVERSIDAD TECNOLÓGICA NACIONAL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650752" y="3479051"/>
            <a:ext cx="15183031" cy="26472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717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SEGURIDAD: MANEJO DE PRIVILEGIOS Y ROLES DE USUARIO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8E4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 txBox="1"/>
          <p:nvPr/>
        </p:nvSpPr>
        <p:spPr>
          <a:xfrm>
            <a:off x="2996701" y="3971697"/>
            <a:ext cx="8307816" cy="9651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Privilegios administrativos: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Permiten gestionar el servidor MySQL</a:t>
            </a:r>
            <a:endParaRPr/>
          </a:p>
        </p:txBody>
      </p:sp>
      <p:sp>
        <p:nvSpPr>
          <p:cNvPr id="203" name="Google Shape;203;p10"/>
          <p:cNvSpPr txBox="1"/>
          <p:nvPr/>
        </p:nvSpPr>
        <p:spPr>
          <a:xfrm>
            <a:off x="2996701" y="5695278"/>
            <a:ext cx="8307816" cy="9651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Privilegios globales: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Se aplican a todas las bases de datos del servidor.</a:t>
            </a: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2996701" y="7415520"/>
            <a:ext cx="8307816" cy="1943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Privilegios por base de datos: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Permiten realizar operaciones en una base de datos específica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54" u="none" cap="none" strike="noStrike">
              <a:solidFill>
                <a:srgbClr val="1525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1904222" y="1615133"/>
            <a:ext cx="7817079" cy="197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86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TIPOS DE PRIVILEGIOS</a:t>
            </a:r>
            <a:endParaRPr/>
          </a:p>
        </p:txBody>
      </p:sp>
      <p:sp>
        <p:nvSpPr>
          <p:cNvPr id="206" name="Google Shape;206;p10"/>
          <p:cNvSpPr/>
          <p:nvPr/>
        </p:nvSpPr>
        <p:spPr>
          <a:xfrm rot="-6399961">
            <a:off x="11329998" y="-1574727"/>
            <a:ext cx="13805122" cy="17698875"/>
          </a:xfrm>
          <a:custGeom>
            <a:rect b="b" l="l" r="r" t="t"/>
            <a:pathLst>
              <a:path extrusionOk="0" h="17698875" w="13805122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07" name="Google Shape;207;p10"/>
          <p:cNvCxnSpPr/>
          <p:nvPr/>
        </p:nvCxnSpPr>
        <p:spPr>
          <a:xfrm rot="10800000">
            <a:off x="2835837" y="4028847"/>
            <a:ext cx="0" cy="1470758"/>
          </a:xfrm>
          <a:prstGeom prst="straightConnector1">
            <a:avLst/>
          </a:prstGeom>
          <a:noFill/>
          <a:ln cap="flat" cmpd="sng" w="152400">
            <a:solidFill>
              <a:srgbClr val="E3D8D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10"/>
          <p:cNvCxnSpPr/>
          <p:nvPr/>
        </p:nvCxnSpPr>
        <p:spPr>
          <a:xfrm rot="10800000">
            <a:off x="2835837" y="5752428"/>
            <a:ext cx="0" cy="1470758"/>
          </a:xfrm>
          <a:prstGeom prst="straightConnector1">
            <a:avLst/>
          </a:prstGeom>
          <a:noFill/>
          <a:ln cap="flat" cmpd="sng" w="152400">
            <a:solidFill>
              <a:srgbClr val="E3D8D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10"/>
          <p:cNvCxnSpPr/>
          <p:nvPr/>
        </p:nvCxnSpPr>
        <p:spPr>
          <a:xfrm rot="10800000">
            <a:off x="2835837" y="7472670"/>
            <a:ext cx="0" cy="1470758"/>
          </a:xfrm>
          <a:prstGeom prst="straightConnector1">
            <a:avLst/>
          </a:prstGeom>
          <a:noFill/>
          <a:ln cap="flat" cmpd="sng" w="152400">
            <a:solidFill>
              <a:srgbClr val="E3D8D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0" name="Google Shape;210;p10"/>
          <p:cNvSpPr/>
          <p:nvPr/>
        </p:nvSpPr>
        <p:spPr>
          <a:xfrm>
            <a:off x="15572246" y="8746182"/>
            <a:ext cx="1966466" cy="1884231"/>
          </a:xfrm>
          <a:custGeom>
            <a:rect b="b" l="l" r="r" t="t"/>
            <a:pathLst>
              <a:path extrusionOk="0" h="1884231" w="1966466">
                <a:moveTo>
                  <a:pt x="0" y="0"/>
                </a:moveTo>
                <a:lnTo>
                  <a:pt x="1966465" y="0"/>
                </a:lnTo>
                <a:lnTo>
                  <a:pt x="1966465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0"/>
          <p:cNvSpPr/>
          <p:nvPr/>
        </p:nvSpPr>
        <p:spPr>
          <a:xfrm>
            <a:off x="17259300" y="8746182"/>
            <a:ext cx="1966466" cy="1884231"/>
          </a:xfrm>
          <a:custGeom>
            <a:rect b="b" l="l" r="r" t="t"/>
            <a:pathLst>
              <a:path extrusionOk="0"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0"/>
          <p:cNvSpPr/>
          <p:nvPr/>
        </p:nvSpPr>
        <p:spPr>
          <a:xfrm rot="659918">
            <a:off x="-442221" y="-3550155"/>
            <a:ext cx="6556116" cy="6126988"/>
          </a:xfrm>
          <a:custGeom>
            <a:rect b="b" l="l" r="r" t="t"/>
            <a:pathLst>
              <a:path extrusionOk="0" h="6126988" w="6556116">
                <a:moveTo>
                  <a:pt x="0" y="0"/>
                </a:moveTo>
                <a:lnTo>
                  <a:pt x="6556116" y="0"/>
                </a:lnTo>
                <a:lnTo>
                  <a:pt x="6556116" y="6126989"/>
                </a:lnTo>
                <a:lnTo>
                  <a:pt x="0" y="6126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0"/>
          <p:cNvSpPr txBox="1"/>
          <p:nvPr/>
        </p:nvSpPr>
        <p:spPr>
          <a:xfrm>
            <a:off x="1904222" y="3693985"/>
            <a:ext cx="770662" cy="1857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27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14" name="Google Shape;214;p10"/>
          <p:cNvSpPr txBox="1"/>
          <p:nvPr/>
        </p:nvSpPr>
        <p:spPr>
          <a:xfrm>
            <a:off x="1904222" y="5417566"/>
            <a:ext cx="770662" cy="1857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27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15" name="Google Shape;215;p10"/>
          <p:cNvSpPr txBox="1"/>
          <p:nvPr/>
        </p:nvSpPr>
        <p:spPr>
          <a:xfrm>
            <a:off x="1904222" y="7137809"/>
            <a:ext cx="770662" cy="1857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27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8E4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/>
          <p:nvPr/>
        </p:nvSpPr>
        <p:spPr>
          <a:xfrm>
            <a:off x="2996701" y="3971697"/>
            <a:ext cx="8307816" cy="145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Privilegios por tabla: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Se aplican solo a una tabla específica dentro de una base de datos.</a:t>
            </a:r>
            <a:endParaRPr/>
          </a:p>
        </p:txBody>
      </p:sp>
      <p:sp>
        <p:nvSpPr>
          <p:cNvPr id="221" name="Google Shape;221;p11"/>
          <p:cNvSpPr txBox="1"/>
          <p:nvPr/>
        </p:nvSpPr>
        <p:spPr>
          <a:xfrm>
            <a:off x="2996701" y="5695278"/>
            <a:ext cx="8307816" cy="145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Privilegios por columna: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Permiten al usuario acceder solo a columnas específicas de una tabla.</a:t>
            </a:r>
            <a:endParaRPr/>
          </a:p>
        </p:txBody>
      </p:sp>
      <p:sp>
        <p:nvSpPr>
          <p:cNvPr id="222" name="Google Shape;222;p11"/>
          <p:cNvSpPr txBox="1"/>
          <p:nvPr/>
        </p:nvSpPr>
        <p:spPr>
          <a:xfrm>
            <a:off x="2996701" y="7415520"/>
            <a:ext cx="8307816" cy="1943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Privilegios de objeto: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Permiten acceder a objetos específicos dentro de la base de datos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54" u="none" cap="none" strike="noStrike">
              <a:solidFill>
                <a:srgbClr val="1525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1904222" y="1615133"/>
            <a:ext cx="7817079" cy="197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86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TIPOS DE PRIVILEGIOS</a:t>
            </a:r>
            <a:endParaRPr/>
          </a:p>
        </p:txBody>
      </p:sp>
      <p:sp>
        <p:nvSpPr>
          <p:cNvPr id="224" name="Google Shape;224;p11"/>
          <p:cNvSpPr/>
          <p:nvPr/>
        </p:nvSpPr>
        <p:spPr>
          <a:xfrm rot="-6399961">
            <a:off x="11329998" y="-1574727"/>
            <a:ext cx="13805122" cy="17698875"/>
          </a:xfrm>
          <a:custGeom>
            <a:rect b="b" l="l" r="r" t="t"/>
            <a:pathLst>
              <a:path extrusionOk="0" h="17698875" w="13805122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25" name="Google Shape;225;p11"/>
          <p:cNvCxnSpPr/>
          <p:nvPr/>
        </p:nvCxnSpPr>
        <p:spPr>
          <a:xfrm rot="10800000">
            <a:off x="2835837" y="4028847"/>
            <a:ext cx="0" cy="1470758"/>
          </a:xfrm>
          <a:prstGeom prst="straightConnector1">
            <a:avLst/>
          </a:prstGeom>
          <a:noFill/>
          <a:ln cap="flat" cmpd="sng" w="152400">
            <a:solidFill>
              <a:srgbClr val="E3D8D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p11"/>
          <p:cNvCxnSpPr/>
          <p:nvPr/>
        </p:nvCxnSpPr>
        <p:spPr>
          <a:xfrm rot="10800000">
            <a:off x="2835837" y="5752428"/>
            <a:ext cx="0" cy="1470758"/>
          </a:xfrm>
          <a:prstGeom prst="straightConnector1">
            <a:avLst/>
          </a:prstGeom>
          <a:noFill/>
          <a:ln cap="flat" cmpd="sng" w="152400">
            <a:solidFill>
              <a:srgbClr val="E3D8D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" name="Google Shape;227;p11"/>
          <p:cNvCxnSpPr/>
          <p:nvPr/>
        </p:nvCxnSpPr>
        <p:spPr>
          <a:xfrm rot="10800000">
            <a:off x="2835837" y="7472670"/>
            <a:ext cx="0" cy="1470758"/>
          </a:xfrm>
          <a:prstGeom prst="straightConnector1">
            <a:avLst/>
          </a:prstGeom>
          <a:noFill/>
          <a:ln cap="flat" cmpd="sng" w="152400">
            <a:solidFill>
              <a:srgbClr val="E3D8D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8" name="Google Shape;228;p11"/>
          <p:cNvSpPr/>
          <p:nvPr/>
        </p:nvSpPr>
        <p:spPr>
          <a:xfrm>
            <a:off x="15572246" y="8746182"/>
            <a:ext cx="1966466" cy="1884231"/>
          </a:xfrm>
          <a:custGeom>
            <a:rect b="b" l="l" r="r" t="t"/>
            <a:pathLst>
              <a:path extrusionOk="0" h="1884231" w="1966466">
                <a:moveTo>
                  <a:pt x="0" y="0"/>
                </a:moveTo>
                <a:lnTo>
                  <a:pt x="1966465" y="0"/>
                </a:lnTo>
                <a:lnTo>
                  <a:pt x="1966465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11"/>
          <p:cNvSpPr/>
          <p:nvPr/>
        </p:nvSpPr>
        <p:spPr>
          <a:xfrm>
            <a:off x="17259300" y="8746182"/>
            <a:ext cx="1966466" cy="1884231"/>
          </a:xfrm>
          <a:custGeom>
            <a:rect b="b" l="l" r="r" t="t"/>
            <a:pathLst>
              <a:path extrusionOk="0"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11"/>
          <p:cNvSpPr/>
          <p:nvPr/>
        </p:nvSpPr>
        <p:spPr>
          <a:xfrm rot="659918">
            <a:off x="-442221" y="-3550155"/>
            <a:ext cx="6556116" cy="6126988"/>
          </a:xfrm>
          <a:custGeom>
            <a:rect b="b" l="l" r="r" t="t"/>
            <a:pathLst>
              <a:path extrusionOk="0" h="6126988" w="6556116">
                <a:moveTo>
                  <a:pt x="0" y="0"/>
                </a:moveTo>
                <a:lnTo>
                  <a:pt x="6556116" y="0"/>
                </a:lnTo>
                <a:lnTo>
                  <a:pt x="6556116" y="6126989"/>
                </a:lnTo>
                <a:lnTo>
                  <a:pt x="0" y="6126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11"/>
          <p:cNvSpPr txBox="1"/>
          <p:nvPr/>
        </p:nvSpPr>
        <p:spPr>
          <a:xfrm>
            <a:off x="1904222" y="3693985"/>
            <a:ext cx="770662" cy="1857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27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32" name="Google Shape;232;p11"/>
          <p:cNvSpPr txBox="1"/>
          <p:nvPr/>
        </p:nvSpPr>
        <p:spPr>
          <a:xfrm>
            <a:off x="1904222" y="5417566"/>
            <a:ext cx="770662" cy="1857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27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33" name="Google Shape;233;p11"/>
          <p:cNvSpPr txBox="1"/>
          <p:nvPr/>
        </p:nvSpPr>
        <p:spPr>
          <a:xfrm>
            <a:off x="1904222" y="7137809"/>
            <a:ext cx="770662" cy="1857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27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754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"/>
          <p:cNvSpPr/>
          <p:nvPr/>
        </p:nvSpPr>
        <p:spPr>
          <a:xfrm>
            <a:off x="-1344051" y="-2033784"/>
            <a:ext cx="7337309" cy="6736351"/>
          </a:xfrm>
          <a:custGeom>
            <a:rect b="b" l="l" r="r" t="t"/>
            <a:pathLst>
              <a:path extrusionOk="0" h="6736351" w="7337309">
                <a:moveTo>
                  <a:pt x="0" y="0"/>
                </a:moveTo>
                <a:lnTo>
                  <a:pt x="7337309" y="0"/>
                </a:lnTo>
                <a:lnTo>
                  <a:pt x="7337309" y="6736351"/>
                </a:lnTo>
                <a:lnTo>
                  <a:pt x="0" y="6736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89" l="0" r="0" t="0"/>
            </a:stretch>
          </a:blipFill>
          <a:ln>
            <a:noFill/>
          </a:ln>
        </p:spPr>
      </p:sp>
      <p:sp>
        <p:nvSpPr>
          <p:cNvPr id="239" name="Google Shape;239;p12"/>
          <p:cNvSpPr/>
          <p:nvPr/>
        </p:nvSpPr>
        <p:spPr>
          <a:xfrm rot="-10151301">
            <a:off x="12532781" y="8165682"/>
            <a:ext cx="6978682" cy="6521895"/>
          </a:xfrm>
          <a:custGeom>
            <a:rect b="b" l="l" r="r" t="t"/>
            <a:pathLst>
              <a:path extrusionOk="0" h="6521895" w="6978682">
                <a:moveTo>
                  <a:pt x="0" y="0"/>
                </a:moveTo>
                <a:lnTo>
                  <a:pt x="6978682" y="0"/>
                </a:lnTo>
                <a:lnTo>
                  <a:pt x="6978682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12"/>
          <p:cNvSpPr/>
          <p:nvPr/>
        </p:nvSpPr>
        <p:spPr>
          <a:xfrm>
            <a:off x="-1446812" y="8697061"/>
            <a:ext cx="4522675" cy="4029292"/>
          </a:xfrm>
          <a:custGeom>
            <a:rect b="b" l="l" r="r" t="t"/>
            <a:pathLst>
              <a:path extrusionOk="0" h="4029292" w="4522675">
                <a:moveTo>
                  <a:pt x="0" y="0"/>
                </a:moveTo>
                <a:lnTo>
                  <a:pt x="4522675" y="0"/>
                </a:lnTo>
                <a:lnTo>
                  <a:pt x="4522675" y="4029292"/>
                </a:lnTo>
                <a:lnTo>
                  <a:pt x="0" y="40292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2"/>
          <p:cNvSpPr/>
          <p:nvPr/>
        </p:nvSpPr>
        <p:spPr>
          <a:xfrm rot="10452176">
            <a:off x="14804226" y="-2442296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2"/>
                </a:lnTo>
                <a:lnTo>
                  <a:pt x="0" y="4884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2"/>
          <p:cNvSpPr/>
          <p:nvPr/>
        </p:nvSpPr>
        <p:spPr>
          <a:xfrm>
            <a:off x="2988197" y="6810492"/>
            <a:ext cx="12311606" cy="742942"/>
          </a:xfrm>
          <a:custGeom>
            <a:rect b="b" l="l" r="r" t="t"/>
            <a:pathLst>
              <a:path extrusionOk="0" h="742942" w="12311606">
                <a:moveTo>
                  <a:pt x="0" y="0"/>
                </a:moveTo>
                <a:lnTo>
                  <a:pt x="12311606" y="0"/>
                </a:lnTo>
                <a:lnTo>
                  <a:pt x="12311606" y="742942"/>
                </a:lnTo>
                <a:lnTo>
                  <a:pt x="0" y="742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2"/>
          <p:cNvSpPr txBox="1"/>
          <p:nvPr/>
        </p:nvSpPr>
        <p:spPr>
          <a:xfrm>
            <a:off x="4131074" y="314298"/>
            <a:ext cx="10000448" cy="1802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COMANDOS PARA LA GESTIÓN DE PRIVILEGIOS</a:t>
            </a:r>
            <a:endParaRPr/>
          </a:p>
        </p:txBody>
      </p:sp>
      <p:sp>
        <p:nvSpPr>
          <p:cNvPr id="244" name="Google Shape;244;p12"/>
          <p:cNvSpPr txBox="1"/>
          <p:nvPr/>
        </p:nvSpPr>
        <p:spPr>
          <a:xfrm>
            <a:off x="1007378" y="4350116"/>
            <a:ext cx="4834970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59" u="none" cap="none" strike="noStrike">
                <a:solidFill>
                  <a:srgbClr val="253754"/>
                </a:solidFill>
                <a:latin typeface="Arial"/>
                <a:ea typeface="Arial"/>
                <a:cs typeface="Arial"/>
                <a:sym typeface="Arial"/>
              </a:rPr>
              <a:t>Grant</a:t>
            </a:r>
            <a:endParaRPr/>
          </a:p>
        </p:txBody>
      </p:sp>
      <p:sp>
        <p:nvSpPr>
          <p:cNvPr id="245" name="Google Shape;245;p12"/>
          <p:cNvSpPr txBox="1"/>
          <p:nvPr/>
        </p:nvSpPr>
        <p:spPr>
          <a:xfrm>
            <a:off x="2630621" y="4699150"/>
            <a:ext cx="82527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Se utiliza para asignar privilegios a un usuario en </a:t>
            </a:r>
            <a:r>
              <a:rPr lang="en-US" sz="3409">
                <a:solidFill>
                  <a:srgbClr val="EDE8E4"/>
                </a:solidFill>
              </a:rPr>
              <a:t>específico</a:t>
            </a:r>
            <a:r>
              <a:rPr b="0" i="0" lang="en-US" sz="340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46" name="Google Shape;246;p12"/>
          <p:cNvSpPr txBox="1"/>
          <p:nvPr/>
        </p:nvSpPr>
        <p:spPr>
          <a:xfrm>
            <a:off x="1952084" y="3538712"/>
            <a:ext cx="4804920" cy="887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GRANT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754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/>
          <p:nvPr/>
        </p:nvSpPr>
        <p:spPr>
          <a:xfrm>
            <a:off x="-1446812" y="-4029655"/>
            <a:ext cx="7337309" cy="6736351"/>
          </a:xfrm>
          <a:custGeom>
            <a:rect b="b" l="l" r="r" t="t"/>
            <a:pathLst>
              <a:path extrusionOk="0" h="6736351" w="7337309">
                <a:moveTo>
                  <a:pt x="0" y="0"/>
                </a:moveTo>
                <a:lnTo>
                  <a:pt x="7337310" y="0"/>
                </a:lnTo>
                <a:lnTo>
                  <a:pt x="7337310" y="6736352"/>
                </a:lnTo>
                <a:lnTo>
                  <a:pt x="0" y="67363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89" l="0" r="0" t="0"/>
            </a:stretch>
          </a:blipFill>
          <a:ln>
            <a:noFill/>
          </a:ln>
        </p:spPr>
      </p:sp>
      <p:sp>
        <p:nvSpPr>
          <p:cNvPr id="252" name="Google Shape;252;p13"/>
          <p:cNvSpPr/>
          <p:nvPr/>
        </p:nvSpPr>
        <p:spPr>
          <a:xfrm rot="-10151301">
            <a:off x="12532781" y="8165682"/>
            <a:ext cx="6978682" cy="6521895"/>
          </a:xfrm>
          <a:custGeom>
            <a:rect b="b" l="l" r="r" t="t"/>
            <a:pathLst>
              <a:path extrusionOk="0" h="6521895" w="6978682">
                <a:moveTo>
                  <a:pt x="0" y="0"/>
                </a:moveTo>
                <a:lnTo>
                  <a:pt x="6978682" y="0"/>
                </a:lnTo>
                <a:lnTo>
                  <a:pt x="6978682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13"/>
          <p:cNvSpPr/>
          <p:nvPr/>
        </p:nvSpPr>
        <p:spPr>
          <a:xfrm>
            <a:off x="-1446812" y="8697061"/>
            <a:ext cx="4522675" cy="4029292"/>
          </a:xfrm>
          <a:custGeom>
            <a:rect b="b" l="l" r="r" t="t"/>
            <a:pathLst>
              <a:path extrusionOk="0" h="4029292" w="4522675">
                <a:moveTo>
                  <a:pt x="0" y="0"/>
                </a:moveTo>
                <a:lnTo>
                  <a:pt x="4522675" y="0"/>
                </a:lnTo>
                <a:lnTo>
                  <a:pt x="4522675" y="4029292"/>
                </a:lnTo>
                <a:lnTo>
                  <a:pt x="0" y="40292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13"/>
          <p:cNvSpPr/>
          <p:nvPr/>
        </p:nvSpPr>
        <p:spPr>
          <a:xfrm rot="10452176">
            <a:off x="14804226" y="-2442296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2"/>
                </a:lnTo>
                <a:lnTo>
                  <a:pt x="0" y="4884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13"/>
          <p:cNvSpPr/>
          <p:nvPr/>
        </p:nvSpPr>
        <p:spPr>
          <a:xfrm>
            <a:off x="1508208" y="2961736"/>
            <a:ext cx="11291637" cy="854980"/>
          </a:xfrm>
          <a:custGeom>
            <a:rect b="b" l="l" r="r" t="t"/>
            <a:pathLst>
              <a:path extrusionOk="0" h="854980" w="11291637">
                <a:moveTo>
                  <a:pt x="0" y="0"/>
                </a:moveTo>
                <a:lnTo>
                  <a:pt x="11291637" y="0"/>
                </a:lnTo>
                <a:lnTo>
                  <a:pt x="11291637" y="854980"/>
                </a:lnTo>
                <a:lnTo>
                  <a:pt x="0" y="854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13"/>
          <p:cNvSpPr/>
          <p:nvPr/>
        </p:nvSpPr>
        <p:spPr>
          <a:xfrm>
            <a:off x="1508208" y="5368465"/>
            <a:ext cx="11906784" cy="1122105"/>
          </a:xfrm>
          <a:custGeom>
            <a:rect b="b" l="l" r="r" t="t"/>
            <a:pathLst>
              <a:path extrusionOk="0" h="1122105" w="11906784">
                <a:moveTo>
                  <a:pt x="0" y="0"/>
                </a:moveTo>
                <a:lnTo>
                  <a:pt x="11906784" y="0"/>
                </a:lnTo>
                <a:lnTo>
                  <a:pt x="11906784" y="1122106"/>
                </a:lnTo>
                <a:lnTo>
                  <a:pt x="0" y="1122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13"/>
          <p:cNvSpPr/>
          <p:nvPr/>
        </p:nvSpPr>
        <p:spPr>
          <a:xfrm>
            <a:off x="1508208" y="8001722"/>
            <a:ext cx="10561819" cy="1081415"/>
          </a:xfrm>
          <a:custGeom>
            <a:rect b="b" l="l" r="r" t="t"/>
            <a:pathLst>
              <a:path extrusionOk="0" h="1081415" w="10561819">
                <a:moveTo>
                  <a:pt x="0" y="0"/>
                </a:moveTo>
                <a:lnTo>
                  <a:pt x="10561819" y="0"/>
                </a:lnTo>
                <a:lnTo>
                  <a:pt x="10561819" y="1081415"/>
                </a:lnTo>
                <a:lnTo>
                  <a:pt x="0" y="1081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13"/>
          <p:cNvSpPr txBox="1"/>
          <p:nvPr/>
        </p:nvSpPr>
        <p:spPr>
          <a:xfrm>
            <a:off x="4143776" y="538678"/>
            <a:ext cx="10000448" cy="887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EJEMPLOS</a:t>
            </a:r>
            <a:endParaRPr/>
          </a:p>
        </p:txBody>
      </p:sp>
      <p:sp>
        <p:nvSpPr>
          <p:cNvPr id="259" name="Google Shape;259;p13"/>
          <p:cNvSpPr txBox="1"/>
          <p:nvPr/>
        </p:nvSpPr>
        <p:spPr>
          <a:xfrm>
            <a:off x="1007378" y="4350116"/>
            <a:ext cx="4834970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59" u="none" cap="none" strike="noStrike">
                <a:solidFill>
                  <a:srgbClr val="253754"/>
                </a:solidFill>
                <a:latin typeface="Arial"/>
                <a:ea typeface="Arial"/>
                <a:cs typeface="Arial"/>
                <a:sym typeface="Arial"/>
              </a:rPr>
              <a:t>Grant</a:t>
            </a:r>
            <a:endParaRPr/>
          </a:p>
        </p:txBody>
      </p:sp>
      <p:sp>
        <p:nvSpPr>
          <p:cNvPr id="260" name="Google Shape;260;p13"/>
          <p:cNvSpPr txBox="1"/>
          <p:nvPr/>
        </p:nvSpPr>
        <p:spPr>
          <a:xfrm>
            <a:off x="1034712" y="2445458"/>
            <a:ext cx="8109288" cy="465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0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OTORGAR PRIVILEGIOS A NIVEL GLOBAL</a:t>
            </a:r>
            <a:endParaRPr/>
          </a:p>
        </p:txBody>
      </p:sp>
      <p:sp>
        <p:nvSpPr>
          <p:cNvPr id="261" name="Google Shape;261;p13"/>
          <p:cNvSpPr txBox="1"/>
          <p:nvPr/>
        </p:nvSpPr>
        <p:spPr>
          <a:xfrm>
            <a:off x="1034712" y="4678172"/>
            <a:ext cx="9836053" cy="465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0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OTORGAR PRIVILEGIOS A NIVEL DE BASE DE DATOS</a:t>
            </a:r>
            <a:endParaRPr/>
          </a:p>
        </p:txBody>
      </p:sp>
      <p:sp>
        <p:nvSpPr>
          <p:cNvPr id="262" name="Google Shape;262;p13"/>
          <p:cNvSpPr txBox="1"/>
          <p:nvPr/>
        </p:nvSpPr>
        <p:spPr>
          <a:xfrm>
            <a:off x="1200635" y="7307794"/>
            <a:ext cx="7943365" cy="465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0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OTORGAR PRIVILEGIOS A NIVEL DE TABLA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754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"/>
          <p:cNvSpPr/>
          <p:nvPr/>
        </p:nvSpPr>
        <p:spPr>
          <a:xfrm>
            <a:off x="-1344051" y="-2033784"/>
            <a:ext cx="7337309" cy="6736351"/>
          </a:xfrm>
          <a:custGeom>
            <a:rect b="b" l="l" r="r" t="t"/>
            <a:pathLst>
              <a:path extrusionOk="0" h="6736351" w="7337309">
                <a:moveTo>
                  <a:pt x="0" y="0"/>
                </a:moveTo>
                <a:lnTo>
                  <a:pt x="7337309" y="0"/>
                </a:lnTo>
                <a:lnTo>
                  <a:pt x="7337309" y="6736351"/>
                </a:lnTo>
                <a:lnTo>
                  <a:pt x="0" y="6736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89" l="0" r="0" t="0"/>
            </a:stretch>
          </a:blipFill>
          <a:ln>
            <a:noFill/>
          </a:ln>
        </p:spPr>
      </p:sp>
      <p:sp>
        <p:nvSpPr>
          <p:cNvPr id="268" name="Google Shape;268;p14"/>
          <p:cNvSpPr/>
          <p:nvPr/>
        </p:nvSpPr>
        <p:spPr>
          <a:xfrm rot="-10151301">
            <a:off x="12532781" y="8165682"/>
            <a:ext cx="6978682" cy="6521895"/>
          </a:xfrm>
          <a:custGeom>
            <a:rect b="b" l="l" r="r" t="t"/>
            <a:pathLst>
              <a:path extrusionOk="0" h="6521895" w="6978682">
                <a:moveTo>
                  <a:pt x="0" y="0"/>
                </a:moveTo>
                <a:lnTo>
                  <a:pt x="6978682" y="0"/>
                </a:lnTo>
                <a:lnTo>
                  <a:pt x="6978682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14"/>
          <p:cNvSpPr/>
          <p:nvPr/>
        </p:nvSpPr>
        <p:spPr>
          <a:xfrm>
            <a:off x="-1446812" y="8697061"/>
            <a:ext cx="4522675" cy="4029292"/>
          </a:xfrm>
          <a:custGeom>
            <a:rect b="b" l="l" r="r" t="t"/>
            <a:pathLst>
              <a:path extrusionOk="0" h="4029292" w="4522675">
                <a:moveTo>
                  <a:pt x="0" y="0"/>
                </a:moveTo>
                <a:lnTo>
                  <a:pt x="4522675" y="0"/>
                </a:lnTo>
                <a:lnTo>
                  <a:pt x="4522675" y="4029292"/>
                </a:lnTo>
                <a:lnTo>
                  <a:pt x="0" y="40292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14"/>
          <p:cNvSpPr/>
          <p:nvPr/>
        </p:nvSpPr>
        <p:spPr>
          <a:xfrm rot="10452176">
            <a:off x="14804226" y="-2442296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2"/>
                </a:lnTo>
                <a:lnTo>
                  <a:pt x="0" y="4884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4"/>
          <p:cNvSpPr/>
          <p:nvPr/>
        </p:nvSpPr>
        <p:spPr>
          <a:xfrm>
            <a:off x="3424863" y="7149643"/>
            <a:ext cx="11146697" cy="862262"/>
          </a:xfrm>
          <a:custGeom>
            <a:rect b="b" l="l" r="r" t="t"/>
            <a:pathLst>
              <a:path extrusionOk="0" h="862262" w="11146697">
                <a:moveTo>
                  <a:pt x="0" y="0"/>
                </a:moveTo>
                <a:lnTo>
                  <a:pt x="11146697" y="0"/>
                </a:lnTo>
                <a:lnTo>
                  <a:pt x="11146697" y="862262"/>
                </a:lnTo>
                <a:lnTo>
                  <a:pt x="0" y="862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4"/>
          <p:cNvSpPr txBox="1"/>
          <p:nvPr/>
        </p:nvSpPr>
        <p:spPr>
          <a:xfrm>
            <a:off x="4131074" y="314298"/>
            <a:ext cx="10000448" cy="1802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COMANDOS PARA LA GESTIÓN DE PRIVILEGIOS</a:t>
            </a:r>
            <a:endParaRPr/>
          </a:p>
        </p:txBody>
      </p:sp>
      <p:sp>
        <p:nvSpPr>
          <p:cNvPr id="273" name="Google Shape;273;p14"/>
          <p:cNvSpPr txBox="1"/>
          <p:nvPr/>
        </p:nvSpPr>
        <p:spPr>
          <a:xfrm>
            <a:off x="1007378" y="4350116"/>
            <a:ext cx="4834970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59" u="none" cap="none" strike="noStrike">
                <a:solidFill>
                  <a:srgbClr val="253754"/>
                </a:solidFill>
                <a:latin typeface="Arial"/>
                <a:ea typeface="Arial"/>
                <a:cs typeface="Arial"/>
                <a:sym typeface="Arial"/>
              </a:rPr>
              <a:t>Grant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2630621" y="4906312"/>
            <a:ext cx="8720364" cy="11778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Se utiliza para revocar uno o varios privilegios de un usuario.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1982581" y="3629750"/>
            <a:ext cx="48048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79">
                <a:solidFill>
                  <a:srgbClr val="EDE8E4"/>
                </a:solidFill>
              </a:rPr>
              <a:t>REVOKE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754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/>
          <p:nvPr/>
        </p:nvSpPr>
        <p:spPr>
          <a:xfrm>
            <a:off x="-1344051" y="-2033784"/>
            <a:ext cx="7337309" cy="6736351"/>
          </a:xfrm>
          <a:custGeom>
            <a:rect b="b" l="l" r="r" t="t"/>
            <a:pathLst>
              <a:path extrusionOk="0" h="6736351" w="7337309">
                <a:moveTo>
                  <a:pt x="0" y="0"/>
                </a:moveTo>
                <a:lnTo>
                  <a:pt x="7337309" y="0"/>
                </a:lnTo>
                <a:lnTo>
                  <a:pt x="7337309" y="6736351"/>
                </a:lnTo>
                <a:lnTo>
                  <a:pt x="0" y="6736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89" l="0" r="0" t="0"/>
            </a:stretch>
          </a:blipFill>
          <a:ln>
            <a:noFill/>
          </a:ln>
        </p:spPr>
      </p:sp>
      <p:sp>
        <p:nvSpPr>
          <p:cNvPr id="281" name="Google Shape;281;p15"/>
          <p:cNvSpPr/>
          <p:nvPr/>
        </p:nvSpPr>
        <p:spPr>
          <a:xfrm rot="-10151301">
            <a:off x="12532781" y="8165682"/>
            <a:ext cx="6978682" cy="6521895"/>
          </a:xfrm>
          <a:custGeom>
            <a:rect b="b" l="l" r="r" t="t"/>
            <a:pathLst>
              <a:path extrusionOk="0" h="6521895" w="6978682">
                <a:moveTo>
                  <a:pt x="0" y="0"/>
                </a:moveTo>
                <a:lnTo>
                  <a:pt x="6978682" y="0"/>
                </a:lnTo>
                <a:lnTo>
                  <a:pt x="6978682" y="6521895"/>
                </a:lnTo>
                <a:lnTo>
                  <a:pt x="0" y="652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15"/>
          <p:cNvSpPr/>
          <p:nvPr/>
        </p:nvSpPr>
        <p:spPr>
          <a:xfrm>
            <a:off x="-1446812" y="8697061"/>
            <a:ext cx="4522675" cy="4029292"/>
          </a:xfrm>
          <a:custGeom>
            <a:rect b="b" l="l" r="r" t="t"/>
            <a:pathLst>
              <a:path extrusionOk="0" h="4029292" w="4522675">
                <a:moveTo>
                  <a:pt x="0" y="0"/>
                </a:moveTo>
                <a:lnTo>
                  <a:pt x="4522675" y="0"/>
                </a:lnTo>
                <a:lnTo>
                  <a:pt x="4522675" y="4029292"/>
                </a:lnTo>
                <a:lnTo>
                  <a:pt x="0" y="40292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15"/>
          <p:cNvSpPr/>
          <p:nvPr/>
        </p:nvSpPr>
        <p:spPr>
          <a:xfrm rot="10452176">
            <a:off x="14804226" y="-2442296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2"/>
                </a:lnTo>
                <a:lnTo>
                  <a:pt x="0" y="4884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15"/>
          <p:cNvSpPr/>
          <p:nvPr/>
        </p:nvSpPr>
        <p:spPr>
          <a:xfrm>
            <a:off x="3075863" y="8169498"/>
            <a:ext cx="11142143" cy="1055127"/>
          </a:xfrm>
          <a:custGeom>
            <a:rect b="b" l="l" r="r" t="t"/>
            <a:pathLst>
              <a:path extrusionOk="0" h="1055127" w="11142143">
                <a:moveTo>
                  <a:pt x="0" y="0"/>
                </a:moveTo>
                <a:lnTo>
                  <a:pt x="11142143" y="0"/>
                </a:lnTo>
                <a:lnTo>
                  <a:pt x="11142143" y="1055127"/>
                </a:lnTo>
                <a:lnTo>
                  <a:pt x="0" y="105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15"/>
          <p:cNvSpPr/>
          <p:nvPr/>
        </p:nvSpPr>
        <p:spPr>
          <a:xfrm>
            <a:off x="3075863" y="6767113"/>
            <a:ext cx="4240076" cy="942239"/>
          </a:xfrm>
          <a:custGeom>
            <a:rect b="b" l="l" r="r" t="t"/>
            <a:pathLst>
              <a:path extrusionOk="0" h="942239" w="4240076">
                <a:moveTo>
                  <a:pt x="0" y="0"/>
                </a:moveTo>
                <a:lnTo>
                  <a:pt x="4240076" y="0"/>
                </a:lnTo>
                <a:lnTo>
                  <a:pt x="4240076" y="942239"/>
                </a:lnTo>
                <a:lnTo>
                  <a:pt x="0" y="9422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15"/>
          <p:cNvSpPr txBox="1"/>
          <p:nvPr/>
        </p:nvSpPr>
        <p:spPr>
          <a:xfrm>
            <a:off x="2812984" y="4499880"/>
            <a:ext cx="10007400" cy="1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Se utiliza para ver los privilegios otorgados al usuario de la </a:t>
            </a:r>
            <a:r>
              <a:rPr lang="en-US" sz="3479">
                <a:solidFill>
                  <a:srgbClr val="EDE8E4"/>
                </a:solidFill>
              </a:rPr>
              <a:t>sesión</a:t>
            </a:r>
            <a:r>
              <a:rPr b="0" i="0" lang="en-US" sz="34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 actual o de uno en </a:t>
            </a:r>
            <a:r>
              <a:rPr lang="en-US" sz="3479">
                <a:solidFill>
                  <a:srgbClr val="EDE8E4"/>
                </a:solidFill>
              </a:rPr>
              <a:t>específico</a:t>
            </a:r>
            <a:r>
              <a:rPr b="0" i="0" lang="en-US" sz="34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87" name="Google Shape;287;p15"/>
          <p:cNvSpPr txBox="1"/>
          <p:nvPr/>
        </p:nvSpPr>
        <p:spPr>
          <a:xfrm>
            <a:off x="2076100" y="3349200"/>
            <a:ext cx="59481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SHOW </a:t>
            </a:r>
            <a:r>
              <a:rPr b="1" lang="en-US" sz="5179">
                <a:solidFill>
                  <a:srgbClr val="EDE8E4"/>
                </a:solidFill>
              </a:rPr>
              <a:t>GRANTS</a:t>
            </a:r>
            <a:endParaRPr/>
          </a:p>
        </p:txBody>
      </p:sp>
      <p:sp>
        <p:nvSpPr>
          <p:cNvPr id="288" name="Google Shape;288;p15"/>
          <p:cNvSpPr txBox="1"/>
          <p:nvPr/>
        </p:nvSpPr>
        <p:spPr>
          <a:xfrm>
            <a:off x="4131074" y="314298"/>
            <a:ext cx="10000448" cy="1802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COMANDOS PARA LA GESTIÓN DE PRIVILEGIOS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8E4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/>
          <p:nvPr/>
        </p:nvSpPr>
        <p:spPr>
          <a:xfrm rot="-445925">
            <a:off x="3142738" y="-769394"/>
            <a:ext cx="9798172" cy="13143890"/>
          </a:xfrm>
          <a:custGeom>
            <a:rect b="b" l="l" r="r" t="t"/>
            <a:pathLst>
              <a:path extrusionOk="0" h="13143890" w="9798172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16"/>
          <p:cNvSpPr/>
          <p:nvPr/>
        </p:nvSpPr>
        <p:spPr>
          <a:xfrm rot="-8798399">
            <a:off x="8466276" y="-9590538"/>
            <a:ext cx="9798172" cy="13143890"/>
          </a:xfrm>
          <a:custGeom>
            <a:rect b="b" l="l" r="r" t="t"/>
            <a:pathLst>
              <a:path extrusionOk="0" h="13143890" w="9798172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16"/>
          <p:cNvSpPr/>
          <p:nvPr/>
        </p:nvSpPr>
        <p:spPr>
          <a:xfrm rot="3283157">
            <a:off x="-1501206" y="7329841"/>
            <a:ext cx="5624862" cy="7545546"/>
          </a:xfrm>
          <a:custGeom>
            <a:rect b="b" l="l" r="r" t="t"/>
            <a:pathLst>
              <a:path extrusionOk="0" h="7545546" w="5624862">
                <a:moveTo>
                  <a:pt x="0" y="0"/>
                </a:moveTo>
                <a:lnTo>
                  <a:pt x="5624862" y="0"/>
                </a:lnTo>
                <a:lnTo>
                  <a:pt x="5624862" y="7545546"/>
                </a:lnTo>
                <a:lnTo>
                  <a:pt x="0" y="7545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16"/>
          <p:cNvSpPr/>
          <p:nvPr/>
        </p:nvSpPr>
        <p:spPr>
          <a:xfrm rot="2770156">
            <a:off x="-2577184" y="-2165857"/>
            <a:ext cx="5154368" cy="4995052"/>
          </a:xfrm>
          <a:custGeom>
            <a:rect b="b" l="l" r="r" t="t"/>
            <a:pathLst>
              <a:path extrusionOk="0" h="4995052" w="5154368">
                <a:moveTo>
                  <a:pt x="0" y="0"/>
                </a:moveTo>
                <a:lnTo>
                  <a:pt x="5154368" y="0"/>
                </a:lnTo>
                <a:lnTo>
                  <a:pt x="5154368" y="4995051"/>
                </a:lnTo>
                <a:lnTo>
                  <a:pt x="0" y="4995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16"/>
          <p:cNvSpPr/>
          <p:nvPr/>
        </p:nvSpPr>
        <p:spPr>
          <a:xfrm rot="2770156">
            <a:off x="15710816" y="8522875"/>
            <a:ext cx="5154368" cy="4995052"/>
          </a:xfrm>
          <a:custGeom>
            <a:rect b="b" l="l" r="r" t="t"/>
            <a:pathLst>
              <a:path extrusionOk="0" h="4995052" w="5154368">
                <a:moveTo>
                  <a:pt x="0" y="0"/>
                </a:moveTo>
                <a:lnTo>
                  <a:pt x="5154368" y="0"/>
                </a:lnTo>
                <a:lnTo>
                  <a:pt x="5154368" y="4995052"/>
                </a:lnTo>
                <a:lnTo>
                  <a:pt x="0" y="499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16"/>
          <p:cNvSpPr/>
          <p:nvPr/>
        </p:nvSpPr>
        <p:spPr>
          <a:xfrm>
            <a:off x="9535077" y="3891235"/>
            <a:ext cx="8429529" cy="3540402"/>
          </a:xfrm>
          <a:custGeom>
            <a:rect b="b" l="l" r="r" t="t"/>
            <a:pathLst>
              <a:path extrusionOk="0" h="3540402" w="8429529">
                <a:moveTo>
                  <a:pt x="0" y="0"/>
                </a:moveTo>
                <a:lnTo>
                  <a:pt x="8429529" y="0"/>
                </a:lnTo>
                <a:lnTo>
                  <a:pt x="8429529" y="3540402"/>
                </a:lnTo>
                <a:lnTo>
                  <a:pt x="0" y="3540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16"/>
          <p:cNvSpPr txBox="1"/>
          <p:nvPr/>
        </p:nvSpPr>
        <p:spPr>
          <a:xfrm>
            <a:off x="1904222" y="1514779"/>
            <a:ext cx="6460548" cy="197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86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¿QUÉ ES UN ROL?</a:t>
            </a:r>
            <a:endParaRPr/>
          </a:p>
        </p:txBody>
      </p:sp>
      <p:sp>
        <p:nvSpPr>
          <p:cNvPr id="300" name="Google Shape;300;p16"/>
          <p:cNvSpPr txBox="1"/>
          <p:nvPr/>
        </p:nvSpPr>
        <p:spPr>
          <a:xfrm>
            <a:off x="1311225" y="4082358"/>
            <a:ext cx="8103735" cy="2107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Un rol de MySQL es un conjunto de privilegios con nombre. Al igual que las cuentas de usuario, se pueden otorgar y revocar privilegios a los roles.</a:t>
            </a:r>
            <a:endParaRPr/>
          </a:p>
        </p:txBody>
      </p:sp>
      <p:sp>
        <p:nvSpPr>
          <p:cNvPr id="301" name="Google Shape;301;p16"/>
          <p:cNvSpPr txBox="1"/>
          <p:nvPr/>
        </p:nvSpPr>
        <p:spPr>
          <a:xfrm>
            <a:off x="1311225" y="6349492"/>
            <a:ext cx="8103735" cy="3170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A una cuenta de usuario se le pueden asignar roles, lo que le otorga los privilegios asociados a cada rol. Esto permite asignar conjuntos de privilegios a las cuentas y ofrece una alternativa práctica a la asignación de privilegios individuales.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8E4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/>
          <p:nvPr/>
        </p:nvSpPr>
        <p:spPr>
          <a:xfrm>
            <a:off x="2078847" y="4001261"/>
            <a:ext cx="8307816" cy="1930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Simplificación de la gestión de privilegios: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En lugar de asignar privilegios individualmente a cada usuario, se pueden agrupar en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roles y asignarlos a grupos de usuarios.</a:t>
            </a:r>
            <a:endParaRPr/>
          </a:p>
        </p:txBody>
      </p:sp>
      <p:sp>
        <p:nvSpPr>
          <p:cNvPr id="307" name="Google Shape;307;p17"/>
          <p:cNvSpPr txBox="1"/>
          <p:nvPr/>
        </p:nvSpPr>
        <p:spPr>
          <a:xfrm>
            <a:off x="2226259" y="6228298"/>
            <a:ext cx="8307816" cy="145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Mayor flexibilidad: 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Facilita la gestión de permisos cuando se necesitan cambios o ajustes en los niveles de acceso.</a:t>
            </a:r>
            <a:endParaRPr/>
          </a:p>
        </p:txBody>
      </p:sp>
      <p:sp>
        <p:nvSpPr>
          <p:cNvPr id="308" name="Google Shape;308;p17"/>
          <p:cNvSpPr txBox="1"/>
          <p:nvPr/>
        </p:nvSpPr>
        <p:spPr>
          <a:xfrm>
            <a:off x="2183927" y="8004550"/>
            <a:ext cx="8307816" cy="1943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Mejor organización: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Ayuda a mantener la estructura de privilegios de la base de datos de forma más organizada y fácil de entender.</a:t>
            </a:r>
            <a:endParaRPr/>
          </a:p>
        </p:txBody>
      </p:sp>
      <p:sp>
        <p:nvSpPr>
          <p:cNvPr id="309" name="Google Shape;309;p17"/>
          <p:cNvSpPr txBox="1"/>
          <p:nvPr/>
        </p:nvSpPr>
        <p:spPr>
          <a:xfrm>
            <a:off x="1904222" y="1607248"/>
            <a:ext cx="7817079" cy="197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86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BENEFICIOS DE USAR ROLES</a:t>
            </a:r>
            <a:endParaRPr/>
          </a:p>
        </p:txBody>
      </p:sp>
      <p:sp>
        <p:nvSpPr>
          <p:cNvPr id="310" name="Google Shape;310;p17"/>
          <p:cNvSpPr/>
          <p:nvPr/>
        </p:nvSpPr>
        <p:spPr>
          <a:xfrm rot="-6399961">
            <a:off x="11329998" y="-1574727"/>
            <a:ext cx="13805122" cy="17698875"/>
          </a:xfrm>
          <a:custGeom>
            <a:rect b="b" l="l" r="r" t="t"/>
            <a:pathLst>
              <a:path extrusionOk="0" h="17698875" w="13805122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17"/>
          <p:cNvSpPr/>
          <p:nvPr/>
        </p:nvSpPr>
        <p:spPr>
          <a:xfrm>
            <a:off x="11262186" y="2077193"/>
            <a:ext cx="6238131" cy="6238131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49997" r="-49993" t="0"/>
            </a:stretch>
          </a:blipFill>
          <a:ln cap="sq" cmpd="sng" w="95250">
            <a:solidFill>
              <a:srgbClr val="D89C6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2" name="Google Shape;312;p17"/>
          <p:cNvCxnSpPr/>
          <p:nvPr/>
        </p:nvCxnSpPr>
        <p:spPr>
          <a:xfrm rot="10800000">
            <a:off x="1960315" y="4029227"/>
            <a:ext cx="0" cy="1470758"/>
          </a:xfrm>
          <a:prstGeom prst="straightConnector1">
            <a:avLst/>
          </a:prstGeom>
          <a:noFill/>
          <a:ln cap="flat" cmpd="sng" w="152400">
            <a:solidFill>
              <a:srgbClr val="E3D8D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3" name="Google Shape;313;p17"/>
          <p:cNvCxnSpPr/>
          <p:nvPr/>
        </p:nvCxnSpPr>
        <p:spPr>
          <a:xfrm rot="10800000">
            <a:off x="2065395" y="6285448"/>
            <a:ext cx="0" cy="1470758"/>
          </a:xfrm>
          <a:prstGeom prst="straightConnector1">
            <a:avLst/>
          </a:prstGeom>
          <a:noFill/>
          <a:ln cap="flat" cmpd="sng" w="152400">
            <a:solidFill>
              <a:srgbClr val="E3D8D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4" name="Google Shape;314;p17"/>
          <p:cNvCxnSpPr/>
          <p:nvPr/>
        </p:nvCxnSpPr>
        <p:spPr>
          <a:xfrm rot="10800000">
            <a:off x="2065395" y="8162022"/>
            <a:ext cx="0" cy="1470758"/>
          </a:xfrm>
          <a:prstGeom prst="straightConnector1">
            <a:avLst/>
          </a:prstGeom>
          <a:noFill/>
          <a:ln cap="flat" cmpd="sng" w="152400">
            <a:solidFill>
              <a:srgbClr val="E3D8D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5" name="Google Shape;315;p17"/>
          <p:cNvSpPr/>
          <p:nvPr/>
        </p:nvSpPr>
        <p:spPr>
          <a:xfrm>
            <a:off x="15572246" y="8746182"/>
            <a:ext cx="1966466" cy="1884231"/>
          </a:xfrm>
          <a:custGeom>
            <a:rect b="b" l="l" r="r" t="t"/>
            <a:pathLst>
              <a:path extrusionOk="0" h="1884231" w="1966466">
                <a:moveTo>
                  <a:pt x="0" y="0"/>
                </a:moveTo>
                <a:lnTo>
                  <a:pt x="1966465" y="0"/>
                </a:lnTo>
                <a:lnTo>
                  <a:pt x="1966465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17"/>
          <p:cNvSpPr/>
          <p:nvPr/>
        </p:nvSpPr>
        <p:spPr>
          <a:xfrm>
            <a:off x="17259300" y="8746182"/>
            <a:ext cx="1966466" cy="1884231"/>
          </a:xfrm>
          <a:custGeom>
            <a:rect b="b" l="l" r="r" t="t"/>
            <a:pathLst>
              <a:path extrusionOk="0"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17"/>
          <p:cNvSpPr/>
          <p:nvPr/>
        </p:nvSpPr>
        <p:spPr>
          <a:xfrm rot="659918">
            <a:off x="-442221" y="-3550155"/>
            <a:ext cx="6556116" cy="6126988"/>
          </a:xfrm>
          <a:custGeom>
            <a:rect b="b" l="l" r="r" t="t"/>
            <a:pathLst>
              <a:path extrusionOk="0" h="6126988" w="6556116">
                <a:moveTo>
                  <a:pt x="0" y="0"/>
                </a:moveTo>
                <a:lnTo>
                  <a:pt x="6556116" y="0"/>
                </a:lnTo>
                <a:lnTo>
                  <a:pt x="6556116" y="6126989"/>
                </a:lnTo>
                <a:lnTo>
                  <a:pt x="0" y="6126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17"/>
          <p:cNvSpPr txBox="1"/>
          <p:nvPr/>
        </p:nvSpPr>
        <p:spPr>
          <a:xfrm>
            <a:off x="1028700" y="3694365"/>
            <a:ext cx="770662" cy="1857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27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19" name="Google Shape;319;p17"/>
          <p:cNvSpPr txBox="1"/>
          <p:nvPr/>
        </p:nvSpPr>
        <p:spPr>
          <a:xfrm>
            <a:off x="1133780" y="5950587"/>
            <a:ext cx="770662" cy="1857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27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20" name="Google Shape;320;p17"/>
          <p:cNvSpPr txBox="1"/>
          <p:nvPr/>
        </p:nvSpPr>
        <p:spPr>
          <a:xfrm>
            <a:off x="1133780" y="7827160"/>
            <a:ext cx="770662" cy="1857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27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8E4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"/>
          <p:cNvSpPr txBox="1"/>
          <p:nvPr/>
        </p:nvSpPr>
        <p:spPr>
          <a:xfrm>
            <a:off x="2183927" y="4277556"/>
            <a:ext cx="8307816" cy="1930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Reducción de errores: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Al asignar roles, se minimiza la posibilidad de errores en la configuración de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permisos.</a:t>
            </a:r>
            <a:endParaRPr/>
          </a:p>
        </p:txBody>
      </p:sp>
      <p:sp>
        <p:nvSpPr>
          <p:cNvPr id="326" name="Google Shape;326;p18"/>
          <p:cNvSpPr txBox="1"/>
          <p:nvPr/>
        </p:nvSpPr>
        <p:spPr>
          <a:xfrm>
            <a:off x="2226259" y="6733654"/>
            <a:ext cx="8307816" cy="145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Mayor seguridad: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Permite controlar el acceso a los recursos de la base de datos de manera más eficiente y segura.</a:t>
            </a:r>
            <a:endParaRPr/>
          </a:p>
        </p:txBody>
      </p:sp>
      <p:sp>
        <p:nvSpPr>
          <p:cNvPr id="327" name="Google Shape;327;p18"/>
          <p:cNvSpPr txBox="1"/>
          <p:nvPr/>
        </p:nvSpPr>
        <p:spPr>
          <a:xfrm>
            <a:off x="1904222" y="1607248"/>
            <a:ext cx="7817079" cy="197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86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BENEFICIOS DE USAR ROLES</a:t>
            </a:r>
            <a:endParaRPr/>
          </a:p>
        </p:txBody>
      </p:sp>
      <p:sp>
        <p:nvSpPr>
          <p:cNvPr id="328" name="Google Shape;328;p18"/>
          <p:cNvSpPr/>
          <p:nvPr/>
        </p:nvSpPr>
        <p:spPr>
          <a:xfrm rot="-6399961">
            <a:off x="11329998" y="-1574727"/>
            <a:ext cx="13805122" cy="17698875"/>
          </a:xfrm>
          <a:custGeom>
            <a:rect b="b" l="l" r="r" t="t"/>
            <a:pathLst>
              <a:path extrusionOk="0" h="17698875" w="13805122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18"/>
          <p:cNvSpPr/>
          <p:nvPr/>
        </p:nvSpPr>
        <p:spPr>
          <a:xfrm>
            <a:off x="11262186" y="2074955"/>
            <a:ext cx="6238131" cy="6238131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9236" r="-69324" t="0"/>
            </a:stretch>
          </a:blipFill>
          <a:ln cap="sq" cmpd="sng" w="95250">
            <a:solidFill>
              <a:srgbClr val="D89C6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0" name="Google Shape;330;p18"/>
          <p:cNvCxnSpPr/>
          <p:nvPr/>
        </p:nvCxnSpPr>
        <p:spPr>
          <a:xfrm rot="10800000">
            <a:off x="2065395" y="4305522"/>
            <a:ext cx="0" cy="1470758"/>
          </a:xfrm>
          <a:prstGeom prst="straightConnector1">
            <a:avLst/>
          </a:prstGeom>
          <a:noFill/>
          <a:ln cap="flat" cmpd="sng" w="152400">
            <a:solidFill>
              <a:srgbClr val="E3D8D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1" name="Google Shape;331;p18"/>
          <p:cNvCxnSpPr/>
          <p:nvPr/>
        </p:nvCxnSpPr>
        <p:spPr>
          <a:xfrm rot="10800000">
            <a:off x="2065395" y="6790804"/>
            <a:ext cx="0" cy="1470758"/>
          </a:xfrm>
          <a:prstGeom prst="straightConnector1">
            <a:avLst/>
          </a:prstGeom>
          <a:noFill/>
          <a:ln cap="flat" cmpd="sng" w="152400">
            <a:solidFill>
              <a:srgbClr val="E3D8D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2" name="Google Shape;332;p18"/>
          <p:cNvSpPr/>
          <p:nvPr/>
        </p:nvSpPr>
        <p:spPr>
          <a:xfrm>
            <a:off x="15572246" y="8746182"/>
            <a:ext cx="1966466" cy="1884231"/>
          </a:xfrm>
          <a:custGeom>
            <a:rect b="b" l="l" r="r" t="t"/>
            <a:pathLst>
              <a:path extrusionOk="0" h="1884231" w="1966466">
                <a:moveTo>
                  <a:pt x="0" y="0"/>
                </a:moveTo>
                <a:lnTo>
                  <a:pt x="1966465" y="0"/>
                </a:lnTo>
                <a:lnTo>
                  <a:pt x="1966465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18"/>
          <p:cNvSpPr/>
          <p:nvPr/>
        </p:nvSpPr>
        <p:spPr>
          <a:xfrm>
            <a:off x="17259300" y="8746182"/>
            <a:ext cx="1966466" cy="1884231"/>
          </a:xfrm>
          <a:custGeom>
            <a:rect b="b" l="l" r="r" t="t"/>
            <a:pathLst>
              <a:path extrusionOk="0"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18"/>
          <p:cNvSpPr/>
          <p:nvPr/>
        </p:nvSpPr>
        <p:spPr>
          <a:xfrm rot="659918">
            <a:off x="-442221" y="-3550155"/>
            <a:ext cx="6556116" cy="6126988"/>
          </a:xfrm>
          <a:custGeom>
            <a:rect b="b" l="l" r="r" t="t"/>
            <a:pathLst>
              <a:path extrusionOk="0" h="6126988" w="6556116">
                <a:moveTo>
                  <a:pt x="0" y="0"/>
                </a:moveTo>
                <a:lnTo>
                  <a:pt x="6556116" y="0"/>
                </a:lnTo>
                <a:lnTo>
                  <a:pt x="6556116" y="6126989"/>
                </a:lnTo>
                <a:lnTo>
                  <a:pt x="0" y="6126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18"/>
          <p:cNvSpPr txBox="1"/>
          <p:nvPr/>
        </p:nvSpPr>
        <p:spPr>
          <a:xfrm>
            <a:off x="1133780" y="3970660"/>
            <a:ext cx="770662" cy="1857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27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36" name="Google Shape;336;p18"/>
          <p:cNvSpPr txBox="1"/>
          <p:nvPr/>
        </p:nvSpPr>
        <p:spPr>
          <a:xfrm>
            <a:off x="1133780" y="6455942"/>
            <a:ext cx="770662" cy="1857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27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754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"/>
          <p:cNvSpPr/>
          <p:nvPr/>
        </p:nvSpPr>
        <p:spPr>
          <a:xfrm>
            <a:off x="-290950" y="-2033784"/>
            <a:ext cx="6944259" cy="6489726"/>
          </a:xfrm>
          <a:custGeom>
            <a:rect b="b" l="l" r="r" t="t"/>
            <a:pathLst>
              <a:path extrusionOk="0" h="6489726" w="6944259">
                <a:moveTo>
                  <a:pt x="0" y="0"/>
                </a:moveTo>
                <a:lnTo>
                  <a:pt x="6944259" y="0"/>
                </a:lnTo>
                <a:lnTo>
                  <a:pt x="6944259" y="6489726"/>
                </a:lnTo>
                <a:lnTo>
                  <a:pt x="0" y="6489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19"/>
          <p:cNvSpPr/>
          <p:nvPr/>
        </p:nvSpPr>
        <p:spPr>
          <a:xfrm rot="-10151301">
            <a:off x="11164674" y="6546853"/>
            <a:ext cx="8535602" cy="7976908"/>
          </a:xfrm>
          <a:custGeom>
            <a:rect b="b" l="l" r="r" t="t"/>
            <a:pathLst>
              <a:path extrusionOk="0" h="7976908" w="8535602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19"/>
          <p:cNvSpPr/>
          <p:nvPr/>
        </p:nvSpPr>
        <p:spPr>
          <a:xfrm>
            <a:off x="-1446812" y="784176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19"/>
          <p:cNvSpPr/>
          <p:nvPr/>
        </p:nvSpPr>
        <p:spPr>
          <a:xfrm rot="10452176">
            <a:off x="15012576" y="-275968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19"/>
          <p:cNvSpPr/>
          <p:nvPr/>
        </p:nvSpPr>
        <p:spPr>
          <a:xfrm>
            <a:off x="4035893" y="7370562"/>
            <a:ext cx="6914116" cy="787251"/>
          </a:xfrm>
          <a:custGeom>
            <a:rect b="b" l="l" r="r" t="t"/>
            <a:pathLst>
              <a:path extrusionOk="0" h="787251" w="6914116">
                <a:moveTo>
                  <a:pt x="0" y="0"/>
                </a:moveTo>
                <a:lnTo>
                  <a:pt x="6914116" y="0"/>
                </a:lnTo>
                <a:lnTo>
                  <a:pt x="6914116" y="787251"/>
                </a:lnTo>
                <a:lnTo>
                  <a:pt x="0" y="787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19"/>
          <p:cNvSpPr txBox="1"/>
          <p:nvPr/>
        </p:nvSpPr>
        <p:spPr>
          <a:xfrm>
            <a:off x="4919056" y="587306"/>
            <a:ext cx="8449889" cy="1802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COMANDOS PARA LA GESTIÓN DE ROLES</a:t>
            </a:r>
            <a:endParaRPr/>
          </a:p>
        </p:txBody>
      </p:sp>
      <p:sp>
        <p:nvSpPr>
          <p:cNvPr id="347" name="Google Shape;347;p19"/>
          <p:cNvSpPr txBox="1"/>
          <p:nvPr/>
        </p:nvSpPr>
        <p:spPr>
          <a:xfrm>
            <a:off x="3181180" y="4876330"/>
            <a:ext cx="9131430" cy="18053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33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Crea un nuevo rol en el servidor MySQL, que luego puede recibir privilegios y asignarse a usuarios.</a:t>
            </a:r>
            <a:endParaRPr/>
          </a:p>
        </p:txBody>
      </p:sp>
      <p:sp>
        <p:nvSpPr>
          <p:cNvPr id="348" name="Google Shape;348;p19"/>
          <p:cNvSpPr txBox="1"/>
          <p:nvPr/>
        </p:nvSpPr>
        <p:spPr>
          <a:xfrm>
            <a:off x="2855888" y="3650888"/>
            <a:ext cx="5318363" cy="805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CREATE ROLE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8E4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 rot="-6501204">
            <a:off x="-4899086" y="-8147683"/>
            <a:ext cx="9798172" cy="13143890"/>
          </a:xfrm>
          <a:custGeom>
            <a:rect b="b" l="l" r="r" t="t"/>
            <a:pathLst>
              <a:path extrusionOk="0" h="13143890" w="9798172">
                <a:moveTo>
                  <a:pt x="0" y="0"/>
                </a:moveTo>
                <a:lnTo>
                  <a:pt x="9798172" y="0"/>
                </a:lnTo>
                <a:lnTo>
                  <a:pt x="9798172" y="13143889"/>
                </a:lnTo>
                <a:lnTo>
                  <a:pt x="0" y="13143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2"/>
          <p:cNvSpPr/>
          <p:nvPr/>
        </p:nvSpPr>
        <p:spPr>
          <a:xfrm rot="-8798399">
            <a:off x="11434890" y="2417332"/>
            <a:ext cx="9798172" cy="13143890"/>
          </a:xfrm>
          <a:custGeom>
            <a:rect b="b" l="l" r="r" t="t"/>
            <a:pathLst>
              <a:path extrusionOk="0" h="13143890" w="9798172">
                <a:moveTo>
                  <a:pt x="0" y="0"/>
                </a:moveTo>
                <a:lnTo>
                  <a:pt x="9798172" y="0"/>
                </a:lnTo>
                <a:lnTo>
                  <a:pt x="9798172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2"/>
          <p:cNvSpPr/>
          <p:nvPr/>
        </p:nvSpPr>
        <p:spPr>
          <a:xfrm rot="-10301337">
            <a:off x="9883234" y="-2150579"/>
            <a:ext cx="12901483" cy="11165647"/>
          </a:xfrm>
          <a:custGeom>
            <a:rect b="b" l="l" r="r" t="t"/>
            <a:pathLst>
              <a:path extrusionOk="0" h="11165647" w="12901483">
                <a:moveTo>
                  <a:pt x="0" y="0"/>
                </a:moveTo>
                <a:lnTo>
                  <a:pt x="12901483" y="0"/>
                </a:lnTo>
                <a:lnTo>
                  <a:pt x="12901483" y="11165647"/>
                </a:lnTo>
                <a:lnTo>
                  <a:pt x="0" y="11165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2"/>
          <p:cNvSpPr/>
          <p:nvPr/>
        </p:nvSpPr>
        <p:spPr>
          <a:xfrm rot="458160">
            <a:off x="-3775194" y="6616870"/>
            <a:ext cx="8481393" cy="7340260"/>
          </a:xfrm>
          <a:custGeom>
            <a:rect b="b" l="l" r="r" t="t"/>
            <a:pathLst>
              <a:path extrusionOk="0" h="7340260" w="8481393">
                <a:moveTo>
                  <a:pt x="0" y="0"/>
                </a:moveTo>
                <a:lnTo>
                  <a:pt x="8481393" y="0"/>
                </a:lnTo>
                <a:lnTo>
                  <a:pt x="8481393" y="7340260"/>
                </a:lnTo>
                <a:lnTo>
                  <a:pt x="0" y="73402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2"/>
          <p:cNvSpPr txBox="1"/>
          <p:nvPr/>
        </p:nvSpPr>
        <p:spPr>
          <a:xfrm>
            <a:off x="2344704" y="876300"/>
            <a:ext cx="6411555" cy="1319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62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CONTENIDO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2344704" y="258870"/>
            <a:ext cx="4756100" cy="980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83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TABLA DE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2005957" y="2347897"/>
            <a:ext cx="6750302" cy="6838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7337" lvl="1" marL="694676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Clr>
                <a:srgbClr val="152540"/>
              </a:buClr>
              <a:buSzPts val="3216"/>
              <a:buFont typeface="Arial"/>
              <a:buChar char="•"/>
            </a:pPr>
            <a:r>
              <a:rPr b="0" i="0" lang="en-US" sz="3216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  <a:p>
            <a:pPr indent="-347337" lvl="1" marL="694676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Clr>
                <a:srgbClr val="152540"/>
              </a:buClr>
              <a:buSzPts val="3216"/>
              <a:buFont typeface="Arial"/>
              <a:buChar char="•"/>
            </a:pPr>
            <a:r>
              <a:rPr b="0" i="0" lang="en-US" sz="3216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¿Por qué crear nuevos usuarios?</a:t>
            </a:r>
            <a:endParaRPr/>
          </a:p>
          <a:p>
            <a:pPr indent="-347337" lvl="1" marL="694676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Clr>
                <a:srgbClr val="152540"/>
              </a:buClr>
              <a:buSzPts val="3216"/>
              <a:buFont typeface="Arial"/>
              <a:buChar char="•"/>
            </a:pPr>
            <a:r>
              <a:rPr b="0" i="0" lang="en-US" sz="3216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Comandos para la gestión de usuarios</a:t>
            </a:r>
            <a:endParaRPr/>
          </a:p>
          <a:p>
            <a:pPr indent="-347337" lvl="1" marL="694676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Clr>
                <a:srgbClr val="152540"/>
              </a:buClr>
              <a:buSzPts val="3216"/>
              <a:buFont typeface="Arial"/>
              <a:buChar char="•"/>
            </a:pPr>
            <a:r>
              <a:rPr b="0" i="0" lang="en-US" sz="3216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¿Qué es un privilegio?</a:t>
            </a:r>
            <a:endParaRPr/>
          </a:p>
          <a:p>
            <a:pPr indent="-347337" lvl="1" marL="694676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Clr>
                <a:srgbClr val="152540"/>
              </a:buClr>
              <a:buSzPts val="3216"/>
              <a:buFont typeface="Arial"/>
              <a:buChar char="•"/>
            </a:pPr>
            <a:r>
              <a:rPr b="0" i="0" lang="en-US" sz="3216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Tipos de privilegios</a:t>
            </a:r>
            <a:endParaRPr/>
          </a:p>
          <a:p>
            <a:pPr indent="-347337" lvl="1" marL="694676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Clr>
                <a:srgbClr val="152540"/>
              </a:buClr>
              <a:buSzPts val="3216"/>
              <a:buFont typeface="Arial"/>
              <a:buChar char="•"/>
            </a:pPr>
            <a:r>
              <a:rPr b="0" i="0" lang="en-US" sz="3216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Comandos para la gestión de privilegios</a:t>
            </a:r>
            <a:endParaRPr/>
          </a:p>
          <a:p>
            <a:pPr indent="-347337" lvl="1" marL="694676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Clr>
                <a:srgbClr val="152540"/>
              </a:buClr>
              <a:buSzPts val="3216"/>
              <a:buFont typeface="Arial"/>
              <a:buChar char="•"/>
            </a:pPr>
            <a:r>
              <a:rPr b="0" i="0" lang="en-US" sz="3216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¿Qué es un rol?</a:t>
            </a:r>
            <a:endParaRPr/>
          </a:p>
          <a:p>
            <a:pPr indent="-347337" lvl="1" marL="694676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Clr>
                <a:srgbClr val="152540"/>
              </a:buClr>
              <a:buSzPts val="3216"/>
              <a:buFont typeface="Arial"/>
              <a:buChar char="•"/>
            </a:pPr>
            <a:r>
              <a:rPr b="0" i="0" lang="en-US" sz="3216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Beneficios de usar roles</a:t>
            </a:r>
            <a:endParaRPr/>
          </a:p>
          <a:p>
            <a:pPr indent="-347337" lvl="1" marL="694676" marR="0" rtl="0" algn="l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Clr>
                <a:srgbClr val="152540"/>
              </a:buClr>
              <a:buSzPts val="3216"/>
              <a:buFont typeface="Arial"/>
              <a:buChar char="•"/>
            </a:pPr>
            <a:r>
              <a:rPr b="0" i="0" lang="en-US" sz="3216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Comandos para la gestión de roles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8617316" y="2063694"/>
            <a:ext cx="1053369" cy="6925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50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50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50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50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50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50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50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50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08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50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09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754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"/>
          <p:cNvSpPr/>
          <p:nvPr/>
        </p:nvSpPr>
        <p:spPr>
          <a:xfrm>
            <a:off x="-290950" y="-2033784"/>
            <a:ext cx="6944259" cy="6489726"/>
          </a:xfrm>
          <a:custGeom>
            <a:rect b="b" l="l" r="r" t="t"/>
            <a:pathLst>
              <a:path extrusionOk="0" h="6489726" w="6944259">
                <a:moveTo>
                  <a:pt x="0" y="0"/>
                </a:moveTo>
                <a:lnTo>
                  <a:pt x="6944259" y="0"/>
                </a:lnTo>
                <a:lnTo>
                  <a:pt x="6944259" y="6489726"/>
                </a:lnTo>
                <a:lnTo>
                  <a:pt x="0" y="6489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20"/>
          <p:cNvSpPr/>
          <p:nvPr/>
        </p:nvSpPr>
        <p:spPr>
          <a:xfrm rot="-10151301">
            <a:off x="11164674" y="6546853"/>
            <a:ext cx="8535602" cy="7976908"/>
          </a:xfrm>
          <a:custGeom>
            <a:rect b="b" l="l" r="r" t="t"/>
            <a:pathLst>
              <a:path extrusionOk="0" h="7976908" w="8535602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20"/>
          <p:cNvSpPr/>
          <p:nvPr/>
        </p:nvSpPr>
        <p:spPr>
          <a:xfrm>
            <a:off x="-1446812" y="784176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20"/>
          <p:cNvSpPr/>
          <p:nvPr/>
        </p:nvSpPr>
        <p:spPr>
          <a:xfrm rot="10452176">
            <a:off x="15012576" y="-275968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20"/>
          <p:cNvSpPr/>
          <p:nvPr/>
        </p:nvSpPr>
        <p:spPr>
          <a:xfrm>
            <a:off x="3533787" y="8052772"/>
            <a:ext cx="10458260" cy="810935"/>
          </a:xfrm>
          <a:custGeom>
            <a:rect b="b" l="l" r="r" t="t"/>
            <a:pathLst>
              <a:path extrusionOk="0" h="810935" w="10458260">
                <a:moveTo>
                  <a:pt x="0" y="0"/>
                </a:moveTo>
                <a:lnTo>
                  <a:pt x="10458260" y="0"/>
                </a:lnTo>
                <a:lnTo>
                  <a:pt x="10458260" y="810935"/>
                </a:lnTo>
                <a:lnTo>
                  <a:pt x="0" y="810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20"/>
          <p:cNvSpPr/>
          <p:nvPr/>
        </p:nvSpPr>
        <p:spPr>
          <a:xfrm>
            <a:off x="3181180" y="6914551"/>
            <a:ext cx="11163475" cy="675684"/>
          </a:xfrm>
          <a:custGeom>
            <a:rect b="b" l="l" r="r" t="t"/>
            <a:pathLst>
              <a:path extrusionOk="0" h="675684" w="11163475">
                <a:moveTo>
                  <a:pt x="0" y="0"/>
                </a:moveTo>
                <a:lnTo>
                  <a:pt x="11163474" y="0"/>
                </a:lnTo>
                <a:lnTo>
                  <a:pt x="11163474" y="675684"/>
                </a:lnTo>
                <a:lnTo>
                  <a:pt x="0" y="6756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20"/>
          <p:cNvSpPr txBox="1"/>
          <p:nvPr/>
        </p:nvSpPr>
        <p:spPr>
          <a:xfrm>
            <a:off x="2738724" y="4422166"/>
            <a:ext cx="10630221" cy="17804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3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Otorga privilegios a un rol, y luego permite asignar ese rol a uno o varios usuarios. Así, los usuarios heredan los permisos del rol.</a:t>
            </a:r>
            <a:endParaRPr/>
          </a:p>
        </p:txBody>
      </p:sp>
      <p:sp>
        <p:nvSpPr>
          <p:cNvPr id="360" name="Google Shape;360;p20"/>
          <p:cNvSpPr txBox="1"/>
          <p:nvPr/>
        </p:nvSpPr>
        <p:spPr>
          <a:xfrm>
            <a:off x="2457184" y="3463848"/>
            <a:ext cx="4196125" cy="805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GRANT</a:t>
            </a:r>
            <a:endParaRPr/>
          </a:p>
        </p:txBody>
      </p:sp>
      <p:sp>
        <p:nvSpPr>
          <p:cNvPr id="361" name="Google Shape;361;p20"/>
          <p:cNvSpPr txBox="1"/>
          <p:nvPr/>
        </p:nvSpPr>
        <p:spPr>
          <a:xfrm>
            <a:off x="4919056" y="587306"/>
            <a:ext cx="8449889" cy="1802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COMANDOS PARA LA GESTIÓN DE ROLES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754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"/>
          <p:cNvSpPr/>
          <p:nvPr/>
        </p:nvSpPr>
        <p:spPr>
          <a:xfrm>
            <a:off x="-290950" y="-2033784"/>
            <a:ext cx="6944259" cy="6489726"/>
          </a:xfrm>
          <a:custGeom>
            <a:rect b="b" l="l" r="r" t="t"/>
            <a:pathLst>
              <a:path extrusionOk="0" h="6489726" w="6944259">
                <a:moveTo>
                  <a:pt x="0" y="0"/>
                </a:moveTo>
                <a:lnTo>
                  <a:pt x="6944259" y="0"/>
                </a:lnTo>
                <a:lnTo>
                  <a:pt x="6944259" y="6489726"/>
                </a:lnTo>
                <a:lnTo>
                  <a:pt x="0" y="6489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21"/>
          <p:cNvSpPr/>
          <p:nvPr/>
        </p:nvSpPr>
        <p:spPr>
          <a:xfrm rot="-10151301">
            <a:off x="11164674" y="6546853"/>
            <a:ext cx="8535602" cy="7976908"/>
          </a:xfrm>
          <a:custGeom>
            <a:rect b="b" l="l" r="r" t="t"/>
            <a:pathLst>
              <a:path extrusionOk="0" h="7976908" w="8535602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21"/>
          <p:cNvSpPr/>
          <p:nvPr/>
        </p:nvSpPr>
        <p:spPr>
          <a:xfrm>
            <a:off x="-1446812" y="784176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21"/>
          <p:cNvSpPr/>
          <p:nvPr/>
        </p:nvSpPr>
        <p:spPr>
          <a:xfrm rot="10452176">
            <a:off x="15012576" y="-275968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21"/>
          <p:cNvSpPr/>
          <p:nvPr/>
        </p:nvSpPr>
        <p:spPr>
          <a:xfrm>
            <a:off x="3510282" y="8489462"/>
            <a:ext cx="10466890" cy="713652"/>
          </a:xfrm>
          <a:custGeom>
            <a:rect b="b" l="l" r="r" t="t"/>
            <a:pathLst>
              <a:path extrusionOk="0" h="713652" w="10466890">
                <a:moveTo>
                  <a:pt x="0" y="0"/>
                </a:moveTo>
                <a:lnTo>
                  <a:pt x="10466889" y="0"/>
                </a:lnTo>
                <a:lnTo>
                  <a:pt x="10466889" y="713651"/>
                </a:lnTo>
                <a:lnTo>
                  <a:pt x="0" y="713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21"/>
          <p:cNvSpPr/>
          <p:nvPr/>
        </p:nvSpPr>
        <p:spPr>
          <a:xfrm>
            <a:off x="2908983" y="7052559"/>
            <a:ext cx="11870928" cy="789203"/>
          </a:xfrm>
          <a:custGeom>
            <a:rect b="b" l="l" r="r" t="t"/>
            <a:pathLst>
              <a:path extrusionOk="0" h="789203" w="11870928">
                <a:moveTo>
                  <a:pt x="0" y="0"/>
                </a:moveTo>
                <a:lnTo>
                  <a:pt x="11870928" y="0"/>
                </a:lnTo>
                <a:lnTo>
                  <a:pt x="11870928" y="789203"/>
                </a:lnTo>
                <a:lnTo>
                  <a:pt x="0" y="789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21"/>
          <p:cNvSpPr txBox="1"/>
          <p:nvPr/>
        </p:nvSpPr>
        <p:spPr>
          <a:xfrm>
            <a:off x="2707542" y="4565687"/>
            <a:ext cx="12072370" cy="1835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1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Sirve para activar un rol asignado a un usuario. Ya que cada vez que se asigna un rol a un usuario, este no esta activo por defecto.</a:t>
            </a:r>
            <a:endParaRPr/>
          </a:p>
        </p:txBody>
      </p:sp>
      <p:sp>
        <p:nvSpPr>
          <p:cNvPr id="373" name="Google Shape;373;p21"/>
          <p:cNvSpPr txBox="1"/>
          <p:nvPr/>
        </p:nvSpPr>
        <p:spPr>
          <a:xfrm>
            <a:off x="2457184" y="3455586"/>
            <a:ext cx="4196125" cy="805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SET ROLE</a:t>
            </a:r>
            <a:endParaRPr/>
          </a:p>
        </p:txBody>
      </p:sp>
      <p:sp>
        <p:nvSpPr>
          <p:cNvPr id="374" name="Google Shape;374;p21"/>
          <p:cNvSpPr txBox="1"/>
          <p:nvPr/>
        </p:nvSpPr>
        <p:spPr>
          <a:xfrm>
            <a:off x="4919056" y="587306"/>
            <a:ext cx="8449889" cy="1802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COMANDOS PARA LA GESTIÓN DE ROLES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754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2"/>
          <p:cNvSpPr/>
          <p:nvPr/>
        </p:nvSpPr>
        <p:spPr>
          <a:xfrm>
            <a:off x="-290950" y="-2033784"/>
            <a:ext cx="6944259" cy="6489726"/>
          </a:xfrm>
          <a:custGeom>
            <a:rect b="b" l="l" r="r" t="t"/>
            <a:pathLst>
              <a:path extrusionOk="0" h="6489726" w="6944259">
                <a:moveTo>
                  <a:pt x="0" y="0"/>
                </a:moveTo>
                <a:lnTo>
                  <a:pt x="6944259" y="0"/>
                </a:lnTo>
                <a:lnTo>
                  <a:pt x="6944259" y="6489726"/>
                </a:lnTo>
                <a:lnTo>
                  <a:pt x="0" y="6489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22"/>
          <p:cNvSpPr/>
          <p:nvPr/>
        </p:nvSpPr>
        <p:spPr>
          <a:xfrm rot="-10151301">
            <a:off x="11164674" y="6546853"/>
            <a:ext cx="8535602" cy="7976908"/>
          </a:xfrm>
          <a:custGeom>
            <a:rect b="b" l="l" r="r" t="t"/>
            <a:pathLst>
              <a:path extrusionOk="0" h="7976908" w="8535602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22"/>
          <p:cNvSpPr/>
          <p:nvPr/>
        </p:nvSpPr>
        <p:spPr>
          <a:xfrm>
            <a:off x="-1446812" y="784176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22"/>
          <p:cNvSpPr/>
          <p:nvPr/>
        </p:nvSpPr>
        <p:spPr>
          <a:xfrm rot="10452176">
            <a:off x="15012576" y="-275968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22"/>
          <p:cNvSpPr txBox="1"/>
          <p:nvPr/>
        </p:nvSpPr>
        <p:spPr>
          <a:xfrm>
            <a:off x="2738724" y="4422166"/>
            <a:ext cx="10630221" cy="17804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3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Se utiliza para revocar uno o varios privilegios de un rol, o también para revocar un rol de un usuario en específico.</a:t>
            </a:r>
            <a:endParaRPr/>
          </a:p>
        </p:txBody>
      </p:sp>
      <p:sp>
        <p:nvSpPr>
          <p:cNvPr id="384" name="Google Shape;384;p22"/>
          <p:cNvSpPr/>
          <p:nvPr/>
        </p:nvSpPr>
        <p:spPr>
          <a:xfrm>
            <a:off x="2462736" y="6694927"/>
            <a:ext cx="12317175" cy="654536"/>
          </a:xfrm>
          <a:custGeom>
            <a:rect b="b" l="l" r="r" t="t"/>
            <a:pathLst>
              <a:path extrusionOk="0" h="654536" w="12317175">
                <a:moveTo>
                  <a:pt x="0" y="0"/>
                </a:moveTo>
                <a:lnTo>
                  <a:pt x="12317175" y="0"/>
                </a:lnTo>
                <a:lnTo>
                  <a:pt x="12317175" y="654535"/>
                </a:lnTo>
                <a:lnTo>
                  <a:pt x="0" y="654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22"/>
          <p:cNvSpPr/>
          <p:nvPr/>
        </p:nvSpPr>
        <p:spPr>
          <a:xfrm>
            <a:off x="3306971" y="7844762"/>
            <a:ext cx="10628705" cy="642541"/>
          </a:xfrm>
          <a:custGeom>
            <a:rect b="b" l="l" r="r" t="t"/>
            <a:pathLst>
              <a:path extrusionOk="0" h="642541" w="10628705">
                <a:moveTo>
                  <a:pt x="0" y="0"/>
                </a:moveTo>
                <a:lnTo>
                  <a:pt x="10628705" y="0"/>
                </a:lnTo>
                <a:lnTo>
                  <a:pt x="10628705" y="642542"/>
                </a:lnTo>
                <a:lnTo>
                  <a:pt x="0" y="642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22"/>
          <p:cNvSpPr txBox="1"/>
          <p:nvPr/>
        </p:nvSpPr>
        <p:spPr>
          <a:xfrm>
            <a:off x="2457184" y="3463848"/>
            <a:ext cx="41961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RE</a:t>
            </a:r>
            <a:r>
              <a:rPr b="1" lang="en-US" sz="4679">
                <a:solidFill>
                  <a:srgbClr val="EDE8E4"/>
                </a:solidFill>
              </a:rPr>
              <a:t>V</a:t>
            </a:r>
            <a:r>
              <a:rPr b="1" i="0" lang="en-US" sz="46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OKE</a:t>
            </a:r>
            <a:endParaRPr/>
          </a:p>
        </p:txBody>
      </p:sp>
      <p:sp>
        <p:nvSpPr>
          <p:cNvPr id="387" name="Google Shape;387;p22"/>
          <p:cNvSpPr txBox="1"/>
          <p:nvPr/>
        </p:nvSpPr>
        <p:spPr>
          <a:xfrm>
            <a:off x="4919056" y="587306"/>
            <a:ext cx="8449889" cy="1802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COMANDOS PARA LA GESTIÓN DE ROLES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754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/>
          <p:nvPr/>
        </p:nvSpPr>
        <p:spPr>
          <a:xfrm>
            <a:off x="-290950" y="-2033784"/>
            <a:ext cx="6944259" cy="6489726"/>
          </a:xfrm>
          <a:custGeom>
            <a:rect b="b" l="l" r="r" t="t"/>
            <a:pathLst>
              <a:path extrusionOk="0" h="6489726" w="6944259">
                <a:moveTo>
                  <a:pt x="0" y="0"/>
                </a:moveTo>
                <a:lnTo>
                  <a:pt x="6944259" y="0"/>
                </a:lnTo>
                <a:lnTo>
                  <a:pt x="6944259" y="6489726"/>
                </a:lnTo>
                <a:lnTo>
                  <a:pt x="0" y="6489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23"/>
          <p:cNvSpPr/>
          <p:nvPr/>
        </p:nvSpPr>
        <p:spPr>
          <a:xfrm rot="-10151301">
            <a:off x="11164674" y="6546853"/>
            <a:ext cx="8535602" cy="7976908"/>
          </a:xfrm>
          <a:custGeom>
            <a:rect b="b" l="l" r="r" t="t"/>
            <a:pathLst>
              <a:path extrusionOk="0" h="7976908" w="8535602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23"/>
          <p:cNvSpPr/>
          <p:nvPr/>
        </p:nvSpPr>
        <p:spPr>
          <a:xfrm>
            <a:off x="-1446812" y="784176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" name="Google Shape;395;p23"/>
          <p:cNvSpPr/>
          <p:nvPr/>
        </p:nvSpPr>
        <p:spPr>
          <a:xfrm rot="10452176">
            <a:off x="15012576" y="-275968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23"/>
          <p:cNvSpPr txBox="1"/>
          <p:nvPr/>
        </p:nvSpPr>
        <p:spPr>
          <a:xfrm>
            <a:off x="2967435" y="5067300"/>
            <a:ext cx="9834687" cy="1817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61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Elimina un rol del sistema y quita su asociación con los usuarios. No afecta otros privilegios que tengan por separado.</a:t>
            </a:r>
            <a:endParaRPr/>
          </a:p>
        </p:txBody>
      </p:sp>
      <p:sp>
        <p:nvSpPr>
          <p:cNvPr id="397" name="Google Shape;397;p23"/>
          <p:cNvSpPr txBox="1"/>
          <p:nvPr/>
        </p:nvSpPr>
        <p:spPr>
          <a:xfrm>
            <a:off x="2457184" y="3650888"/>
            <a:ext cx="4196125" cy="805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DROP ROLE</a:t>
            </a:r>
            <a:endParaRPr/>
          </a:p>
        </p:txBody>
      </p:sp>
      <p:sp>
        <p:nvSpPr>
          <p:cNvPr id="398" name="Google Shape;398;p23"/>
          <p:cNvSpPr/>
          <p:nvPr/>
        </p:nvSpPr>
        <p:spPr>
          <a:xfrm>
            <a:off x="4555247" y="7706740"/>
            <a:ext cx="6192407" cy="834210"/>
          </a:xfrm>
          <a:custGeom>
            <a:rect b="b" l="l" r="r" t="t"/>
            <a:pathLst>
              <a:path extrusionOk="0" h="834210" w="6192407">
                <a:moveTo>
                  <a:pt x="0" y="0"/>
                </a:moveTo>
                <a:lnTo>
                  <a:pt x="6192406" y="0"/>
                </a:lnTo>
                <a:lnTo>
                  <a:pt x="6192406" y="834210"/>
                </a:lnTo>
                <a:lnTo>
                  <a:pt x="0" y="834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23"/>
          <p:cNvSpPr txBox="1"/>
          <p:nvPr/>
        </p:nvSpPr>
        <p:spPr>
          <a:xfrm>
            <a:off x="4919056" y="587306"/>
            <a:ext cx="8449889" cy="1802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COMANDOS PARA LA GESTIÓN DE ROLES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754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4"/>
          <p:cNvSpPr/>
          <p:nvPr/>
        </p:nvSpPr>
        <p:spPr>
          <a:xfrm>
            <a:off x="-290950" y="-2033784"/>
            <a:ext cx="6944259" cy="6489726"/>
          </a:xfrm>
          <a:custGeom>
            <a:rect b="b" l="l" r="r" t="t"/>
            <a:pathLst>
              <a:path extrusionOk="0" h="6489726" w="6944259">
                <a:moveTo>
                  <a:pt x="0" y="0"/>
                </a:moveTo>
                <a:lnTo>
                  <a:pt x="6944259" y="0"/>
                </a:lnTo>
                <a:lnTo>
                  <a:pt x="6944259" y="6489726"/>
                </a:lnTo>
                <a:lnTo>
                  <a:pt x="0" y="6489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24"/>
          <p:cNvSpPr/>
          <p:nvPr/>
        </p:nvSpPr>
        <p:spPr>
          <a:xfrm rot="-10151301">
            <a:off x="11164674" y="6546853"/>
            <a:ext cx="8535602" cy="7976908"/>
          </a:xfrm>
          <a:custGeom>
            <a:rect b="b" l="l" r="r" t="t"/>
            <a:pathLst>
              <a:path extrusionOk="0" h="7976908" w="8535602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6" name="Google Shape;406;p24"/>
          <p:cNvSpPr/>
          <p:nvPr/>
        </p:nvSpPr>
        <p:spPr>
          <a:xfrm>
            <a:off x="-1446812" y="784176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7" name="Google Shape;407;p24"/>
          <p:cNvSpPr/>
          <p:nvPr/>
        </p:nvSpPr>
        <p:spPr>
          <a:xfrm rot="10452176">
            <a:off x="15012576" y="-275968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8" name="Google Shape;408;p24"/>
          <p:cNvSpPr/>
          <p:nvPr/>
        </p:nvSpPr>
        <p:spPr>
          <a:xfrm>
            <a:off x="4269548" y="7611307"/>
            <a:ext cx="7347457" cy="835730"/>
          </a:xfrm>
          <a:custGeom>
            <a:rect b="b" l="l" r="r" t="t"/>
            <a:pathLst>
              <a:path extrusionOk="0" h="835730" w="7347457">
                <a:moveTo>
                  <a:pt x="0" y="0"/>
                </a:moveTo>
                <a:lnTo>
                  <a:pt x="7347457" y="0"/>
                </a:lnTo>
                <a:lnTo>
                  <a:pt x="7347457" y="835730"/>
                </a:lnTo>
                <a:lnTo>
                  <a:pt x="0" y="835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9" name="Google Shape;409;p24"/>
          <p:cNvSpPr txBox="1"/>
          <p:nvPr/>
        </p:nvSpPr>
        <p:spPr>
          <a:xfrm>
            <a:off x="3181180" y="4893792"/>
            <a:ext cx="9007280" cy="1779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24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Muestra los roles activos en la sesión actual del usuario. Si no hay ninguno, devuelve NONE.</a:t>
            </a:r>
            <a:endParaRPr/>
          </a:p>
        </p:txBody>
      </p:sp>
      <p:sp>
        <p:nvSpPr>
          <p:cNvPr id="410" name="Google Shape;410;p24"/>
          <p:cNvSpPr txBox="1"/>
          <p:nvPr/>
        </p:nvSpPr>
        <p:spPr>
          <a:xfrm>
            <a:off x="4919056" y="587306"/>
            <a:ext cx="8449889" cy="1802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COMANDOS PARA LA GESTIÓN DE ROLES</a:t>
            </a:r>
            <a:endParaRPr/>
          </a:p>
        </p:txBody>
      </p:sp>
      <p:sp>
        <p:nvSpPr>
          <p:cNvPr id="411" name="Google Shape;411;p24"/>
          <p:cNvSpPr txBox="1"/>
          <p:nvPr/>
        </p:nvSpPr>
        <p:spPr>
          <a:xfrm>
            <a:off x="2457184" y="3650888"/>
            <a:ext cx="4196125" cy="805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79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754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5"/>
          <p:cNvSpPr txBox="1"/>
          <p:nvPr/>
        </p:nvSpPr>
        <p:spPr>
          <a:xfrm>
            <a:off x="2491262" y="3257454"/>
            <a:ext cx="7189698" cy="3572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274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MUCHAS GRACIAS</a:t>
            </a:r>
            <a:endParaRPr/>
          </a:p>
        </p:txBody>
      </p:sp>
      <p:cxnSp>
        <p:nvCxnSpPr>
          <p:cNvPr id="417" name="Google Shape;417;p25"/>
          <p:cNvCxnSpPr/>
          <p:nvPr/>
        </p:nvCxnSpPr>
        <p:spPr>
          <a:xfrm rot="10800000">
            <a:off x="1478627" y="1685723"/>
            <a:ext cx="0" cy="6915554"/>
          </a:xfrm>
          <a:prstGeom prst="straightConnector1">
            <a:avLst/>
          </a:prstGeom>
          <a:noFill/>
          <a:ln cap="flat" cmpd="sng" w="66675">
            <a:solidFill>
              <a:srgbClr val="E3D8D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8" name="Google Shape;418;p25"/>
          <p:cNvSpPr/>
          <p:nvPr/>
        </p:nvSpPr>
        <p:spPr>
          <a:xfrm rot="5400000">
            <a:off x="8502801" y="331078"/>
            <a:ext cx="10116277" cy="9454121"/>
          </a:xfrm>
          <a:custGeom>
            <a:rect b="b" l="l" r="r" t="t"/>
            <a:pathLst>
              <a:path extrusionOk="0" h="9454121" w="10116277">
                <a:moveTo>
                  <a:pt x="0" y="0"/>
                </a:moveTo>
                <a:lnTo>
                  <a:pt x="10116277" y="0"/>
                </a:lnTo>
                <a:lnTo>
                  <a:pt x="10116277" y="9454121"/>
                </a:lnTo>
                <a:lnTo>
                  <a:pt x="0" y="94541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8E4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 rot="-445925">
            <a:off x="3142738" y="-769394"/>
            <a:ext cx="9798172" cy="13143890"/>
          </a:xfrm>
          <a:custGeom>
            <a:rect b="b" l="l" r="r" t="t"/>
            <a:pathLst>
              <a:path extrusionOk="0" h="13143890" w="9798172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3"/>
          <p:cNvSpPr/>
          <p:nvPr/>
        </p:nvSpPr>
        <p:spPr>
          <a:xfrm rot="-8798399">
            <a:off x="8466276" y="-9590538"/>
            <a:ext cx="9798172" cy="13143890"/>
          </a:xfrm>
          <a:custGeom>
            <a:rect b="b" l="l" r="r" t="t"/>
            <a:pathLst>
              <a:path extrusionOk="0" h="13143890" w="9798172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3"/>
          <p:cNvSpPr/>
          <p:nvPr/>
        </p:nvSpPr>
        <p:spPr>
          <a:xfrm rot="3283157">
            <a:off x="-1501206" y="7329841"/>
            <a:ext cx="5624862" cy="7545546"/>
          </a:xfrm>
          <a:custGeom>
            <a:rect b="b" l="l" r="r" t="t"/>
            <a:pathLst>
              <a:path extrusionOk="0" h="7545546" w="5624862">
                <a:moveTo>
                  <a:pt x="0" y="0"/>
                </a:moveTo>
                <a:lnTo>
                  <a:pt x="5624862" y="0"/>
                </a:lnTo>
                <a:lnTo>
                  <a:pt x="5624862" y="7545546"/>
                </a:lnTo>
                <a:lnTo>
                  <a:pt x="0" y="7545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3"/>
          <p:cNvSpPr txBox="1"/>
          <p:nvPr/>
        </p:nvSpPr>
        <p:spPr>
          <a:xfrm>
            <a:off x="1904222" y="2039049"/>
            <a:ext cx="6460548" cy="966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86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 rot="2770156">
            <a:off x="-2577184" y="-2165857"/>
            <a:ext cx="5154368" cy="4995052"/>
          </a:xfrm>
          <a:custGeom>
            <a:rect b="b" l="l" r="r" t="t"/>
            <a:pathLst>
              <a:path extrusionOk="0" h="4995052" w="5154368">
                <a:moveTo>
                  <a:pt x="0" y="0"/>
                </a:moveTo>
                <a:lnTo>
                  <a:pt x="5154368" y="0"/>
                </a:lnTo>
                <a:lnTo>
                  <a:pt x="5154368" y="4995051"/>
                </a:lnTo>
                <a:lnTo>
                  <a:pt x="0" y="4995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3"/>
          <p:cNvSpPr/>
          <p:nvPr/>
        </p:nvSpPr>
        <p:spPr>
          <a:xfrm rot="2770156">
            <a:off x="15710816" y="8522875"/>
            <a:ext cx="5154368" cy="4995052"/>
          </a:xfrm>
          <a:custGeom>
            <a:rect b="b" l="l" r="r" t="t"/>
            <a:pathLst>
              <a:path extrusionOk="0" h="4995052" w="5154368">
                <a:moveTo>
                  <a:pt x="0" y="0"/>
                </a:moveTo>
                <a:lnTo>
                  <a:pt x="5154368" y="0"/>
                </a:lnTo>
                <a:lnTo>
                  <a:pt x="5154368" y="4995052"/>
                </a:lnTo>
                <a:lnTo>
                  <a:pt x="0" y="499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3"/>
          <p:cNvSpPr txBox="1"/>
          <p:nvPr/>
        </p:nvSpPr>
        <p:spPr>
          <a:xfrm>
            <a:off x="2269079" y="3714353"/>
            <a:ext cx="13749841" cy="418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152540"/>
                </a:solidFill>
                <a:latin typeface="Open Sans"/>
                <a:ea typeface="Open Sans"/>
                <a:cs typeface="Open Sans"/>
                <a:sym typeface="Open Sans"/>
              </a:rPr>
              <a:t>La seguridad en bases de datos es clave para proteger la integridad, confidencialidad y disponibilidad de la información. MySQL permite controlar el acceso mediante privilegios y roles, definiendo qué acciones puede realizar cada usuario y desde dónde. Esto reduce riesgos, evita accesos no autorizados y facilita una administración más segura y ordenada. Asignar privilegios correctamente y usar roles simplifica la gestión en entornos colaborativos.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8E4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/>
        </p:nvSpPr>
        <p:spPr>
          <a:xfrm>
            <a:off x="2996701" y="4076472"/>
            <a:ext cx="8307816" cy="1393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Mejora la seguridad de la base de datos y del sitio: Limita el acceso a datos sensibles y operaciones críticas, asignando solo los permisos necesarios a cada usuario.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2997762" y="5735821"/>
            <a:ext cx="8307816" cy="1393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Organiza mejor los roles: Define claramente roles y responsabilidades dentro de tu equipo al dar a cada uno el nivel de acceso adecuado a las tareas que necesita realizar.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2996701" y="7645607"/>
            <a:ext cx="8307816" cy="1393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Facilita la gestión de tu base de datos: Realiza un seguimiento y gestión de las actividades de los usuarios con facilidad, simplificando la auditoría 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cambios e identificación de problemas.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1904222" y="1615133"/>
            <a:ext cx="7817079" cy="197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86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¿POR QUÉ CREAR NUEVOS USUARIOS?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 rot="-6399961">
            <a:off x="11329998" y="-1574727"/>
            <a:ext cx="13805122" cy="17698875"/>
          </a:xfrm>
          <a:custGeom>
            <a:rect b="b" l="l" r="r" t="t"/>
            <a:pathLst>
              <a:path extrusionOk="0" h="17698875" w="13805122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4"/>
          <p:cNvSpPr/>
          <p:nvPr/>
        </p:nvSpPr>
        <p:spPr>
          <a:xfrm>
            <a:off x="11304517" y="2508050"/>
            <a:ext cx="6238131" cy="6238131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5520" r="-64471" t="0"/>
            </a:stretch>
          </a:blipFill>
          <a:ln cap="sq" cmpd="sng" w="95250">
            <a:solidFill>
              <a:srgbClr val="D89C6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8" name="Google Shape;128;p4"/>
          <p:cNvCxnSpPr/>
          <p:nvPr/>
        </p:nvCxnSpPr>
        <p:spPr>
          <a:xfrm rot="10800000">
            <a:off x="2835837" y="4028847"/>
            <a:ext cx="0" cy="1470758"/>
          </a:xfrm>
          <a:prstGeom prst="straightConnector1">
            <a:avLst/>
          </a:prstGeom>
          <a:noFill/>
          <a:ln cap="flat" cmpd="sng" w="152400">
            <a:solidFill>
              <a:srgbClr val="E3D8D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" name="Google Shape;129;p4"/>
          <p:cNvCxnSpPr/>
          <p:nvPr/>
        </p:nvCxnSpPr>
        <p:spPr>
          <a:xfrm rot="10800000">
            <a:off x="2835837" y="5752428"/>
            <a:ext cx="0" cy="1470758"/>
          </a:xfrm>
          <a:prstGeom prst="straightConnector1">
            <a:avLst/>
          </a:prstGeom>
          <a:noFill/>
          <a:ln cap="flat" cmpd="sng" w="152400">
            <a:solidFill>
              <a:srgbClr val="E3D8D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4"/>
          <p:cNvCxnSpPr/>
          <p:nvPr/>
        </p:nvCxnSpPr>
        <p:spPr>
          <a:xfrm rot="10800000">
            <a:off x="2835837" y="7661336"/>
            <a:ext cx="0" cy="1470758"/>
          </a:xfrm>
          <a:prstGeom prst="straightConnector1">
            <a:avLst/>
          </a:prstGeom>
          <a:noFill/>
          <a:ln cap="flat" cmpd="sng" w="152400">
            <a:solidFill>
              <a:srgbClr val="E3D8D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4"/>
          <p:cNvSpPr/>
          <p:nvPr/>
        </p:nvSpPr>
        <p:spPr>
          <a:xfrm>
            <a:off x="15572246" y="8746182"/>
            <a:ext cx="1966466" cy="1884231"/>
          </a:xfrm>
          <a:custGeom>
            <a:rect b="b" l="l" r="r" t="t"/>
            <a:pathLst>
              <a:path extrusionOk="0" h="1884231" w="1966466">
                <a:moveTo>
                  <a:pt x="0" y="0"/>
                </a:moveTo>
                <a:lnTo>
                  <a:pt x="1966465" y="0"/>
                </a:lnTo>
                <a:lnTo>
                  <a:pt x="1966465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4"/>
          <p:cNvSpPr/>
          <p:nvPr/>
        </p:nvSpPr>
        <p:spPr>
          <a:xfrm>
            <a:off x="17259300" y="8746182"/>
            <a:ext cx="1966466" cy="1884231"/>
          </a:xfrm>
          <a:custGeom>
            <a:rect b="b" l="l" r="r" t="t"/>
            <a:pathLst>
              <a:path extrusionOk="0" h="1884231" w="1966466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4"/>
          <p:cNvSpPr/>
          <p:nvPr/>
        </p:nvSpPr>
        <p:spPr>
          <a:xfrm rot="659918">
            <a:off x="-442221" y="-3550155"/>
            <a:ext cx="6556116" cy="6126988"/>
          </a:xfrm>
          <a:custGeom>
            <a:rect b="b" l="l" r="r" t="t"/>
            <a:pathLst>
              <a:path extrusionOk="0" h="6126988" w="6556116">
                <a:moveTo>
                  <a:pt x="0" y="0"/>
                </a:moveTo>
                <a:lnTo>
                  <a:pt x="6556116" y="0"/>
                </a:lnTo>
                <a:lnTo>
                  <a:pt x="6556116" y="6126989"/>
                </a:lnTo>
                <a:lnTo>
                  <a:pt x="0" y="6126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4"/>
          <p:cNvSpPr txBox="1"/>
          <p:nvPr/>
        </p:nvSpPr>
        <p:spPr>
          <a:xfrm>
            <a:off x="1904222" y="3693985"/>
            <a:ext cx="770662" cy="1857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27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1904222" y="5417566"/>
            <a:ext cx="770662" cy="1857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27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1904222" y="7379485"/>
            <a:ext cx="770662" cy="1857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27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754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 rot="-10151301">
            <a:off x="11164674" y="6546853"/>
            <a:ext cx="8535602" cy="7976908"/>
          </a:xfrm>
          <a:custGeom>
            <a:rect b="b" l="l" r="r" t="t"/>
            <a:pathLst>
              <a:path extrusionOk="0" h="7976908" w="8535602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5"/>
          <p:cNvSpPr txBox="1"/>
          <p:nvPr/>
        </p:nvSpPr>
        <p:spPr>
          <a:xfrm>
            <a:off x="4471160" y="412295"/>
            <a:ext cx="8736884" cy="1812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85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COMANDOS PARA LA GESTIÓN DE USUARIOS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-1446812" y="784176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5"/>
          <p:cNvSpPr/>
          <p:nvPr/>
        </p:nvSpPr>
        <p:spPr>
          <a:xfrm rot="10452176">
            <a:off x="15012576" y="-275968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5"/>
          <p:cNvSpPr/>
          <p:nvPr/>
        </p:nvSpPr>
        <p:spPr>
          <a:xfrm>
            <a:off x="-290950" y="-2033784"/>
            <a:ext cx="5537823" cy="5175348"/>
          </a:xfrm>
          <a:custGeom>
            <a:rect b="b" l="l" r="r" t="t"/>
            <a:pathLst>
              <a:path extrusionOk="0" h="5175348" w="5537823">
                <a:moveTo>
                  <a:pt x="0" y="0"/>
                </a:moveTo>
                <a:lnTo>
                  <a:pt x="5537823" y="0"/>
                </a:lnTo>
                <a:lnTo>
                  <a:pt x="5537823" y="5175348"/>
                </a:lnTo>
                <a:lnTo>
                  <a:pt x="0" y="5175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5"/>
          <p:cNvSpPr/>
          <p:nvPr/>
        </p:nvSpPr>
        <p:spPr>
          <a:xfrm>
            <a:off x="1980353" y="6934645"/>
            <a:ext cx="13718498" cy="898235"/>
          </a:xfrm>
          <a:custGeom>
            <a:rect b="b" l="l" r="r" t="t"/>
            <a:pathLst>
              <a:path extrusionOk="0" h="898235" w="13718498">
                <a:moveTo>
                  <a:pt x="0" y="0"/>
                </a:moveTo>
                <a:lnTo>
                  <a:pt x="13718498" y="0"/>
                </a:lnTo>
                <a:lnTo>
                  <a:pt x="13718498" y="898234"/>
                </a:lnTo>
                <a:lnTo>
                  <a:pt x="0" y="898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5"/>
          <p:cNvSpPr txBox="1"/>
          <p:nvPr/>
        </p:nvSpPr>
        <p:spPr>
          <a:xfrm>
            <a:off x="1775786" y="2730857"/>
            <a:ext cx="6311052" cy="892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85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CREATE USER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1775786" y="4167867"/>
            <a:ext cx="10996990" cy="1671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6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Crea una nueva cuenta en MySQL, definiendo nombre, contraseña, host y otras configuraciones de seguridad. No otorga privilegios por defecto.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754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 rot="-10151301">
            <a:off x="11164674" y="6546853"/>
            <a:ext cx="8535602" cy="7976908"/>
          </a:xfrm>
          <a:custGeom>
            <a:rect b="b" l="l" r="r" t="t"/>
            <a:pathLst>
              <a:path extrusionOk="0" h="7976908" w="8535602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6"/>
          <p:cNvSpPr/>
          <p:nvPr/>
        </p:nvSpPr>
        <p:spPr>
          <a:xfrm>
            <a:off x="-1446812" y="784176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6"/>
          <p:cNvSpPr/>
          <p:nvPr/>
        </p:nvSpPr>
        <p:spPr>
          <a:xfrm rot="10452176">
            <a:off x="15012576" y="-275968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6"/>
          <p:cNvSpPr/>
          <p:nvPr/>
        </p:nvSpPr>
        <p:spPr>
          <a:xfrm>
            <a:off x="-290950" y="-2033784"/>
            <a:ext cx="5537823" cy="5175348"/>
          </a:xfrm>
          <a:custGeom>
            <a:rect b="b" l="l" r="r" t="t"/>
            <a:pathLst>
              <a:path extrusionOk="0" h="5175348" w="5537823">
                <a:moveTo>
                  <a:pt x="0" y="0"/>
                </a:moveTo>
                <a:lnTo>
                  <a:pt x="5537823" y="0"/>
                </a:lnTo>
                <a:lnTo>
                  <a:pt x="5537823" y="5175348"/>
                </a:lnTo>
                <a:lnTo>
                  <a:pt x="0" y="5175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6"/>
          <p:cNvSpPr/>
          <p:nvPr/>
        </p:nvSpPr>
        <p:spPr>
          <a:xfrm>
            <a:off x="2477962" y="7013991"/>
            <a:ext cx="10018273" cy="789971"/>
          </a:xfrm>
          <a:custGeom>
            <a:rect b="b" l="l" r="r" t="t"/>
            <a:pathLst>
              <a:path extrusionOk="0" h="789971" w="10018273">
                <a:moveTo>
                  <a:pt x="0" y="0"/>
                </a:moveTo>
                <a:lnTo>
                  <a:pt x="10018273" y="0"/>
                </a:lnTo>
                <a:lnTo>
                  <a:pt x="10018273" y="789971"/>
                </a:lnTo>
                <a:lnTo>
                  <a:pt x="0" y="789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6"/>
          <p:cNvSpPr txBox="1"/>
          <p:nvPr/>
        </p:nvSpPr>
        <p:spPr>
          <a:xfrm>
            <a:off x="1028700" y="3341251"/>
            <a:ext cx="7090384" cy="892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85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DROP USER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2272884" y="4462562"/>
            <a:ext cx="9579977" cy="18571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34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Elimina una cuenta del sistema y sus privilegios. No cierra sesiones activas ni borra objetos creados por el usuario.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4471160" y="412295"/>
            <a:ext cx="8736884" cy="1812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85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COMANDOS PARA LA GESTIÓN DE USUARIOS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754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 rot="-10151301">
            <a:off x="11164674" y="6546853"/>
            <a:ext cx="8535602" cy="7976908"/>
          </a:xfrm>
          <a:custGeom>
            <a:rect b="b" l="l" r="r" t="t"/>
            <a:pathLst>
              <a:path extrusionOk="0" h="7976908" w="8535602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7"/>
          <p:cNvSpPr txBox="1"/>
          <p:nvPr/>
        </p:nvSpPr>
        <p:spPr>
          <a:xfrm>
            <a:off x="4035893" y="409548"/>
            <a:ext cx="8736884" cy="1812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85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COMANDOS PARA LA GESTIÓN DE USUARIOS</a:t>
            </a: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-1446812" y="784176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7"/>
          <p:cNvSpPr/>
          <p:nvPr/>
        </p:nvSpPr>
        <p:spPr>
          <a:xfrm rot="10452176">
            <a:off x="15012576" y="-275968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7"/>
          <p:cNvSpPr/>
          <p:nvPr/>
        </p:nvSpPr>
        <p:spPr>
          <a:xfrm>
            <a:off x="-290950" y="-2033784"/>
            <a:ext cx="5537823" cy="5175348"/>
          </a:xfrm>
          <a:custGeom>
            <a:rect b="b" l="l" r="r" t="t"/>
            <a:pathLst>
              <a:path extrusionOk="0" h="5175348" w="5537823">
                <a:moveTo>
                  <a:pt x="0" y="0"/>
                </a:moveTo>
                <a:lnTo>
                  <a:pt x="5537823" y="0"/>
                </a:lnTo>
                <a:lnTo>
                  <a:pt x="5537823" y="5175348"/>
                </a:lnTo>
                <a:lnTo>
                  <a:pt x="0" y="5175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7"/>
          <p:cNvSpPr txBox="1"/>
          <p:nvPr/>
        </p:nvSpPr>
        <p:spPr>
          <a:xfrm>
            <a:off x="1775786" y="3100762"/>
            <a:ext cx="5861399" cy="892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85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2138690" y="4259423"/>
            <a:ext cx="11994535" cy="1780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6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Permite ver los usuarios registrados y sus hosts. Se puede ampliar para mostrar detalles como contraseñas o plugins. Tambien permite verificar que privilegios poseen los usuarios.</a:t>
            </a: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2733719" y="6520295"/>
            <a:ext cx="8883261" cy="841218"/>
          </a:xfrm>
          <a:custGeom>
            <a:rect b="b" l="l" r="r" t="t"/>
            <a:pathLst>
              <a:path extrusionOk="0" h="841218" w="8883261">
                <a:moveTo>
                  <a:pt x="0" y="0"/>
                </a:moveTo>
                <a:lnTo>
                  <a:pt x="8883261" y="0"/>
                </a:lnTo>
                <a:lnTo>
                  <a:pt x="8883261" y="841217"/>
                </a:lnTo>
                <a:lnTo>
                  <a:pt x="0" y="841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7"/>
          <p:cNvSpPr/>
          <p:nvPr/>
        </p:nvSpPr>
        <p:spPr>
          <a:xfrm>
            <a:off x="2733719" y="7841762"/>
            <a:ext cx="11591588" cy="738805"/>
          </a:xfrm>
          <a:custGeom>
            <a:rect b="b" l="l" r="r" t="t"/>
            <a:pathLst>
              <a:path extrusionOk="0" h="738805" w="11591588">
                <a:moveTo>
                  <a:pt x="0" y="0"/>
                </a:moveTo>
                <a:lnTo>
                  <a:pt x="11591588" y="0"/>
                </a:lnTo>
                <a:lnTo>
                  <a:pt x="11591588" y="738804"/>
                </a:lnTo>
                <a:lnTo>
                  <a:pt x="0" y="738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754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/>
          <p:nvPr/>
        </p:nvSpPr>
        <p:spPr>
          <a:xfrm rot="-10151301">
            <a:off x="11164674" y="6546853"/>
            <a:ext cx="8535602" cy="7976908"/>
          </a:xfrm>
          <a:custGeom>
            <a:rect b="b" l="l" r="r" t="t"/>
            <a:pathLst>
              <a:path extrusionOk="0" h="7976908" w="8535602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8"/>
          <p:cNvSpPr txBox="1"/>
          <p:nvPr/>
        </p:nvSpPr>
        <p:spPr>
          <a:xfrm>
            <a:off x="4471160" y="412295"/>
            <a:ext cx="8736884" cy="1812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85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COMANDOS PARA LA GESTIÓN DE USUARIOS</a:t>
            </a:r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-1446812" y="784176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8"/>
          <p:cNvSpPr/>
          <p:nvPr/>
        </p:nvSpPr>
        <p:spPr>
          <a:xfrm rot="10452176">
            <a:off x="15012576" y="-2759682"/>
            <a:ext cx="5482705" cy="4884592"/>
          </a:xfrm>
          <a:custGeom>
            <a:rect b="b" l="l" r="r" t="t"/>
            <a:pathLst>
              <a:path extrusionOk="0" h="4884592" w="5482705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8"/>
          <p:cNvSpPr/>
          <p:nvPr/>
        </p:nvSpPr>
        <p:spPr>
          <a:xfrm>
            <a:off x="-290950" y="-2033784"/>
            <a:ext cx="5537823" cy="5175348"/>
          </a:xfrm>
          <a:custGeom>
            <a:rect b="b" l="l" r="r" t="t"/>
            <a:pathLst>
              <a:path extrusionOk="0" h="5175348" w="5537823">
                <a:moveTo>
                  <a:pt x="0" y="0"/>
                </a:moveTo>
                <a:lnTo>
                  <a:pt x="5537823" y="0"/>
                </a:lnTo>
                <a:lnTo>
                  <a:pt x="5537823" y="5175348"/>
                </a:lnTo>
                <a:lnTo>
                  <a:pt x="0" y="5175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8"/>
          <p:cNvSpPr txBox="1"/>
          <p:nvPr/>
        </p:nvSpPr>
        <p:spPr>
          <a:xfrm>
            <a:off x="1701681" y="3036789"/>
            <a:ext cx="7090384" cy="892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85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ALTER USER</a:t>
            </a:r>
            <a:endParaRPr/>
          </a:p>
        </p:txBody>
      </p:sp>
      <p:sp>
        <p:nvSpPr>
          <p:cNvPr id="184" name="Google Shape;184;p8"/>
          <p:cNvSpPr txBox="1"/>
          <p:nvPr/>
        </p:nvSpPr>
        <p:spPr>
          <a:xfrm>
            <a:off x="1891634" y="4181363"/>
            <a:ext cx="13540841" cy="22333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6" u="none" cap="none" strike="noStrike">
                <a:solidFill>
                  <a:srgbClr val="EDE8E4"/>
                </a:solidFill>
                <a:latin typeface="Arial"/>
                <a:ea typeface="Arial"/>
                <a:cs typeface="Arial"/>
                <a:sym typeface="Arial"/>
              </a:rPr>
              <a:t>Modifica una cuenta existente permitiendo actualizar diversas propiedades relacionadas con la seguridad, autenticación y configuración general de las cuentas. Como cambiar la contraseña, el método de autenticación, o bloquear/desbloquear el acceso.</a:t>
            </a: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1891634" y="7200668"/>
            <a:ext cx="14504732" cy="641093"/>
          </a:xfrm>
          <a:custGeom>
            <a:rect b="b" l="l" r="r" t="t"/>
            <a:pathLst>
              <a:path extrusionOk="0" h="641093" w="14504732">
                <a:moveTo>
                  <a:pt x="0" y="0"/>
                </a:moveTo>
                <a:lnTo>
                  <a:pt x="14504732" y="0"/>
                </a:lnTo>
                <a:lnTo>
                  <a:pt x="14504732" y="641094"/>
                </a:lnTo>
                <a:lnTo>
                  <a:pt x="0" y="641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8E4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/>
          <p:nvPr/>
        </p:nvSpPr>
        <p:spPr>
          <a:xfrm rot="-445925">
            <a:off x="3142738" y="-769394"/>
            <a:ext cx="9798172" cy="13143890"/>
          </a:xfrm>
          <a:custGeom>
            <a:rect b="b" l="l" r="r" t="t"/>
            <a:pathLst>
              <a:path extrusionOk="0" h="13143890" w="9798172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9"/>
          <p:cNvSpPr/>
          <p:nvPr/>
        </p:nvSpPr>
        <p:spPr>
          <a:xfrm rot="-8798399">
            <a:off x="8466276" y="-9590538"/>
            <a:ext cx="9798172" cy="13143890"/>
          </a:xfrm>
          <a:custGeom>
            <a:rect b="b" l="l" r="r" t="t"/>
            <a:pathLst>
              <a:path extrusionOk="0" h="13143890" w="9798172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9"/>
          <p:cNvSpPr/>
          <p:nvPr/>
        </p:nvSpPr>
        <p:spPr>
          <a:xfrm rot="3283157">
            <a:off x="-1501206" y="7329841"/>
            <a:ext cx="5624862" cy="7545546"/>
          </a:xfrm>
          <a:custGeom>
            <a:rect b="b" l="l" r="r" t="t"/>
            <a:pathLst>
              <a:path extrusionOk="0" h="7545546" w="5624862">
                <a:moveTo>
                  <a:pt x="0" y="0"/>
                </a:moveTo>
                <a:lnTo>
                  <a:pt x="5624862" y="0"/>
                </a:lnTo>
                <a:lnTo>
                  <a:pt x="5624862" y="7545546"/>
                </a:lnTo>
                <a:lnTo>
                  <a:pt x="0" y="7545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9"/>
          <p:cNvSpPr txBox="1"/>
          <p:nvPr/>
        </p:nvSpPr>
        <p:spPr>
          <a:xfrm>
            <a:off x="1904222" y="2039049"/>
            <a:ext cx="6460548" cy="197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86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¿QUÉ ES UN PRIVILEGIO?</a:t>
            </a:r>
            <a:endParaRPr/>
          </a:p>
        </p:txBody>
      </p:sp>
      <p:sp>
        <p:nvSpPr>
          <p:cNvPr id="194" name="Google Shape;194;p9"/>
          <p:cNvSpPr/>
          <p:nvPr/>
        </p:nvSpPr>
        <p:spPr>
          <a:xfrm rot="2770156">
            <a:off x="-2577184" y="-2165857"/>
            <a:ext cx="5154368" cy="4995052"/>
          </a:xfrm>
          <a:custGeom>
            <a:rect b="b" l="l" r="r" t="t"/>
            <a:pathLst>
              <a:path extrusionOk="0" h="4995052" w="5154368">
                <a:moveTo>
                  <a:pt x="0" y="0"/>
                </a:moveTo>
                <a:lnTo>
                  <a:pt x="5154368" y="0"/>
                </a:lnTo>
                <a:lnTo>
                  <a:pt x="5154368" y="4995051"/>
                </a:lnTo>
                <a:lnTo>
                  <a:pt x="0" y="4995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9"/>
          <p:cNvSpPr/>
          <p:nvPr/>
        </p:nvSpPr>
        <p:spPr>
          <a:xfrm rot="2770156">
            <a:off x="15710816" y="8522875"/>
            <a:ext cx="5154368" cy="4995052"/>
          </a:xfrm>
          <a:custGeom>
            <a:rect b="b" l="l" r="r" t="t"/>
            <a:pathLst>
              <a:path extrusionOk="0" h="4995052" w="5154368">
                <a:moveTo>
                  <a:pt x="0" y="0"/>
                </a:moveTo>
                <a:lnTo>
                  <a:pt x="5154368" y="0"/>
                </a:lnTo>
                <a:lnTo>
                  <a:pt x="5154368" y="4995052"/>
                </a:lnTo>
                <a:lnTo>
                  <a:pt x="0" y="499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9"/>
          <p:cNvSpPr txBox="1"/>
          <p:nvPr/>
        </p:nvSpPr>
        <p:spPr>
          <a:xfrm>
            <a:off x="1904222" y="4082358"/>
            <a:ext cx="7510737" cy="4695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256" lvl="1" marL="646511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152540"/>
              </a:buClr>
              <a:buSzPts val="2994"/>
              <a:buFont typeface="Arial"/>
              <a:buChar char="•"/>
            </a:pPr>
            <a:r>
              <a:rPr b="0" i="0" lang="en-US" sz="299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Son derechos o permisos asignados a los usuarios.</a:t>
            </a:r>
            <a:endParaRPr/>
          </a:p>
          <a:p>
            <a:pPr indent="-323256" lvl="1" marL="646511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152540"/>
              </a:buClr>
              <a:buSzPts val="2994"/>
              <a:buFont typeface="Arial"/>
              <a:buChar char="•"/>
            </a:pPr>
            <a:r>
              <a:rPr b="0" i="0" lang="en-US" sz="299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Los privilegios asignados a cada usuario se almacenan en distintas tablas</a:t>
            </a:r>
            <a:endParaRPr/>
          </a:p>
          <a:p>
            <a:pPr indent="-431008" lvl="2" marL="1293023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152540"/>
              </a:buClr>
              <a:buSzPts val="2994"/>
              <a:buFont typeface="Arial"/>
              <a:buChar char="⚬"/>
            </a:pPr>
            <a:r>
              <a:rPr b="0" i="0" lang="en-US" sz="299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mysql.db:</a:t>
            </a:r>
            <a:endParaRPr/>
          </a:p>
          <a:p>
            <a:pPr indent="-431008" lvl="2" marL="1293023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152540"/>
              </a:buClr>
              <a:buSzPts val="2994"/>
              <a:buFont typeface="Arial"/>
              <a:buChar char="⚬"/>
            </a:pPr>
            <a:r>
              <a:rPr b="0" i="0" lang="en-US" sz="299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mysql.tables_priv</a:t>
            </a:r>
            <a:endParaRPr/>
          </a:p>
          <a:p>
            <a:pPr indent="-431008" lvl="2" marL="1293023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152540"/>
              </a:buClr>
              <a:buSzPts val="2994"/>
              <a:buFont typeface="Arial"/>
              <a:buChar char="⚬"/>
            </a:pPr>
            <a:r>
              <a:rPr b="0" i="0" lang="en-US" sz="299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mysql.columns_priv</a:t>
            </a:r>
            <a:endParaRPr/>
          </a:p>
          <a:p>
            <a:pPr indent="-431008" lvl="2" marL="1293023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152540"/>
              </a:buClr>
              <a:buSzPts val="2994"/>
              <a:buFont typeface="Arial"/>
              <a:buChar char="⚬"/>
            </a:pPr>
            <a:r>
              <a:rPr b="0" i="0" lang="en-US" sz="2994" u="none" cap="none" strike="noStrike">
                <a:solidFill>
                  <a:srgbClr val="152540"/>
                </a:solidFill>
                <a:latin typeface="Arial"/>
                <a:ea typeface="Arial"/>
                <a:cs typeface="Arial"/>
                <a:sym typeface="Arial"/>
              </a:rPr>
              <a:t>mysql.procs_priv</a:t>
            </a:r>
            <a:endParaRPr/>
          </a:p>
        </p:txBody>
      </p:sp>
      <p:sp>
        <p:nvSpPr>
          <p:cNvPr id="197" name="Google Shape;197;p9"/>
          <p:cNvSpPr/>
          <p:nvPr/>
        </p:nvSpPr>
        <p:spPr>
          <a:xfrm>
            <a:off x="10329348" y="1943436"/>
            <a:ext cx="6238131" cy="6238131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2229" r="-55750" t="0"/>
            </a:stretch>
          </a:blipFill>
          <a:ln cap="sq" cmpd="sng" w="95250">
            <a:solidFill>
              <a:srgbClr val="D89C6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