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3" r:id="rId1"/>
  </p:sldMasterIdLst>
  <p:notesMasterIdLst>
    <p:notesMasterId r:id="rId27"/>
  </p:notesMasterIdLst>
  <p:handoutMasterIdLst>
    <p:handoutMasterId r:id="rId28"/>
  </p:handoutMasterIdLst>
  <p:sldIdLst>
    <p:sldId id="257" r:id="rId2"/>
    <p:sldId id="258" r:id="rId3"/>
    <p:sldId id="259" r:id="rId4"/>
    <p:sldId id="260" r:id="rId5"/>
    <p:sldId id="261" r:id="rId6"/>
    <p:sldId id="290" r:id="rId7"/>
    <p:sldId id="262" r:id="rId8"/>
    <p:sldId id="263" r:id="rId9"/>
    <p:sldId id="274" r:id="rId10"/>
    <p:sldId id="278" r:id="rId11"/>
    <p:sldId id="275" r:id="rId12"/>
    <p:sldId id="276" r:id="rId13"/>
    <p:sldId id="283" r:id="rId14"/>
    <p:sldId id="264" r:id="rId15"/>
    <p:sldId id="280" r:id="rId16"/>
    <p:sldId id="281" r:id="rId17"/>
    <p:sldId id="284" r:id="rId18"/>
    <p:sldId id="265" r:id="rId19"/>
    <p:sldId id="267" r:id="rId20"/>
    <p:sldId id="285" r:id="rId21"/>
    <p:sldId id="286" r:id="rId22"/>
    <p:sldId id="287" r:id="rId23"/>
    <p:sldId id="288" r:id="rId24"/>
    <p:sldId id="291" r:id="rId25"/>
    <p:sldId id="293" r:id="rId26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FC4E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8" autoAdjust="0"/>
    <p:restoredTop sz="80925" autoAdjust="0"/>
  </p:normalViewPr>
  <p:slideViewPr>
    <p:cSldViewPr>
      <p:cViewPr varScale="1">
        <p:scale>
          <a:sx n="69" d="100"/>
          <a:sy n="69" d="100"/>
        </p:scale>
        <p:origin x="142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 i="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s-ES"/>
              <a:t>Introduccion a las Pilas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i="0">
                <a:latin typeface="Calibri" pitchFamily="34" charset="0"/>
              </a:defRPr>
            </a:lvl1pPr>
          </a:lstStyle>
          <a:p>
            <a:pPr>
              <a:defRPr/>
            </a:pPr>
            <a:fld id="{1550F784-6D4B-4D39-B67B-0AD70194AD90}" type="datetimeFigureOut">
              <a:rPr lang="es-ES"/>
              <a:pPr>
                <a:defRPr/>
              </a:pPr>
              <a:t>08/04/2021</a:t>
            </a:fld>
            <a:endParaRPr lang="es-E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 i="0">
                <a:latin typeface="Calibri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E54DEF6-5DAB-4F2B-B387-AE4EAA5C4F7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23090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 i="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s-ES"/>
              <a:t>Introduccion a las Pilas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i="0">
                <a:latin typeface="Calibri" pitchFamily="34" charset="0"/>
              </a:defRPr>
            </a:lvl1pPr>
          </a:lstStyle>
          <a:p>
            <a:pPr>
              <a:defRPr/>
            </a:pPr>
            <a:fld id="{FBA2A8D8-A4DF-49C8-B368-626CF1DBF2FE}" type="datetimeFigureOut">
              <a:rPr lang="es-ES"/>
              <a:pPr>
                <a:defRPr/>
              </a:pPr>
              <a:t>08/04/2021</a:t>
            </a:fld>
            <a:endParaRPr lang="es-E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 i="0">
                <a:latin typeface="Calibri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2EACEF0-3863-4AC4-8011-D214EB71D46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378035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3800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endParaRPr lang="es-AR"/>
          </a:p>
        </p:txBody>
      </p:sp>
      <p:sp>
        <p:nvSpPr>
          <p:cNvPr id="9220" name="5 CuadroTexto"/>
          <p:cNvSpPr txBox="1">
            <a:spLocks noChangeArrowheads="1"/>
          </p:cNvSpPr>
          <p:nvPr/>
        </p:nvSpPr>
        <p:spPr bwMode="auto">
          <a:xfrm>
            <a:off x="857250" y="8143875"/>
            <a:ext cx="4286250" cy="3698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sz="1800">
                <a:latin typeface="Arial" panose="020B0604020202020204" pitchFamily="34" charset="0"/>
              </a:rPr>
              <a:t>Universidad Tecnologica Nacional </a:t>
            </a:r>
          </a:p>
        </p:txBody>
      </p:sp>
      <p:pic>
        <p:nvPicPr>
          <p:cNvPr id="9221" name="6 Imagen" descr="logoutn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7929563"/>
            <a:ext cx="7810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24035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3800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endParaRPr lang="es-AR"/>
          </a:p>
        </p:txBody>
      </p:sp>
      <p:sp>
        <p:nvSpPr>
          <p:cNvPr id="27652" name="4 CuadroTexto"/>
          <p:cNvSpPr txBox="1">
            <a:spLocks noChangeArrowheads="1"/>
          </p:cNvSpPr>
          <p:nvPr/>
        </p:nvSpPr>
        <p:spPr bwMode="auto">
          <a:xfrm>
            <a:off x="857250" y="8143875"/>
            <a:ext cx="4286250" cy="3698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sz="1800">
                <a:latin typeface="Arial" panose="020B0604020202020204" pitchFamily="34" charset="0"/>
              </a:rPr>
              <a:t>Universidad Tecnologica Nacional </a:t>
            </a:r>
          </a:p>
        </p:txBody>
      </p:sp>
      <p:pic>
        <p:nvPicPr>
          <p:cNvPr id="27653" name="5 Imagen" descr="logoutn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7929563"/>
            <a:ext cx="7810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58304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37290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endParaRPr lang="es-AR"/>
          </a:p>
          <a:p>
            <a:pPr eaLnBrk="1" hangingPunct="1"/>
            <a:endParaRPr lang="es-AR"/>
          </a:p>
        </p:txBody>
      </p:sp>
      <p:sp>
        <p:nvSpPr>
          <p:cNvPr id="29700" name="4 CuadroTexto"/>
          <p:cNvSpPr txBox="1">
            <a:spLocks noChangeArrowheads="1"/>
          </p:cNvSpPr>
          <p:nvPr/>
        </p:nvSpPr>
        <p:spPr bwMode="auto">
          <a:xfrm>
            <a:off x="857250" y="8143875"/>
            <a:ext cx="4286250" cy="3698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sz="1800">
                <a:latin typeface="Arial" panose="020B0604020202020204" pitchFamily="34" charset="0"/>
              </a:rPr>
              <a:t>Universidad Tecnologica Nacional </a:t>
            </a:r>
          </a:p>
        </p:txBody>
      </p:sp>
      <p:pic>
        <p:nvPicPr>
          <p:cNvPr id="29701" name="5 Imagen" descr="logoutn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7929563"/>
            <a:ext cx="7810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22178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3800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endParaRPr lang="es-AR"/>
          </a:p>
        </p:txBody>
      </p:sp>
      <p:sp>
        <p:nvSpPr>
          <p:cNvPr id="31748" name="4 CuadroTexto"/>
          <p:cNvSpPr txBox="1">
            <a:spLocks noChangeArrowheads="1"/>
          </p:cNvSpPr>
          <p:nvPr/>
        </p:nvSpPr>
        <p:spPr bwMode="auto">
          <a:xfrm>
            <a:off x="857250" y="8143875"/>
            <a:ext cx="4286250" cy="3698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sz="1800">
                <a:latin typeface="Arial" panose="020B0604020202020204" pitchFamily="34" charset="0"/>
              </a:rPr>
              <a:t>Universidad Tecnologica Nacional </a:t>
            </a:r>
          </a:p>
        </p:txBody>
      </p:sp>
      <p:pic>
        <p:nvPicPr>
          <p:cNvPr id="31749" name="5 Imagen" descr="logoutn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7929563"/>
            <a:ext cx="7810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58395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3657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endParaRPr lang="es-AR"/>
          </a:p>
        </p:txBody>
      </p:sp>
      <p:sp>
        <p:nvSpPr>
          <p:cNvPr id="33796" name="4 CuadroTexto"/>
          <p:cNvSpPr txBox="1">
            <a:spLocks noChangeArrowheads="1"/>
          </p:cNvSpPr>
          <p:nvPr/>
        </p:nvSpPr>
        <p:spPr bwMode="auto">
          <a:xfrm>
            <a:off x="857250" y="8143875"/>
            <a:ext cx="4286250" cy="3698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sz="1800">
                <a:latin typeface="Arial" panose="020B0604020202020204" pitchFamily="34" charset="0"/>
              </a:rPr>
              <a:t>Universidad Tecnologica Nacional </a:t>
            </a:r>
          </a:p>
        </p:txBody>
      </p:sp>
      <p:pic>
        <p:nvPicPr>
          <p:cNvPr id="33797" name="5 Imagen" descr="logoutn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7929563"/>
            <a:ext cx="7810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00203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37290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endParaRPr lang="es-AR"/>
          </a:p>
        </p:txBody>
      </p:sp>
      <p:sp>
        <p:nvSpPr>
          <p:cNvPr id="35844" name="4 CuadroTexto"/>
          <p:cNvSpPr txBox="1">
            <a:spLocks noChangeArrowheads="1"/>
          </p:cNvSpPr>
          <p:nvPr/>
        </p:nvSpPr>
        <p:spPr bwMode="auto">
          <a:xfrm>
            <a:off x="857250" y="8143875"/>
            <a:ext cx="4286250" cy="3698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sz="1800">
                <a:latin typeface="Arial" panose="020B0604020202020204" pitchFamily="34" charset="0"/>
              </a:rPr>
              <a:t>Universidad Tecnologica Nacional </a:t>
            </a:r>
          </a:p>
        </p:txBody>
      </p:sp>
      <p:pic>
        <p:nvPicPr>
          <p:cNvPr id="35845" name="5 Imagen" descr="logoutn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7929563"/>
            <a:ext cx="7810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19567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37290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endParaRPr lang="es-AR"/>
          </a:p>
          <a:p>
            <a:pPr eaLnBrk="1" hangingPunct="1"/>
            <a:endParaRPr lang="es-AR"/>
          </a:p>
        </p:txBody>
      </p:sp>
      <p:sp>
        <p:nvSpPr>
          <p:cNvPr id="37892" name="4 CuadroTexto"/>
          <p:cNvSpPr txBox="1">
            <a:spLocks noChangeArrowheads="1"/>
          </p:cNvSpPr>
          <p:nvPr/>
        </p:nvSpPr>
        <p:spPr bwMode="auto">
          <a:xfrm>
            <a:off x="857250" y="8143875"/>
            <a:ext cx="4286250" cy="3698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sz="1800">
                <a:latin typeface="Arial" panose="020B0604020202020204" pitchFamily="34" charset="0"/>
              </a:rPr>
              <a:t>Universidad Tecnologica Nacional </a:t>
            </a:r>
          </a:p>
        </p:txBody>
      </p:sp>
      <p:pic>
        <p:nvPicPr>
          <p:cNvPr id="37893" name="5 Imagen" descr="logoutn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7929563"/>
            <a:ext cx="7810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13309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3800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endParaRPr lang="es-AR"/>
          </a:p>
        </p:txBody>
      </p:sp>
      <p:sp>
        <p:nvSpPr>
          <p:cNvPr id="39940" name="4 CuadroTexto"/>
          <p:cNvSpPr txBox="1">
            <a:spLocks noChangeArrowheads="1"/>
          </p:cNvSpPr>
          <p:nvPr/>
        </p:nvSpPr>
        <p:spPr bwMode="auto">
          <a:xfrm>
            <a:off x="857250" y="8143875"/>
            <a:ext cx="4286250" cy="3698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sz="1800">
                <a:latin typeface="Arial" panose="020B0604020202020204" pitchFamily="34" charset="0"/>
              </a:rPr>
              <a:t>Universidad Tecnologica Nacional </a:t>
            </a:r>
          </a:p>
        </p:txBody>
      </p:sp>
      <p:pic>
        <p:nvPicPr>
          <p:cNvPr id="39941" name="5 Imagen" descr="logoutn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7929563"/>
            <a:ext cx="7810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33333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37290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endParaRPr lang="es-AR"/>
          </a:p>
          <a:p>
            <a:pPr eaLnBrk="1" hangingPunct="1"/>
            <a:endParaRPr lang="es-AR"/>
          </a:p>
        </p:txBody>
      </p:sp>
      <p:sp>
        <p:nvSpPr>
          <p:cNvPr id="41988" name="4 CuadroTexto"/>
          <p:cNvSpPr txBox="1">
            <a:spLocks noChangeArrowheads="1"/>
          </p:cNvSpPr>
          <p:nvPr/>
        </p:nvSpPr>
        <p:spPr bwMode="auto">
          <a:xfrm>
            <a:off x="857250" y="8143875"/>
            <a:ext cx="4286250" cy="3698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sz="1800">
                <a:latin typeface="Arial" panose="020B0604020202020204" pitchFamily="34" charset="0"/>
              </a:rPr>
              <a:t>Universidad Tecnologica Nacional </a:t>
            </a:r>
          </a:p>
        </p:txBody>
      </p:sp>
      <p:pic>
        <p:nvPicPr>
          <p:cNvPr id="41989" name="5 Imagen" descr="logoutn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7929563"/>
            <a:ext cx="7810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47341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3657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endParaRPr lang="es-AR"/>
          </a:p>
        </p:txBody>
      </p:sp>
      <p:sp>
        <p:nvSpPr>
          <p:cNvPr id="44036" name="4 CuadroTexto"/>
          <p:cNvSpPr txBox="1">
            <a:spLocks noChangeArrowheads="1"/>
          </p:cNvSpPr>
          <p:nvPr/>
        </p:nvSpPr>
        <p:spPr bwMode="auto">
          <a:xfrm>
            <a:off x="857250" y="8143875"/>
            <a:ext cx="4286250" cy="3698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sz="1800">
                <a:latin typeface="Arial" panose="020B0604020202020204" pitchFamily="34" charset="0"/>
              </a:rPr>
              <a:t>Universidad Tecnologica Nacional </a:t>
            </a:r>
          </a:p>
        </p:txBody>
      </p:sp>
      <p:pic>
        <p:nvPicPr>
          <p:cNvPr id="44037" name="5 Imagen" descr="logoutn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7929563"/>
            <a:ext cx="7810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55529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37290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</p:txBody>
      </p:sp>
      <p:sp>
        <p:nvSpPr>
          <p:cNvPr id="46084" name="4 CuadroTexto"/>
          <p:cNvSpPr txBox="1">
            <a:spLocks noChangeArrowheads="1"/>
          </p:cNvSpPr>
          <p:nvPr/>
        </p:nvSpPr>
        <p:spPr bwMode="auto">
          <a:xfrm>
            <a:off x="857250" y="8143875"/>
            <a:ext cx="4286250" cy="3698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sz="1800">
                <a:latin typeface="Arial" panose="020B0604020202020204" pitchFamily="34" charset="0"/>
              </a:rPr>
              <a:t>Universidad Tecnologica Nacional </a:t>
            </a:r>
          </a:p>
        </p:txBody>
      </p:sp>
      <p:pic>
        <p:nvPicPr>
          <p:cNvPr id="46085" name="5 Imagen" descr="logoutn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7929563"/>
            <a:ext cx="7810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0803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3800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endParaRPr lang="es-AR"/>
          </a:p>
        </p:txBody>
      </p:sp>
      <p:sp>
        <p:nvSpPr>
          <p:cNvPr id="11268" name="4 CuadroTexto"/>
          <p:cNvSpPr txBox="1">
            <a:spLocks noChangeArrowheads="1"/>
          </p:cNvSpPr>
          <p:nvPr/>
        </p:nvSpPr>
        <p:spPr bwMode="auto">
          <a:xfrm>
            <a:off x="857250" y="8143875"/>
            <a:ext cx="4286250" cy="3698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sz="1800">
                <a:latin typeface="Arial" panose="020B0604020202020204" pitchFamily="34" charset="0"/>
              </a:rPr>
              <a:t>Universidad Tecnologica Nacional </a:t>
            </a:r>
          </a:p>
        </p:txBody>
      </p:sp>
      <p:pic>
        <p:nvPicPr>
          <p:cNvPr id="11269" name="5 Imagen" descr="logoutn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7929563"/>
            <a:ext cx="7810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69356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3800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endParaRPr lang="es-AR"/>
          </a:p>
        </p:txBody>
      </p:sp>
      <p:sp>
        <p:nvSpPr>
          <p:cNvPr id="48132" name="4 CuadroTexto"/>
          <p:cNvSpPr txBox="1">
            <a:spLocks noChangeArrowheads="1"/>
          </p:cNvSpPr>
          <p:nvPr/>
        </p:nvSpPr>
        <p:spPr bwMode="auto">
          <a:xfrm>
            <a:off x="857250" y="8143875"/>
            <a:ext cx="4286250" cy="3698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sz="1800">
                <a:latin typeface="Arial" panose="020B0604020202020204" pitchFamily="34" charset="0"/>
              </a:rPr>
              <a:t>Universidad Tecnologica Nacional </a:t>
            </a:r>
          </a:p>
        </p:txBody>
      </p:sp>
      <p:pic>
        <p:nvPicPr>
          <p:cNvPr id="48133" name="5 Imagen" descr="logoutn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7929563"/>
            <a:ext cx="7810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472637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37290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endParaRPr lang="es-AR"/>
          </a:p>
          <a:p>
            <a:pPr eaLnBrk="1" hangingPunct="1"/>
            <a:endParaRPr lang="es-AR"/>
          </a:p>
        </p:txBody>
      </p:sp>
      <p:sp>
        <p:nvSpPr>
          <p:cNvPr id="50180" name="4 CuadroTexto"/>
          <p:cNvSpPr txBox="1">
            <a:spLocks noChangeArrowheads="1"/>
          </p:cNvSpPr>
          <p:nvPr/>
        </p:nvSpPr>
        <p:spPr bwMode="auto">
          <a:xfrm>
            <a:off x="857250" y="8143875"/>
            <a:ext cx="4286250" cy="3698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sz="1800">
                <a:latin typeface="Arial" panose="020B0604020202020204" pitchFamily="34" charset="0"/>
              </a:rPr>
              <a:t>Universidad Tecnologica Nacional </a:t>
            </a:r>
          </a:p>
        </p:txBody>
      </p:sp>
      <p:pic>
        <p:nvPicPr>
          <p:cNvPr id="50181" name="5 Imagen" descr="logoutn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7929563"/>
            <a:ext cx="7810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258851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3800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AR" dirty="0"/>
              <a:t>_____________________________________________________________________</a:t>
            </a:r>
          </a:p>
          <a:p>
            <a:pPr eaLnBrk="1" hangingPunct="1"/>
            <a:r>
              <a:rPr lang="es-AR" dirty="0"/>
              <a:t>_____________________________________________________________________</a:t>
            </a:r>
          </a:p>
          <a:p>
            <a:pPr eaLnBrk="1" hangingPunct="1"/>
            <a:r>
              <a:rPr lang="es-AR" dirty="0"/>
              <a:t>_____________________________________________________________________</a:t>
            </a:r>
          </a:p>
          <a:p>
            <a:pPr eaLnBrk="1" hangingPunct="1"/>
            <a:r>
              <a:rPr lang="es-AR" dirty="0"/>
              <a:t>_____________________________________________________________________</a:t>
            </a:r>
          </a:p>
          <a:p>
            <a:pPr eaLnBrk="1" hangingPunct="1"/>
            <a:r>
              <a:rPr lang="es-AR" dirty="0"/>
              <a:t>_____________________________________________________________________</a:t>
            </a:r>
          </a:p>
          <a:p>
            <a:pPr eaLnBrk="1" hangingPunct="1"/>
            <a:r>
              <a:rPr lang="es-AR" dirty="0"/>
              <a:t>_____________________________________________________________________</a:t>
            </a:r>
          </a:p>
          <a:p>
            <a:pPr eaLnBrk="1" hangingPunct="1"/>
            <a:r>
              <a:rPr lang="es-AR" dirty="0"/>
              <a:t>_____________________________________________________________________</a:t>
            </a:r>
          </a:p>
          <a:p>
            <a:pPr eaLnBrk="1" hangingPunct="1"/>
            <a:r>
              <a:rPr lang="es-AR" dirty="0"/>
              <a:t>_____________________________________________________________________</a:t>
            </a:r>
          </a:p>
          <a:p>
            <a:pPr eaLnBrk="1" hangingPunct="1"/>
            <a:r>
              <a:rPr lang="es-AR" dirty="0"/>
              <a:t>_____________________________________________________________________</a:t>
            </a:r>
          </a:p>
          <a:p>
            <a:pPr eaLnBrk="1" hangingPunct="1"/>
            <a:r>
              <a:rPr lang="es-AR" dirty="0"/>
              <a:t>_____________________________________________________________________</a:t>
            </a:r>
          </a:p>
          <a:p>
            <a:pPr eaLnBrk="1" hangingPunct="1"/>
            <a:r>
              <a:rPr lang="es-AR" dirty="0"/>
              <a:t>_____________________________________________________________________</a:t>
            </a:r>
          </a:p>
          <a:p>
            <a:pPr eaLnBrk="1" hangingPunct="1"/>
            <a:r>
              <a:rPr lang="es-AR" dirty="0"/>
              <a:t>_____________________________________________________________________</a:t>
            </a:r>
          </a:p>
          <a:p>
            <a:pPr eaLnBrk="1" hangingPunct="1"/>
            <a:r>
              <a:rPr lang="es-AR" dirty="0"/>
              <a:t>_____________________________________________________________________</a:t>
            </a:r>
          </a:p>
          <a:p>
            <a:pPr eaLnBrk="1" hangingPunct="1"/>
            <a:r>
              <a:rPr lang="es-AR" dirty="0"/>
              <a:t>_____________________________________________________________________</a:t>
            </a:r>
          </a:p>
          <a:p>
            <a:pPr eaLnBrk="1" hangingPunct="1"/>
            <a:r>
              <a:rPr lang="es-AR" dirty="0"/>
              <a:t>_____________________________________________________________________</a:t>
            </a:r>
          </a:p>
          <a:p>
            <a:pPr eaLnBrk="1" hangingPunct="1"/>
            <a:endParaRPr lang="es-AR" dirty="0"/>
          </a:p>
        </p:txBody>
      </p:sp>
      <p:sp>
        <p:nvSpPr>
          <p:cNvPr id="52228" name="4 CuadroTexto"/>
          <p:cNvSpPr txBox="1">
            <a:spLocks noChangeArrowheads="1"/>
          </p:cNvSpPr>
          <p:nvPr/>
        </p:nvSpPr>
        <p:spPr bwMode="auto">
          <a:xfrm>
            <a:off x="857250" y="8143875"/>
            <a:ext cx="4286250" cy="3698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sz="1800">
                <a:latin typeface="Arial" panose="020B0604020202020204" pitchFamily="34" charset="0"/>
              </a:rPr>
              <a:t>Universidad Tecnologica Nacional </a:t>
            </a:r>
          </a:p>
        </p:txBody>
      </p:sp>
      <p:pic>
        <p:nvPicPr>
          <p:cNvPr id="52229" name="5 Imagen" descr="logoutn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7929563"/>
            <a:ext cx="7810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680261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37290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endParaRPr lang="es-AR"/>
          </a:p>
          <a:p>
            <a:pPr eaLnBrk="1" hangingPunct="1"/>
            <a:endParaRPr lang="es-AR"/>
          </a:p>
        </p:txBody>
      </p:sp>
      <p:sp>
        <p:nvSpPr>
          <p:cNvPr id="54276" name="4 CuadroTexto"/>
          <p:cNvSpPr txBox="1">
            <a:spLocks noChangeArrowheads="1"/>
          </p:cNvSpPr>
          <p:nvPr/>
        </p:nvSpPr>
        <p:spPr bwMode="auto">
          <a:xfrm>
            <a:off x="857250" y="8143875"/>
            <a:ext cx="4286250" cy="3698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sz="1800">
                <a:latin typeface="Arial" panose="020B0604020202020204" pitchFamily="34" charset="0"/>
              </a:rPr>
              <a:t>Universidad Tecnologica Nacional </a:t>
            </a:r>
          </a:p>
        </p:txBody>
      </p:sp>
      <p:pic>
        <p:nvPicPr>
          <p:cNvPr id="54277" name="5 Imagen" descr="logoutn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7929563"/>
            <a:ext cx="7810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940484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3800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endParaRPr lang="es-AR"/>
          </a:p>
        </p:txBody>
      </p:sp>
      <p:sp>
        <p:nvSpPr>
          <p:cNvPr id="56324" name="4 CuadroTexto"/>
          <p:cNvSpPr txBox="1">
            <a:spLocks noChangeArrowheads="1"/>
          </p:cNvSpPr>
          <p:nvPr/>
        </p:nvSpPr>
        <p:spPr bwMode="auto">
          <a:xfrm>
            <a:off x="857250" y="8143875"/>
            <a:ext cx="4286250" cy="3698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sz="1800">
                <a:latin typeface="Arial" panose="020B0604020202020204" pitchFamily="34" charset="0"/>
              </a:rPr>
              <a:t>Universidad Tecnologica Nacional </a:t>
            </a:r>
          </a:p>
        </p:txBody>
      </p:sp>
      <p:pic>
        <p:nvPicPr>
          <p:cNvPr id="56325" name="5 Imagen" descr="logoutn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7929563"/>
            <a:ext cx="7810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95654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37290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endParaRPr lang="es-AR"/>
          </a:p>
          <a:p>
            <a:pPr eaLnBrk="1" hangingPunct="1"/>
            <a:endParaRPr lang="es-AR"/>
          </a:p>
        </p:txBody>
      </p:sp>
      <p:sp>
        <p:nvSpPr>
          <p:cNvPr id="58372" name="4 CuadroTexto"/>
          <p:cNvSpPr txBox="1">
            <a:spLocks noChangeArrowheads="1"/>
          </p:cNvSpPr>
          <p:nvPr/>
        </p:nvSpPr>
        <p:spPr bwMode="auto">
          <a:xfrm>
            <a:off x="857250" y="8143875"/>
            <a:ext cx="4286250" cy="3698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sz="1800">
                <a:latin typeface="Arial" panose="020B0604020202020204" pitchFamily="34" charset="0"/>
              </a:rPr>
              <a:t>Universidad Tecnologica Nacional </a:t>
            </a:r>
          </a:p>
        </p:txBody>
      </p:sp>
      <p:pic>
        <p:nvPicPr>
          <p:cNvPr id="58373" name="5 Imagen" descr="logoutn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7929563"/>
            <a:ext cx="7810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28799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37290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endParaRPr lang="es-AR"/>
          </a:p>
        </p:txBody>
      </p:sp>
      <p:sp>
        <p:nvSpPr>
          <p:cNvPr id="13316" name="4 CuadroTexto"/>
          <p:cNvSpPr txBox="1">
            <a:spLocks noChangeArrowheads="1"/>
          </p:cNvSpPr>
          <p:nvPr/>
        </p:nvSpPr>
        <p:spPr bwMode="auto">
          <a:xfrm>
            <a:off x="857250" y="8143875"/>
            <a:ext cx="4286250" cy="3698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sz="1800">
                <a:latin typeface="Arial" panose="020B0604020202020204" pitchFamily="34" charset="0"/>
              </a:rPr>
              <a:t>Universidad Tecnologica Nacional </a:t>
            </a:r>
          </a:p>
        </p:txBody>
      </p:sp>
      <p:pic>
        <p:nvPicPr>
          <p:cNvPr id="13317" name="5 Imagen" descr="logoutn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7929563"/>
            <a:ext cx="7810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0609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37290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endParaRPr lang="es-AR"/>
          </a:p>
        </p:txBody>
      </p:sp>
      <p:sp>
        <p:nvSpPr>
          <p:cNvPr id="15364" name="4 CuadroTexto"/>
          <p:cNvSpPr txBox="1">
            <a:spLocks noChangeArrowheads="1"/>
          </p:cNvSpPr>
          <p:nvPr/>
        </p:nvSpPr>
        <p:spPr bwMode="auto">
          <a:xfrm>
            <a:off x="857250" y="8143875"/>
            <a:ext cx="4286250" cy="3698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sz="1800">
                <a:latin typeface="Arial" panose="020B0604020202020204" pitchFamily="34" charset="0"/>
              </a:rPr>
              <a:t>Universidad Tecnologica Nacional </a:t>
            </a:r>
          </a:p>
        </p:txBody>
      </p:sp>
      <p:pic>
        <p:nvPicPr>
          <p:cNvPr id="15365" name="5 Imagen" descr="logoutn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7929563"/>
            <a:ext cx="7810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80868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37290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endParaRPr lang="es-AR"/>
          </a:p>
        </p:txBody>
      </p:sp>
      <p:sp>
        <p:nvSpPr>
          <p:cNvPr id="17412" name="4 CuadroTexto"/>
          <p:cNvSpPr txBox="1">
            <a:spLocks noChangeArrowheads="1"/>
          </p:cNvSpPr>
          <p:nvPr/>
        </p:nvSpPr>
        <p:spPr bwMode="auto">
          <a:xfrm>
            <a:off x="857250" y="8143875"/>
            <a:ext cx="4286250" cy="3698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sz="1800">
                <a:latin typeface="Arial" panose="020B0604020202020204" pitchFamily="34" charset="0"/>
              </a:rPr>
              <a:t>Universidad Tecnologica Nacional </a:t>
            </a:r>
          </a:p>
        </p:txBody>
      </p:sp>
      <p:pic>
        <p:nvPicPr>
          <p:cNvPr id="17413" name="5 Imagen" descr="logoutn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7929563"/>
            <a:ext cx="7810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73472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37290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endParaRPr lang="es-AR"/>
          </a:p>
        </p:txBody>
      </p:sp>
      <p:sp>
        <p:nvSpPr>
          <p:cNvPr id="19460" name="4 CuadroTexto"/>
          <p:cNvSpPr txBox="1">
            <a:spLocks noChangeArrowheads="1"/>
          </p:cNvSpPr>
          <p:nvPr/>
        </p:nvSpPr>
        <p:spPr bwMode="auto">
          <a:xfrm>
            <a:off x="857250" y="8143875"/>
            <a:ext cx="4286250" cy="3698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sz="1800">
                <a:latin typeface="Arial" panose="020B0604020202020204" pitchFamily="34" charset="0"/>
              </a:rPr>
              <a:t>Universidad Tecnologica Nacional </a:t>
            </a:r>
          </a:p>
        </p:txBody>
      </p:sp>
      <p:pic>
        <p:nvPicPr>
          <p:cNvPr id="19461" name="5 Imagen" descr="logoutn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7929563"/>
            <a:ext cx="7810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83327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37290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endParaRPr lang="es-AR"/>
          </a:p>
        </p:txBody>
      </p:sp>
      <p:sp>
        <p:nvSpPr>
          <p:cNvPr id="21508" name="4 CuadroTexto"/>
          <p:cNvSpPr txBox="1">
            <a:spLocks noChangeArrowheads="1"/>
          </p:cNvSpPr>
          <p:nvPr/>
        </p:nvSpPr>
        <p:spPr bwMode="auto">
          <a:xfrm>
            <a:off x="857250" y="8143875"/>
            <a:ext cx="4286250" cy="3698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sz="1800">
                <a:latin typeface="Arial" panose="020B0604020202020204" pitchFamily="34" charset="0"/>
              </a:rPr>
              <a:t>Universidad Tecnologica Nacional </a:t>
            </a:r>
          </a:p>
        </p:txBody>
      </p:sp>
      <p:pic>
        <p:nvPicPr>
          <p:cNvPr id="21509" name="5 Imagen" descr="logoutn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7929563"/>
            <a:ext cx="7810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0549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3657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endParaRPr lang="es-AR"/>
          </a:p>
        </p:txBody>
      </p:sp>
      <p:sp>
        <p:nvSpPr>
          <p:cNvPr id="23556" name="4 CuadroTexto"/>
          <p:cNvSpPr txBox="1">
            <a:spLocks noChangeArrowheads="1"/>
          </p:cNvSpPr>
          <p:nvPr/>
        </p:nvSpPr>
        <p:spPr bwMode="auto">
          <a:xfrm>
            <a:off x="857250" y="8143875"/>
            <a:ext cx="4286250" cy="3698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sz="1800">
                <a:latin typeface="Arial" panose="020B0604020202020204" pitchFamily="34" charset="0"/>
              </a:rPr>
              <a:t>Universidad Tecnologica Nacional </a:t>
            </a:r>
          </a:p>
        </p:txBody>
      </p:sp>
      <p:pic>
        <p:nvPicPr>
          <p:cNvPr id="23557" name="5 Imagen" descr="logoutn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7929563"/>
            <a:ext cx="7810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65048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37290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r>
              <a:rPr lang="es-AR"/>
              <a:t>_____________________________________________________________________</a:t>
            </a:r>
          </a:p>
          <a:p>
            <a:pPr eaLnBrk="1" hangingPunct="1"/>
            <a:endParaRPr lang="es-AR"/>
          </a:p>
          <a:p>
            <a:pPr eaLnBrk="1" hangingPunct="1"/>
            <a:endParaRPr lang="es-AR"/>
          </a:p>
        </p:txBody>
      </p:sp>
      <p:sp>
        <p:nvSpPr>
          <p:cNvPr id="25604" name="4 CuadroTexto"/>
          <p:cNvSpPr txBox="1">
            <a:spLocks noChangeArrowheads="1"/>
          </p:cNvSpPr>
          <p:nvPr/>
        </p:nvSpPr>
        <p:spPr bwMode="auto">
          <a:xfrm>
            <a:off x="857250" y="8143875"/>
            <a:ext cx="4286250" cy="3698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 sz="1800">
                <a:latin typeface="Arial" panose="020B0604020202020204" pitchFamily="34" charset="0"/>
              </a:rPr>
              <a:t>Universidad Tecnologica Nacional </a:t>
            </a:r>
          </a:p>
        </p:txBody>
      </p:sp>
      <p:pic>
        <p:nvPicPr>
          <p:cNvPr id="25605" name="5 Imagen" descr="logoutn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7929563"/>
            <a:ext cx="7810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1118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4335463" y="1169988"/>
            <a:ext cx="4814887" cy="4994275"/>
            <a:chOff x="4334933" y="1169931"/>
            <a:chExt cx="4814835" cy="4993802"/>
          </a:xfrm>
        </p:grpSpPr>
        <p:cxnSp>
          <p:nvCxnSpPr>
            <p:cNvPr id="5" name="Straight Connector 16"/>
            <p:cNvCxnSpPr/>
            <p:nvPr/>
          </p:nvCxnSpPr>
          <p:spPr>
            <a:xfrm flipH="1">
              <a:off x="6009727" y="1169931"/>
              <a:ext cx="3133691" cy="313501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18"/>
            <p:cNvCxnSpPr/>
            <p:nvPr/>
          </p:nvCxnSpPr>
          <p:spPr>
            <a:xfrm flipH="1">
              <a:off x="4334933" y="1349301"/>
              <a:ext cx="4814835" cy="481443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20"/>
            <p:cNvCxnSpPr/>
            <p:nvPr/>
          </p:nvCxnSpPr>
          <p:spPr>
            <a:xfrm flipH="1">
              <a:off x="5225510" y="1469940"/>
              <a:ext cx="3911558" cy="391123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21"/>
            <p:cNvCxnSpPr/>
            <p:nvPr/>
          </p:nvCxnSpPr>
          <p:spPr>
            <a:xfrm flipH="1">
              <a:off x="5304885" y="1308030"/>
              <a:ext cx="3838534" cy="38397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22"/>
            <p:cNvCxnSpPr/>
            <p:nvPr/>
          </p:nvCxnSpPr>
          <p:spPr>
            <a:xfrm flipH="1">
              <a:off x="5706518" y="1769949"/>
              <a:ext cx="3430550" cy="343026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Rectangle 17" descr="Narrow horizontal"/>
          <p:cNvSpPr>
            <a:spLocks noChangeArrowheads="1"/>
          </p:cNvSpPr>
          <p:nvPr userDrawn="1"/>
        </p:nvSpPr>
        <p:spPr bwMode="auto">
          <a:xfrm>
            <a:off x="7500938" y="0"/>
            <a:ext cx="320675" cy="6858000"/>
          </a:xfrm>
          <a:prstGeom prst="rect">
            <a:avLst/>
          </a:prstGeom>
          <a:pattFill prst="narHorz">
            <a:fgClr>
              <a:srgbClr val="333333"/>
            </a:fgClr>
            <a:bgClr>
              <a:srgbClr val="4B598D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s-AR" i="0">
              <a:latin typeface="Calibri" panose="020F0502020204030204" pitchFamily="34" charset="0"/>
            </a:endParaRPr>
          </a:p>
        </p:txBody>
      </p:sp>
      <p:pic>
        <p:nvPicPr>
          <p:cNvPr id="11" name="Picture 2" descr="C:\Documents and Settings\Usuario\Mis documentos\Mis imágenes\planeta tierra\1141596411CbW8Hk.jpg"/>
          <p:cNvPicPr>
            <a:picLocks noChangeAspect="1" noChangeArrowheads="1"/>
          </p:cNvPicPr>
          <p:nvPr userDrawn="1"/>
        </p:nvPicPr>
        <p:blipFill>
          <a:blip r:embed="rId2" cstate="print">
            <a:lum contrast="10000"/>
          </a:blip>
          <a:srcRect/>
          <a:stretch>
            <a:fillRect/>
          </a:stretch>
        </p:blipFill>
        <p:spPr bwMode="auto">
          <a:xfrm>
            <a:off x="2880000" y="642918"/>
            <a:ext cx="6572272" cy="6572272"/>
          </a:xfrm>
          <a:prstGeom prst="ellipse">
            <a:avLst/>
          </a:prstGeom>
          <a:ln>
            <a:noFill/>
          </a:ln>
          <a:effectLst>
            <a:softEdge rad="317500"/>
          </a:effectLst>
        </p:spPr>
      </p:pic>
      <p:pic>
        <p:nvPicPr>
          <p:cNvPr id="12" name="Picture 7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7688" y="1370013"/>
            <a:ext cx="4786312" cy="5487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/>
          <a:lstStyle>
            <a:lvl1pPr algn="l">
              <a:defRPr sz="44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4DE59-1F8A-426F-B36B-5385C609413E}" type="datetime1">
              <a:rPr lang="es-ES"/>
              <a:pPr>
                <a:defRPr/>
              </a:pPr>
              <a:t>08/04/2021</a:t>
            </a:fld>
            <a:endParaRPr lang="es-E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Universidad Tecnologica Nacional - Tecnicatura Superior en Programacion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90268-3B9B-4519-B7C5-4D729AF1282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397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FD3D9-5C6C-47F5-8B04-6984A160BE9E}" type="datetime1">
              <a:rPr lang="es-ES"/>
              <a:pPr>
                <a:defRPr/>
              </a:pPr>
              <a:t>08/04/2021</a:t>
            </a:fld>
            <a:endParaRPr lang="es-E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Universidad Tecnologica Nacional - Tecnicatura Superior en Programacion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55BC0-4A7E-49FA-9F57-7D3E0F3C900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7177342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/>
          <a:lstStyle>
            <a:lvl1pPr algn="l">
              <a:defRPr sz="28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A2E20-01A4-4FA8-B5FC-C2AF8592F4AF}" type="datetime1">
              <a:rPr lang="es-ES"/>
              <a:pPr>
                <a:defRPr/>
              </a:pPr>
              <a:t>08/04/2021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Universidad Tecnologica Nacional - Tecnicatura Superior en Programacion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147BD-1747-42B6-9CA6-971F90F5EFB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6519715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3"/>
          <p:cNvSpPr txBox="1">
            <a:spLocks noChangeArrowheads="1"/>
          </p:cNvSpPr>
          <p:nvPr/>
        </p:nvSpPr>
        <p:spPr bwMode="auto">
          <a:xfrm>
            <a:off x="228600" y="7112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0"/>
              <a:t>“</a:t>
            </a:r>
          </a:p>
        </p:txBody>
      </p:sp>
      <p:sp>
        <p:nvSpPr>
          <p:cNvPr id="6" name="TextBox 14"/>
          <p:cNvSpPr txBox="1">
            <a:spLocks noChangeArrowheads="1"/>
          </p:cNvSpPr>
          <p:nvPr/>
        </p:nvSpPr>
        <p:spPr bwMode="auto">
          <a:xfrm>
            <a:off x="7696200" y="27686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sz="800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/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33E25-9C68-4119-96CE-24C1BB170401}" type="datetime1">
              <a:rPr lang="es-ES"/>
              <a:pPr>
                <a:defRPr/>
              </a:pPr>
              <a:t>08/04/2021</a:t>
            </a:fld>
            <a:endParaRPr lang="es-E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Universidad Tecnologica Nacional - Tecnicatura Superior en Programacion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F305A8-3EE7-4C51-9938-542057D2765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3151005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/>
          <a:lstStyle>
            <a:lvl1pPr algn="l">
              <a:defRPr sz="28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C65CD-AA79-432C-A8CA-ACAF646C3019}" type="datetime1">
              <a:rPr lang="es-ES"/>
              <a:pPr>
                <a:defRPr/>
              </a:pPr>
              <a:t>08/04/2021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Universidad Tecnologica Nacional - Tecnicatura Superior en Programacion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3F7B8-34BB-48AF-BFCE-AF9BB9D93FA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3451013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3"/>
          <p:cNvSpPr txBox="1">
            <a:spLocks noChangeArrowheads="1"/>
          </p:cNvSpPr>
          <p:nvPr/>
        </p:nvSpPr>
        <p:spPr bwMode="auto">
          <a:xfrm>
            <a:off x="228600" y="7112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0"/>
              <a:t>“</a:t>
            </a:r>
          </a:p>
        </p:txBody>
      </p:sp>
      <p:sp>
        <p:nvSpPr>
          <p:cNvPr id="6" name="TextBox 14"/>
          <p:cNvSpPr txBox="1">
            <a:spLocks noChangeArrowheads="1"/>
          </p:cNvSpPr>
          <p:nvPr/>
        </p:nvSpPr>
        <p:spPr bwMode="auto">
          <a:xfrm>
            <a:off x="7696200" y="2768600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sz="800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/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75FBC-E2F2-43E9-A8D3-D1D69624D934}" type="datetime1">
              <a:rPr lang="es-ES"/>
              <a:pPr>
                <a:defRPr/>
              </a:pPr>
              <a:t>08/04/2021</a:t>
            </a:fld>
            <a:endParaRPr lang="es-E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Universidad Tecnologica Nacional - Tecnicatura Superior en Programacion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EF960-9CFF-4507-B345-BC3981544DB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002546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/>
          <a:lstStyle>
            <a:lvl1pPr>
              <a:defRPr lang="en-US" sz="2800" b="0" dirty="0"/>
            </a:lvl1pPr>
          </a:lstStyle>
          <a:p>
            <a:pPr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FCEC4-7614-4C7E-80EE-4B000FAF6772}" type="datetime1">
              <a:rPr lang="es-ES"/>
              <a:pPr>
                <a:defRPr/>
              </a:pPr>
              <a:t>08/04/2021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Universidad Tecnologica Nacional - Tecnicatura Superior en Programacion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28349-C61A-47C3-A273-CA06E6332B3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142151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D93C7-5209-4075-9441-027C156F744F}" type="datetime1">
              <a:rPr lang="es-ES"/>
              <a:pPr>
                <a:defRPr/>
              </a:pPr>
              <a:t>08/04/2021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Universidad Tecnologica Nacional - Tecnicatura Superior en Programacion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17A86-6DAD-4F88-858D-08141760BC5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47304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/>
          <a:lstStyle>
            <a:lvl1pPr>
              <a:defRPr sz="2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87468-0940-4B0B-AD10-25422C38C715}" type="datetime1">
              <a:rPr lang="es-ES"/>
              <a:pPr>
                <a:defRPr/>
              </a:pPr>
              <a:t>08/04/2021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Universidad Tecnologica Nacional - Tecnicatura Superior en Programacion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F5337-E928-43C6-B0F2-C88EE456446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9907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75" y="2359025"/>
            <a:ext cx="3286125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74312" r="43119" b="-3650"/>
          <a:stretch>
            <a:fillRect/>
          </a:stretch>
        </p:blipFill>
        <p:spPr bwMode="auto">
          <a:xfrm>
            <a:off x="0" y="928581"/>
            <a:ext cx="9144000" cy="35727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</p:pic>
      <p:pic>
        <p:nvPicPr>
          <p:cNvPr id="6" name="Picture 2" descr="C:\Documents and Settings\Usuario\Mis documentos\Mis imágenes\planeta tierra\1141596411CbW8Hk.jpg"/>
          <p:cNvPicPr>
            <a:picLocks noChangeAspect="1" noChangeArrowheads="1"/>
          </p:cNvPicPr>
          <p:nvPr userDrawn="1"/>
        </p:nvPicPr>
        <p:blipFill>
          <a:blip r:embed="rId4" cstate="print">
            <a:lum contrast="10000"/>
          </a:blip>
          <a:srcRect/>
          <a:stretch>
            <a:fillRect/>
          </a:stretch>
        </p:blipFill>
        <p:spPr bwMode="auto">
          <a:xfrm>
            <a:off x="7072330" y="4786322"/>
            <a:ext cx="2285992" cy="2285992"/>
          </a:xfrm>
          <a:prstGeom prst="ellipse">
            <a:avLst/>
          </a:prstGeom>
          <a:ln>
            <a:noFill/>
          </a:ln>
          <a:effectLst>
            <a:softEdge rad="3175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E07FF-2C0E-4F10-9147-19724F24ABFE}" type="datetime1">
              <a:rPr lang="es-ES"/>
              <a:pPr>
                <a:defRPr/>
              </a:pPr>
              <a:t>08/04/2021</a:t>
            </a:fld>
            <a:endParaRPr lang="es-E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Universidad Tecnologica Nacional - Tecnicatura Superior en Programacion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4C522-BF9A-4B84-B51E-F30263EAAAB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4209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/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B1A68-86BD-49E5-8F0E-A29E5511F0F7}" type="datetime1">
              <a:rPr lang="es-ES"/>
              <a:pPr>
                <a:defRPr/>
              </a:pPr>
              <a:t>08/04/2021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Universidad Tecnologica Nacional - Tecnicatura Superior en Programacion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BAF56-B705-47D4-B6B6-80D26B08B88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8194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5F405-230A-4FFE-A372-093A8F9A74AE}" type="datetime1">
              <a:rPr lang="es-ES"/>
              <a:pPr>
                <a:defRPr/>
              </a:pPr>
              <a:t>08/04/2021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Universidad Tecnologica Nacional - Tecnicatura Superior en Programacion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8A6C7-6D3C-4D03-BD20-047A9BC93BA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3264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D52DA-6A83-49CA-94BA-DF01FDC02620}" type="datetime1">
              <a:rPr lang="es-ES"/>
              <a:pPr>
                <a:defRPr/>
              </a:pPr>
              <a:t>08/04/2021</a:t>
            </a:fld>
            <a:endParaRPr lang="es-E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Universidad Tecnologica Nacional - Tecnicatura Superior en Programacion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982A8-EEA6-46E8-AFEF-5692778E556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4257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32694E-7DE5-4CA1-AAB9-AE085F5747AE}" type="datetime1">
              <a:rPr lang="es-ES"/>
              <a:pPr>
                <a:defRPr/>
              </a:pPr>
              <a:t>08/04/2021</a:t>
            </a:fld>
            <a:endParaRPr lang="es-E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Universidad Tecnologica Nacional - Tecnicatura Superior en Programacion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D062A-E728-4FA1-B79C-8F5040D64C4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4290116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1D332-AD94-445F-A7EA-5A28CA7A9E32}" type="datetime1">
              <a:rPr lang="es-ES"/>
              <a:pPr>
                <a:defRPr/>
              </a:pPr>
              <a:t>08/04/2021</a:t>
            </a:fld>
            <a:endParaRPr lang="es-E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Universidad Tecnologica Nacional - Tecnicatura Superior en Programacion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76C7A-7D16-4AA7-A518-84B9EBD3F07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9907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303A0-CF23-4FCD-B5C0-F8E601AADFEA}" type="datetime1">
              <a:rPr lang="es-ES"/>
              <a:pPr>
                <a:defRPr/>
              </a:pPr>
              <a:t>08/04/2021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Universidad Tecnologica Nacional - Tecnicatura Superior en Programacion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72D3F-1EE0-4074-BD29-4A10D271389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1523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FA65B-940A-46BB-86FA-55985DC8E529}" type="datetime1">
              <a:rPr lang="es-ES"/>
              <a:pPr>
                <a:defRPr/>
              </a:pPr>
              <a:t>08/04/2021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Universidad Tecnologica Nacional - Tecnicatura Superior en Programacion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3DFF0-D56C-4C31-B0B6-8F55DDDDB84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6571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6670675" y="3894138"/>
            <a:ext cx="2470150" cy="2659062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746" y="3259666"/>
              <a:ext cx="912188" cy="91189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5724"/>
              <a:ext cx="2981857" cy="2982809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1737" y="3581511"/>
              <a:ext cx="1897197" cy="1896584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130" y="3433998"/>
              <a:ext cx="1740055" cy="173949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388" y="3985732"/>
              <a:ext cx="1264798" cy="126439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788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33400" y="533400"/>
            <a:ext cx="6554788" cy="3767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9500" y="6172200"/>
            <a:ext cx="1201738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 smtClean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4609FB76-4134-4E4F-818B-6BAC20F14EB8}" type="datetime1">
              <a:rPr lang="es-ES"/>
              <a:pPr>
                <a:defRPr/>
              </a:pPr>
              <a:t>08/04/2021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838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 smtClean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r>
              <a:rPr lang="es-ES"/>
              <a:t>Universidad Tecnologica Nacional - Tecnicatura Superior en Programacion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3988" y="5578475"/>
            <a:ext cx="857250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 smtClean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B8984F6A-136C-4189-934C-B2CF1EF758E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18" r:id="rId1"/>
    <p:sldLayoutId id="2147483919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  <p:sldLayoutId id="2147483920" r:id="rId12"/>
    <p:sldLayoutId id="2147483914" r:id="rId13"/>
    <p:sldLayoutId id="2147483921" r:id="rId14"/>
    <p:sldLayoutId id="2147483915" r:id="rId15"/>
    <p:sldLayoutId id="2147483916" r:id="rId16"/>
    <p:sldLayoutId id="2147483917" r:id="rId17"/>
  </p:sldLayoutIdLst>
  <p:hf hdr="0" dt="0"/>
  <p:txStyles>
    <p:titleStyle>
      <a:lvl1pPr algn="l" defTabSz="457200" rtl="0" fontAlgn="base">
        <a:spcBef>
          <a:spcPct val="0"/>
        </a:spcBef>
        <a:spcAft>
          <a:spcPct val="0"/>
        </a:spcAft>
        <a:defRPr sz="3200" kern="1200" cap="all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Gothic" panose="020B0502020202020204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Gothic" panose="020B0502020202020204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Gothic" panose="020B0502020202020204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fontAlgn="base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>
          <a:solidFill>
            <a:srgbClr val="0F496F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ern="1200">
          <a:solidFill>
            <a:srgbClr val="0F496F"/>
          </a:solidFill>
          <a:latin typeface="+mn-lt"/>
          <a:ea typeface="+mn-ea"/>
          <a:cs typeface="+mn-cs"/>
        </a:defRPr>
      </a:lvl2pPr>
      <a:lvl3pPr marL="1200150" indent="-285750" algn="l" defTabSz="457200" rtl="0" fontAlgn="base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>
          <a:solidFill>
            <a:srgbClr val="0F496F"/>
          </a:solidFill>
          <a:latin typeface="+mn-lt"/>
          <a:ea typeface="+mn-ea"/>
          <a:cs typeface="+mn-cs"/>
        </a:defRPr>
      </a:lvl3pPr>
      <a:lvl4pPr marL="1543050" indent="-171450" algn="l" defTabSz="457200" rtl="0" fontAlgn="base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>
          <a:solidFill>
            <a:srgbClr val="0F496F"/>
          </a:solidFill>
          <a:latin typeface="+mn-lt"/>
          <a:ea typeface="+mn-ea"/>
          <a:cs typeface="+mn-cs"/>
        </a:defRPr>
      </a:lvl4pPr>
      <a:lvl5pPr marL="2000250" indent="-171450" algn="l" defTabSz="457200" rtl="0" fontAlgn="base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>
          <a:solidFill>
            <a:srgbClr val="0F496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gif"/><Relationship Id="rId3" Type="http://schemas.openxmlformats.org/officeDocument/2006/relationships/audio" Target="../media/audio1.wav"/><Relationship Id="rId7" Type="http://schemas.openxmlformats.org/officeDocument/2006/relationships/image" Target="../media/image15.jpeg"/><Relationship Id="rId12" Type="http://schemas.openxmlformats.org/officeDocument/2006/relationships/image" Target="../media/image21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11" Type="http://schemas.openxmlformats.org/officeDocument/2006/relationships/image" Target="../media/image20.gif"/><Relationship Id="rId5" Type="http://schemas.openxmlformats.org/officeDocument/2006/relationships/image" Target="../media/image16.jpeg"/><Relationship Id="rId10" Type="http://schemas.openxmlformats.org/officeDocument/2006/relationships/image" Target="../media/image14.jpeg"/><Relationship Id="rId4" Type="http://schemas.openxmlformats.org/officeDocument/2006/relationships/image" Target="../media/image13.jpeg"/><Relationship Id="rId9" Type="http://schemas.openxmlformats.org/officeDocument/2006/relationships/image" Target="../media/image18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9.gif"/><Relationship Id="rId12" Type="http://schemas.openxmlformats.org/officeDocument/2006/relationships/image" Target="../media/image2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11" Type="http://schemas.openxmlformats.org/officeDocument/2006/relationships/image" Target="../media/image21.gif"/><Relationship Id="rId5" Type="http://schemas.openxmlformats.org/officeDocument/2006/relationships/image" Target="../media/image17.jpeg"/><Relationship Id="rId10" Type="http://schemas.openxmlformats.org/officeDocument/2006/relationships/image" Target="../media/image20.gif"/><Relationship Id="rId4" Type="http://schemas.openxmlformats.org/officeDocument/2006/relationships/image" Target="../media/image16.jpeg"/><Relationship Id="rId9" Type="http://schemas.openxmlformats.org/officeDocument/2006/relationships/image" Target="../media/image14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13.jpeg"/><Relationship Id="rId7" Type="http://schemas.openxmlformats.org/officeDocument/2006/relationships/image" Target="../media/image18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11" Type="http://schemas.openxmlformats.org/officeDocument/2006/relationships/image" Target="../media/image20.gif"/><Relationship Id="rId5" Type="http://schemas.openxmlformats.org/officeDocument/2006/relationships/image" Target="../media/image17.jpeg"/><Relationship Id="rId10" Type="http://schemas.openxmlformats.org/officeDocument/2006/relationships/image" Target="../media/image21.gif"/><Relationship Id="rId4" Type="http://schemas.openxmlformats.org/officeDocument/2006/relationships/image" Target="../media/image16.jpeg"/><Relationship Id="rId9" Type="http://schemas.openxmlformats.org/officeDocument/2006/relationships/image" Target="../media/image19.gi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8.jpeg"/><Relationship Id="rId4" Type="http://schemas.openxmlformats.org/officeDocument/2006/relationships/image" Target="../media/image1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2EBD7E7-EB86-4538-98AD-B88D956D40FA}" type="slidenum">
              <a:rPr lang="es-ES" sz="1200" i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</a:t>
            </a:fld>
            <a:endParaRPr lang="es-ES" sz="1200" i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195" name="Text Box 6"/>
          <p:cNvSpPr txBox="1">
            <a:spLocks noChangeArrowheads="1"/>
          </p:cNvSpPr>
          <p:nvPr/>
        </p:nvSpPr>
        <p:spPr bwMode="auto">
          <a:xfrm>
            <a:off x="346075" y="222250"/>
            <a:ext cx="23812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AR" sz="4400" b="1" i="0">
                <a:cs typeface="Arial" panose="020B0604020202020204" pitchFamily="34" charset="0"/>
              </a:rPr>
              <a:t>Pilas</a:t>
            </a:r>
            <a:endParaRPr lang="es-ES" sz="4400" b="1" i="0">
              <a:cs typeface="Arial" panose="020B0604020202020204" pitchFamily="34" charset="0"/>
            </a:endParaRPr>
          </a:p>
        </p:txBody>
      </p:sp>
      <p:sp>
        <p:nvSpPr>
          <p:cNvPr id="8196" name="Text Box 7"/>
          <p:cNvSpPr txBox="1">
            <a:spLocks noChangeArrowheads="1"/>
          </p:cNvSpPr>
          <p:nvPr/>
        </p:nvSpPr>
        <p:spPr bwMode="auto">
          <a:xfrm>
            <a:off x="2727325" y="1290638"/>
            <a:ext cx="5516563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>
                <a:solidFill>
                  <a:srgbClr val="0F496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>
                <a:solidFill>
                  <a:srgbClr val="0F496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>
                <a:solidFill>
                  <a:srgbClr val="0F496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AR" sz="4000">
                <a:solidFill>
                  <a:schemeClr val="tx1"/>
                </a:solidFill>
                <a:latin typeface="Arial Black" panose="020B0A04020102020204" pitchFamily="34" charset="0"/>
              </a:rPr>
              <a:t>Que es una pila ??</a:t>
            </a:r>
            <a:endParaRPr lang="es-ES" sz="400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pic>
        <p:nvPicPr>
          <p:cNvPr id="8197" name="Picture 8" descr="pila_de_basur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492375"/>
            <a:ext cx="222885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9" descr="pila_de_auto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4767263"/>
            <a:ext cx="1963737" cy="168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10" descr="piladelibro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2492375"/>
            <a:ext cx="236220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11" descr="pila_de_cosa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2636838"/>
            <a:ext cx="2663825" cy="235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12" descr="pila_de_cartas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072063"/>
            <a:ext cx="2571750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00C7019-FA81-442C-9C3C-75AB0F126619}" type="slidenum">
              <a:rPr lang="es-ES" sz="1200" i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10</a:t>
            </a:fld>
            <a:endParaRPr lang="es-ES" sz="1200" i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6627" name="Text Box 4"/>
          <p:cNvSpPr txBox="1">
            <a:spLocks noChangeArrowheads="1"/>
          </p:cNvSpPr>
          <p:nvPr/>
        </p:nvSpPr>
        <p:spPr bwMode="auto">
          <a:xfrm>
            <a:off x="541338" y="1412875"/>
            <a:ext cx="7991475" cy="530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400"/>
              <a:t>Ejemplo 1.1</a:t>
            </a:r>
          </a:p>
          <a:p>
            <a:pPr eaLnBrk="1" hangingPunct="1">
              <a:spcBef>
                <a:spcPct val="50000"/>
              </a:spcBef>
            </a:pPr>
            <a:r>
              <a:rPr lang="es-ES" sz="2400"/>
              <a:t>// incluir librerías</a:t>
            </a:r>
          </a:p>
          <a:p>
            <a:pPr eaLnBrk="1" hangingPunct="1">
              <a:spcBef>
                <a:spcPct val="50000"/>
              </a:spcBef>
            </a:pPr>
            <a:r>
              <a:rPr lang="es-ES" sz="2400" i="0"/>
              <a:t>int main(){</a:t>
            </a:r>
          </a:p>
          <a:p>
            <a:pPr eaLnBrk="1" hangingPunct="1">
              <a:spcBef>
                <a:spcPct val="50000"/>
              </a:spcBef>
            </a:pPr>
            <a:r>
              <a:rPr lang="es-ES" sz="2400" i="0"/>
              <a:t>	Pila pilita;</a:t>
            </a:r>
          </a:p>
          <a:p>
            <a:pPr eaLnBrk="1" hangingPunct="1">
              <a:spcBef>
                <a:spcPct val="50000"/>
              </a:spcBef>
            </a:pPr>
            <a:r>
              <a:rPr lang="es-ES" sz="2400" i="0"/>
              <a:t>	inicpila (&amp;pilita);</a:t>
            </a:r>
          </a:p>
          <a:p>
            <a:pPr eaLnBrk="1" hangingPunct="1">
              <a:spcBef>
                <a:spcPct val="50000"/>
              </a:spcBef>
            </a:pPr>
            <a:r>
              <a:rPr lang="es-ES" sz="2400" i="0"/>
              <a:t>	apilar(&amp;pilita, 2);</a:t>
            </a:r>
          </a:p>
          <a:p>
            <a:pPr eaLnBrk="1" hangingPunct="1">
              <a:spcBef>
                <a:spcPct val="50000"/>
              </a:spcBef>
            </a:pPr>
            <a:r>
              <a:rPr lang="es-ES" sz="2400" i="0"/>
              <a:t>	apilar(&amp;pilita, 5);</a:t>
            </a:r>
          </a:p>
          <a:p>
            <a:pPr eaLnBrk="1" hangingPunct="1">
              <a:spcBef>
                <a:spcPct val="50000"/>
              </a:spcBef>
            </a:pPr>
            <a:r>
              <a:rPr lang="es-ES" sz="2400" i="0"/>
              <a:t>	apilar(&amp;pilita, 8);</a:t>
            </a:r>
          </a:p>
          <a:p>
            <a:pPr eaLnBrk="1" hangingPunct="1">
              <a:spcBef>
                <a:spcPct val="50000"/>
              </a:spcBef>
            </a:pPr>
            <a:r>
              <a:rPr lang="es-ES" sz="2400" i="0"/>
              <a:t>}</a:t>
            </a:r>
          </a:p>
          <a:p>
            <a:pPr eaLnBrk="1" hangingPunct="1">
              <a:spcBef>
                <a:spcPct val="50000"/>
              </a:spcBef>
            </a:pPr>
            <a:endParaRPr lang="es-ES" i="0"/>
          </a:p>
        </p:txBody>
      </p:sp>
      <p:sp>
        <p:nvSpPr>
          <p:cNvPr id="26628" name="Text Box 6"/>
          <p:cNvSpPr txBox="1">
            <a:spLocks noChangeArrowheads="1"/>
          </p:cNvSpPr>
          <p:nvPr/>
        </p:nvSpPr>
        <p:spPr bwMode="auto">
          <a:xfrm>
            <a:off x="346075" y="222250"/>
            <a:ext cx="23812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AR" sz="4400" b="1" i="0">
                <a:cs typeface="Arial" panose="020B0604020202020204" pitchFamily="34" charset="0"/>
              </a:rPr>
              <a:t>Pilas</a:t>
            </a:r>
            <a:endParaRPr lang="es-ES" sz="4400" b="1" i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94A0C6F-7A51-4C9E-9B50-87A00C07B2E3}" type="slidenum">
              <a:rPr lang="es-ES" sz="1200" i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11</a:t>
            </a:fld>
            <a:endParaRPr lang="es-ES" sz="1200" i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8675" name="Text Box 2"/>
          <p:cNvSpPr txBox="1">
            <a:spLocks noChangeArrowheads="1"/>
          </p:cNvSpPr>
          <p:nvPr/>
        </p:nvSpPr>
        <p:spPr bwMode="auto">
          <a:xfrm>
            <a:off x="755650" y="404813"/>
            <a:ext cx="72723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s-AR" i="0"/>
          </a:p>
        </p:txBody>
      </p:sp>
      <p:sp>
        <p:nvSpPr>
          <p:cNvPr id="28676" name="Text Box 5"/>
          <p:cNvSpPr txBox="1">
            <a:spLocks noChangeArrowheads="1"/>
          </p:cNvSpPr>
          <p:nvPr/>
        </p:nvSpPr>
        <p:spPr bwMode="auto">
          <a:xfrm>
            <a:off x="0" y="1428750"/>
            <a:ext cx="9144000" cy="1724025"/>
          </a:xfrm>
          <a:prstGeom prst="rect">
            <a:avLst/>
          </a:prstGeom>
          <a:noFill/>
          <a:ln w="28575" algn="ctr">
            <a:solidFill>
              <a:srgbClr val="3399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AR" sz="3600"/>
              <a:t>Ejemplo 1.2: </a:t>
            </a:r>
          </a:p>
          <a:p>
            <a:pPr algn="ctr" eaLnBrk="1" hangingPunct="1">
              <a:spcBef>
                <a:spcPct val="50000"/>
              </a:spcBef>
            </a:pPr>
            <a:r>
              <a:rPr lang="es-AR" sz="2800"/>
              <a:t>Crear una pila y cargarla con 3 elementos ingresados desde el teclado</a:t>
            </a: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2286000" y="4572000"/>
            <a:ext cx="26431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>
                <a:solidFill>
                  <a:srgbClr val="0F496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>
                <a:solidFill>
                  <a:srgbClr val="0F496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>
                <a:solidFill>
                  <a:srgbClr val="0F496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ES" sz="2400" b="1">
                <a:solidFill>
                  <a:schemeClr val="tx1"/>
                </a:solidFill>
                <a:latin typeface="Arial" panose="020B0604020202020204" pitchFamily="34" charset="0"/>
              </a:rPr>
              <a:t>leer(&amp;pilita);</a:t>
            </a:r>
          </a:p>
        </p:txBody>
      </p:sp>
      <p:grpSp>
        <p:nvGrpSpPr>
          <p:cNvPr id="2" name="14 Grupo"/>
          <p:cNvGrpSpPr>
            <a:grpSpLocks/>
          </p:cNvGrpSpPr>
          <p:nvPr/>
        </p:nvGrpSpPr>
        <p:grpSpPr bwMode="auto">
          <a:xfrm>
            <a:off x="571500" y="3857625"/>
            <a:ext cx="1428750" cy="2000250"/>
            <a:chOff x="1285058" y="4143380"/>
            <a:chExt cx="1500992" cy="1858976"/>
          </a:xfrm>
        </p:grpSpPr>
        <p:cxnSp>
          <p:nvCxnSpPr>
            <p:cNvPr id="9" name="8 Conector recto"/>
            <p:cNvCxnSpPr/>
            <p:nvPr/>
          </p:nvCxnSpPr>
          <p:spPr>
            <a:xfrm rot="5400000">
              <a:off x="357879" y="5072035"/>
              <a:ext cx="1856025" cy="166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10 Conector recto" descr="Pila Pilita"/>
            <p:cNvCxnSpPr/>
            <p:nvPr/>
          </p:nvCxnSpPr>
          <p:spPr>
            <a:xfrm>
              <a:off x="1285058" y="6000881"/>
              <a:ext cx="1500992" cy="1475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 flipV="1">
              <a:off x="1857299" y="5072131"/>
              <a:ext cx="1857501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286000" y="5214938"/>
            <a:ext cx="26431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>
                <a:solidFill>
                  <a:srgbClr val="0F496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>
                <a:solidFill>
                  <a:srgbClr val="0F496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>
                <a:solidFill>
                  <a:srgbClr val="0F496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ES" sz="2400" b="1">
                <a:solidFill>
                  <a:schemeClr val="tx1"/>
                </a:solidFill>
                <a:latin typeface="Arial" panose="020B0604020202020204" pitchFamily="34" charset="0"/>
              </a:rPr>
              <a:t>leer(&amp;pilita);</a:t>
            </a:r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2286000" y="5786438"/>
            <a:ext cx="26431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>
                <a:solidFill>
                  <a:srgbClr val="0F496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>
                <a:solidFill>
                  <a:srgbClr val="0F496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>
                <a:solidFill>
                  <a:srgbClr val="0F496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ES" sz="2400" b="1">
                <a:solidFill>
                  <a:schemeClr val="tx1"/>
                </a:solidFill>
                <a:latin typeface="Arial" panose="020B0604020202020204" pitchFamily="34" charset="0"/>
              </a:rPr>
              <a:t>leer(&amp;pilita);</a:t>
            </a:r>
          </a:p>
        </p:txBody>
      </p:sp>
      <p:sp>
        <p:nvSpPr>
          <p:cNvPr id="18" name="17 Rectángulo redondeado"/>
          <p:cNvSpPr/>
          <p:nvPr/>
        </p:nvSpPr>
        <p:spPr>
          <a:xfrm>
            <a:off x="571500" y="5429250"/>
            <a:ext cx="1428750" cy="4286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2</a:t>
            </a:r>
          </a:p>
        </p:txBody>
      </p:sp>
      <p:sp>
        <p:nvSpPr>
          <p:cNvPr id="19" name="18 Rectángulo redondeado"/>
          <p:cNvSpPr/>
          <p:nvPr/>
        </p:nvSpPr>
        <p:spPr>
          <a:xfrm>
            <a:off x="571500" y="5000625"/>
            <a:ext cx="1428750" cy="4286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6</a:t>
            </a:r>
          </a:p>
        </p:txBody>
      </p:sp>
      <p:sp>
        <p:nvSpPr>
          <p:cNvPr id="20" name="19 Rectángulo redondeado"/>
          <p:cNvSpPr/>
          <p:nvPr/>
        </p:nvSpPr>
        <p:spPr>
          <a:xfrm>
            <a:off x="571500" y="4572000"/>
            <a:ext cx="1428750" cy="4286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8</a:t>
            </a:r>
          </a:p>
        </p:txBody>
      </p:sp>
      <p:sp>
        <p:nvSpPr>
          <p:cNvPr id="21" name="20 CuadroTexto"/>
          <p:cNvSpPr txBox="1">
            <a:spLocks noChangeArrowheads="1"/>
          </p:cNvSpPr>
          <p:nvPr/>
        </p:nvSpPr>
        <p:spPr bwMode="auto">
          <a:xfrm>
            <a:off x="785813" y="3286125"/>
            <a:ext cx="1000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_tradnl" sz="2400"/>
              <a:t>Pilita</a:t>
            </a:r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2286000" y="4000500"/>
            <a:ext cx="26431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>
                <a:solidFill>
                  <a:srgbClr val="0F496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>
                <a:solidFill>
                  <a:srgbClr val="0F496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>
                <a:solidFill>
                  <a:srgbClr val="0F496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ES" sz="2400" b="1">
                <a:solidFill>
                  <a:schemeClr val="tx1"/>
                </a:solidFill>
                <a:latin typeface="Arial" panose="020B0604020202020204" pitchFamily="34" charset="0"/>
              </a:rPr>
              <a:t>inicpila(&amp;pilita);</a:t>
            </a:r>
          </a:p>
        </p:txBody>
      </p:sp>
      <p:pic>
        <p:nvPicPr>
          <p:cNvPr id="23" name="22 Imagen" descr="teclado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238750"/>
            <a:ext cx="281940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23 Imagen" descr="enter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188" y="3714750"/>
            <a:ext cx="1619250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24 Imagen" descr="tecla2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438" y="4071938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25 Imagen" descr="tecla8.jpe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4071938"/>
            <a:ext cx="1000125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26 Imagen" descr="tecla6.jpe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313" y="4071938"/>
            <a:ext cx="88582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27 Imagen" descr="manoteclaro.jpe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1643063"/>
            <a:ext cx="2638425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ext Box 6"/>
          <p:cNvSpPr txBox="1">
            <a:spLocks noChangeArrowheads="1"/>
          </p:cNvSpPr>
          <p:nvPr/>
        </p:nvSpPr>
        <p:spPr bwMode="auto">
          <a:xfrm>
            <a:off x="2286000" y="3357563"/>
            <a:ext cx="26431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>
                <a:solidFill>
                  <a:srgbClr val="0F496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>
                <a:solidFill>
                  <a:srgbClr val="0F496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>
                <a:solidFill>
                  <a:srgbClr val="0F496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ES" sz="2400" b="1">
                <a:solidFill>
                  <a:schemeClr val="tx1"/>
                </a:solidFill>
                <a:latin typeface="Arial" panose="020B0604020202020204" pitchFamily="34" charset="0"/>
              </a:rPr>
              <a:t>Pila pilita;</a:t>
            </a:r>
          </a:p>
        </p:txBody>
      </p:sp>
      <p:sp>
        <p:nvSpPr>
          <p:cNvPr id="28693" name="Text Box 6"/>
          <p:cNvSpPr txBox="1">
            <a:spLocks noChangeArrowheads="1"/>
          </p:cNvSpPr>
          <p:nvPr/>
        </p:nvSpPr>
        <p:spPr bwMode="auto">
          <a:xfrm>
            <a:off x="346075" y="222250"/>
            <a:ext cx="23812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AR" sz="4400" b="1" i="0">
                <a:cs typeface="Arial" panose="020B0604020202020204" pitchFamily="34" charset="0"/>
              </a:rPr>
              <a:t>Pilas</a:t>
            </a:r>
            <a:endParaRPr lang="es-ES" sz="4400" b="1" i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2" grpId="0"/>
      <p:bldP spid="16" grpId="0"/>
      <p:bldP spid="17" grpId="0"/>
      <p:bldP spid="18" grpId="0" animBg="1"/>
      <p:bldP spid="19" grpId="0" animBg="1"/>
      <p:bldP spid="20" grpId="0" animBg="1"/>
      <p:bldP spid="21" grpId="0"/>
      <p:bldP spid="22" grpId="0"/>
      <p:bldP spid="29" grpId="0"/>
      <p:bldP spid="29" grpId="1"/>
      <p:bldP spid="29" grpId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28F2006-ABB8-4CC1-8C22-C3176DE5BE42}" type="slidenum">
              <a:rPr lang="es-ES" sz="1200" i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12</a:t>
            </a:fld>
            <a:endParaRPr lang="es-ES" sz="1200" i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30723" name="Text Box 4"/>
          <p:cNvSpPr txBox="1">
            <a:spLocks noChangeArrowheads="1"/>
          </p:cNvSpPr>
          <p:nvPr/>
        </p:nvSpPr>
        <p:spPr bwMode="auto">
          <a:xfrm>
            <a:off x="539750" y="1409700"/>
            <a:ext cx="7991475" cy="600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>
                <a:solidFill>
                  <a:srgbClr val="0F496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>
                <a:solidFill>
                  <a:srgbClr val="0F496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>
                <a:solidFill>
                  <a:srgbClr val="0F496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ES" sz="2400">
                <a:solidFill>
                  <a:schemeClr val="tx1"/>
                </a:solidFill>
                <a:latin typeface="Arial" panose="020B0604020202020204" pitchFamily="34" charset="0"/>
              </a:rPr>
              <a:t>Ejemplo 1.2</a:t>
            </a:r>
          </a:p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ES" sz="2400">
                <a:solidFill>
                  <a:schemeClr val="tx1"/>
                </a:solidFill>
                <a:latin typeface="Arial" panose="020B0604020202020204" pitchFamily="34" charset="0"/>
              </a:rPr>
              <a:t>// incluir librerías</a:t>
            </a:r>
          </a:p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ES" sz="2400" i="0">
                <a:solidFill>
                  <a:schemeClr val="tx1"/>
                </a:solidFill>
                <a:latin typeface="Arial" panose="020B0604020202020204" pitchFamily="34" charset="0"/>
              </a:rPr>
              <a:t>int main(){</a:t>
            </a:r>
          </a:p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ES" sz="2400">
                <a:solidFill>
                  <a:schemeClr val="tx1"/>
                </a:solidFill>
                <a:latin typeface="Arial" panose="020B0604020202020204" pitchFamily="34" charset="0"/>
              </a:rPr>
              <a:t>	</a:t>
            </a:r>
            <a:r>
              <a:rPr lang="es-ES" sz="2400" i="0">
                <a:solidFill>
                  <a:schemeClr val="tx1"/>
                </a:solidFill>
                <a:latin typeface="Arial" panose="020B0604020202020204" pitchFamily="34" charset="0"/>
              </a:rPr>
              <a:t>Pila pilita;</a:t>
            </a:r>
          </a:p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ES" sz="2400" i="0">
                <a:solidFill>
                  <a:schemeClr val="tx1"/>
                </a:solidFill>
                <a:latin typeface="Arial" panose="020B0604020202020204" pitchFamily="34" charset="0"/>
              </a:rPr>
              <a:t>	inicpila(&amp;pilita);</a:t>
            </a:r>
          </a:p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ES" sz="2400" i="0">
                <a:solidFill>
                  <a:schemeClr val="tx1"/>
                </a:solidFill>
                <a:latin typeface="Arial" panose="020B0604020202020204" pitchFamily="34" charset="0"/>
              </a:rPr>
              <a:t>	leer(&amp;pilita);</a:t>
            </a:r>
          </a:p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ES" sz="2400" i="0">
                <a:solidFill>
                  <a:schemeClr val="tx1"/>
                </a:solidFill>
                <a:latin typeface="Arial" panose="020B0604020202020204" pitchFamily="34" charset="0"/>
              </a:rPr>
              <a:t>	leer(&amp;pilita);</a:t>
            </a:r>
          </a:p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ES" sz="2400" i="0">
                <a:solidFill>
                  <a:schemeClr val="tx1"/>
                </a:solidFill>
                <a:latin typeface="Arial" panose="020B0604020202020204" pitchFamily="34" charset="0"/>
              </a:rPr>
              <a:t>	leer(&amp;pilita);</a:t>
            </a:r>
          </a:p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ES" sz="2400">
                <a:solidFill>
                  <a:schemeClr val="tx1"/>
                </a:solidFill>
                <a:latin typeface="Arial" panose="020B0604020202020204" pitchFamily="34" charset="0"/>
              </a:rPr>
              <a:t>}</a:t>
            </a:r>
          </a:p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s-ES" sz="240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s-ES" sz="2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0724" name="Text Box 6"/>
          <p:cNvSpPr txBox="1">
            <a:spLocks noChangeArrowheads="1"/>
          </p:cNvSpPr>
          <p:nvPr/>
        </p:nvSpPr>
        <p:spPr bwMode="auto">
          <a:xfrm>
            <a:off x="346075" y="222250"/>
            <a:ext cx="23812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AR" sz="4400" b="1" i="0">
                <a:cs typeface="Arial" panose="020B0604020202020204" pitchFamily="34" charset="0"/>
              </a:rPr>
              <a:t>Pilas</a:t>
            </a:r>
            <a:endParaRPr lang="es-ES" sz="4400" b="1" i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25748A7-BDC8-4444-B9EF-DCF5CF48D8B4}" type="slidenum">
              <a:rPr lang="es-ES" sz="1200" i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13</a:t>
            </a:fld>
            <a:endParaRPr lang="es-ES" sz="1200" i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32771" name="Text Box 2"/>
          <p:cNvSpPr txBox="1">
            <a:spLocks noChangeArrowheads="1"/>
          </p:cNvSpPr>
          <p:nvPr/>
        </p:nvSpPr>
        <p:spPr bwMode="auto">
          <a:xfrm>
            <a:off x="755650" y="404813"/>
            <a:ext cx="72723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s-AR" i="0"/>
          </a:p>
        </p:txBody>
      </p:sp>
      <p:sp>
        <p:nvSpPr>
          <p:cNvPr id="32774" name="Text Box 5"/>
          <p:cNvSpPr txBox="1">
            <a:spLocks noChangeArrowheads="1"/>
          </p:cNvSpPr>
          <p:nvPr/>
        </p:nvSpPr>
        <p:spPr bwMode="auto">
          <a:xfrm>
            <a:off x="395288" y="1412875"/>
            <a:ext cx="7991475" cy="4619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41275" algn="ctr">
            <a:solidFill>
              <a:srgbClr val="CCFF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s-ES"/>
            </a:defPPr>
            <a:lvl1pPr marL="342900" indent="-342900" eaLnBrk="1" hangingPunct="1">
              <a:spcBef>
                <a:spcPct val="50000"/>
              </a:spcBef>
              <a:buFont typeface="Wingdings" panose="05000000000000000000" pitchFamily="2" charset="2"/>
              <a:buChar char="q"/>
              <a:defRPr sz="2400" b="1"/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es-AR" dirty="0"/>
              <a:t>¿ Como sabemos que hay en el tope ?</a:t>
            </a:r>
            <a:endParaRPr lang="es-ES" dirty="0"/>
          </a:p>
        </p:txBody>
      </p:sp>
      <p:sp>
        <p:nvSpPr>
          <p:cNvPr id="32773" name="Text Box 6"/>
          <p:cNvSpPr txBox="1">
            <a:spLocks noChangeArrowheads="1"/>
          </p:cNvSpPr>
          <p:nvPr/>
        </p:nvSpPr>
        <p:spPr bwMode="auto">
          <a:xfrm>
            <a:off x="500063" y="2071688"/>
            <a:ext cx="7286625" cy="1016000"/>
          </a:xfrm>
          <a:prstGeom prst="rect">
            <a:avLst/>
          </a:prstGeom>
          <a:noFill/>
          <a:ln w="41275" algn="ctr">
            <a:solidFill>
              <a:srgbClr val="CC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q"/>
            </a:pPr>
            <a:r>
              <a:rPr lang="es-ES" sz="2400" b="1"/>
              <a:t>tope(&amp; idPila);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s-ES_tradnl"/>
              <a:t>	Devuelve el valor del elemento que está en el tope de la pila. 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s-ES_tradnl"/>
              <a:t>	No lo elimina de la pila.</a:t>
            </a:r>
            <a:endParaRPr lang="es-ES"/>
          </a:p>
        </p:txBody>
      </p:sp>
      <p:grpSp>
        <p:nvGrpSpPr>
          <p:cNvPr id="2" name="11 Grupo"/>
          <p:cNvGrpSpPr>
            <a:grpSpLocks/>
          </p:cNvGrpSpPr>
          <p:nvPr/>
        </p:nvGrpSpPr>
        <p:grpSpPr bwMode="auto">
          <a:xfrm>
            <a:off x="571500" y="3714750"/>
            <a:ext cx="1428750" cy="2000250"/>
            <a:chOff x="1285058" y="4143380"/>
            <a:chExt cx="1500992" cy="1858976"/>
          </a:xfrm>
        </p:grpSpPr>
        <p:cxnSp>
          <p:nvCxnSpPr>
            <p:cNvPr id="11" name="10 Conector recto"/>
            <p:cNvCxnSpPr/>
            <p:nvPr/>
          </p:nvCxnSpPr>
          <p:spPr>
            <a:xfrm rot="5400000">
              <a:off x="357879" y="5072035"/>
              <a:ext cx="1856025" cy="166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 descr="Pila Pilita"/>
            <p:cNvCxnSpPr/>
            <p:nvPr/>
          </p:nvCxnSpPr>
          <p:spPr>
            <a:xfrm>
              <a:off x="1285058" y="6000881"/>
              <a:ext cx="1500992" cy="1475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 flipV="1">
              <a:off x="1857299" y="5072131"/>
              <a:ext cx="1857501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13 Rectángulo redondeado"/>
          <p:cNvSpPr/>
          <p:nvPr/>
        </p:nvSpPr>
        <p:spPr>
          <a:xfrm>
            <a:off x="571500" y="5286375"/>
            <a:ext cx="1428750" cy="4286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2</a:t>
            </a:r>
          </a:p>
        </p:txBody>
      </p:sp>
      <p:sp>
        <p:nvSpPr>
          <p:cNvPr id="15" name="14 Rectángulo redondeado"/>
          <p:cNvSpPr/>
          <p:nvPr/>
        </p:nvSpPr>
        <p:spPr>
          <a:xfrm>
            <a:off x="571500" y="4857750"/>
            <a:ext cx="1428750" cy="4286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5</a:t>
            </a:r>
          </a:p>
        </p:txBody>
      </p:sp>
      <p:sp>
        <p:nvSpPr>
          <p:cNvPr id="16" name="15 Rectángulo redondeado"/>
          <p:cNvSpPr/>
          <p:nvPr/>
        </p:nvSpPr>
        <p:spPr>
          <a:xfrm>
            <a:off x="571500" y="4429125"/>
            <a:ext cx="1428750" cy="4286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8</a:t>
            </a:r>
          </a:p>
        </p:txBody>
      </p:sp>
      <p:sp>
        <p:nvSpPr>
          <p:cNvPr id="32778" name="16 CuadroTexto"/>
          <p:cNvSpPr txBox="1">
            <a:spLocks noChangeArrowheads="1"/>
          </p:cNvSpPr>
          <p:nvPr/>
        </p:nvSpPr>
        <p:spPr bwMode="auto">
          <a:xfrm>
            <a:off x="1785938" y="5929313"/>
            <a:ext cx="10715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sz="2400"/>
              <a:t>pilita</a:t>
            </a:r>
            <a:endParaRPr lang="es-ES_tradnl"/>
          </a:p>
        </p:txBody>
      </p:sp>
      <p:grpSp>
        <p:nvGrpSpPr>
          <p:cNvPr id="32779" name="11 Grupo"/>
          <p:cNvGrpSpPr>
            <a:grpSpLocks/>
          </p:cNvGrpSpPr>
          <p:nvPr/>
        </p:nvGrpSpPr>
        <p:grpSpPr bwMode="auto">
          <a:xfrm>
            <a:off x="4714875" y="3714750"/>
            <a:ext cx="1428750" cy="2000250"/>
            <a:chOff x="1285058" y="4143380"/>
            <a:chExt cx="1500992" cy="1858976"/>
          </a:xfrm>
        </p:grpSpPr>
        <p:cxnSp>
          <p:nvCxnSpPr>
            <p:cNvPr id="19" name="18 Conector recto"/>
            <p:cNvCxnSpPr/>
            <p:nvPr/>
          </p:nvCxnSpPr>
          <p:spPr>
            <a:xfrm rot="5400000">
              <a:off x="357879" y="5072035"/>
              <a:ext cx="1856025" cy="166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 descr="Pila Pilita"/>
            <p:cNvCxnSpPr/>
            <p:nvPr/>
          </p:nvCxnSpPr>
          <p:spPr>
            <a:xfrm>
              <a:off x="1285058" y="6000881"/>
              <a:ext cx="1500992" cy="1475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 flipV="1">
              <a:off x="1857299" y="5072131"/>
              <a:ext cx="1857501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21 Rectángulo redondeado"/>
          <p:cNvSpPr/>
          <p:nvPr/>
        </p:nvSpPr>
        <p:spPr>
          <a:xfrm>
            <a:off x="4714875" y="5286375"/>
            <a:ext cx="1428750" cy="4286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7</a:t>
            </a:r>
          </a:p>
        </p:txBody>
      </p:sp>
      <p:sp>
        <p:nvSpPr>
          <p:cNvPr id="23" name="22 Rectángulo redondeado"/>
          <p:cNvSpPr/>
          <p:nvPr/>
        </p:nvSpPr>
        <p:spPr>
          <a:xfrm>
            <a:off x="4714875" y="4857750"/>
            <a:ext cx="1428750" cy="4286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5</a:t>
            </a:r>
          </a:p>
        </p:txBody>
      </p:sp>
      <p:sp>
        <p:nvSpPr>
          <p:cNvPr id="24" name="23 Rectángulo redondeado"/>
          <p:cNvSpPr/>
          <p:nvPr/>
        </p:nvSpPr>
        <p:spPr>
          <a:xfrm>
            <a:off x="4714875" y="4429125"/>
            <a:ext cx="1428750" cy="4286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3</a:t>
            </a:r>
          </a:p>
        </p:txBody>
      </p:sp>
      <p:sp>
        <p:nvSpPr>
          <p:cNvPr id="32783" name="24 CuadroTexto"/>
          <p:cNvSpPr txBox="1">
            <a:spLocks noChangeArrowheads="1"/>
          </p:cNvSpPr>
          <p:nvPr/>
        </p:nvSpPr>
        <p:spPr bwMode="auto">
          <a:xfrm>
            <a:off x="5929313" y="5929313"/>
            <a:ext cx="10715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sz="2400"/>
              <a:t>pilota</a:t>
            </a:r>
          </a:p>
        </p:txBody>
      </p:sp>
      <p:sp>
        <p:nvSpPr>
          <p:cNvPr id="26" name="25 CuadroTexto"/>
          <p:cNvSpPr txBox="1">
            <a:spLocks noChangeArrowheads="1"/>
          </p:cNvSpPr>
          <p:nvPr/>
        </p:nvSpPr>
        <p:spPr bwMode="auto">
          <a:xfrm>
            <a:off x="2143125" y="3643313"/>
            <a:ext cx="2286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sz="2400"/>
              <a:t>tope(&amp;pilita</a:t>
            </a:r>
            <a:r>
              <a:rPr lang="es-ES_tradnl"/>
              <a:t>);</a:t>
            </a:r>
          </a:p>
        </p:txBody>
      </p:sp>
      <p:sp>
        <p:nvSpPr>
          <p:cNvPr id="27" name="26 CuadroTexto"/>
          <p:cNvSpPr txBox="1">
            <a:spLocks noChangeArrowheads="1"/>
          </p:cNvSpPr>
          <p:nvPr/>
        </p:nvSpPr>
        <p:spPr bwMode="auto">
          <a:xfrm>
            <a:off x="6429375" y="3643313"/>
            <a:ext cx="2286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sz="2400"/>
              <a:t>tope(&amp;pilota);</a:t>
            </a:r>
          </a:p>
        </p:txBody>
      </p:sp>
      <p:sp>
        <p:nvSpPr>
          <p:cNvPr id="28" name="27 Estrella de 7 puntas"/>
          <p:cNvSpPr/>
          <p:nvPr/>
        </p:nvSpPr>
        <p:spPr>
          <a:xfrm>
            <a:off x="7072313" y="4214813"/>
            <a:ext cx="1143000" cy="1000125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4000" dirty="0"/>
              <a:t>3</a:t>
            </a:r>
          </a:p>
        </p:txBody>
      </p:sp>
      <p:sp>
        <p:nvSpPr>
          <p:cNvPr id="29" name="28 Estrella de 7 puntas"/>
          <p:cNvSpPr/>
          <p:nvPr/>
        </p:nvSpPr>
        <p:spPr>
          <a:xfrm>
            <a:off x="2795588" y="4367213"/>
            <a:ext cx="1143000" cy="1000125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4000" dirty="0"/>
              <a:t>8</a:t>
            </a:r>
          </a:p>
        </p:txBody>
      </p:sp>
      <p:sp>
        <p:nvSpPr>
          <p:cNvPr id="32788" name="Text Box 6"/>
          <p:cNvSpPr txBox="1">
            <a:spLocks noChangeArrowheads="1"/>
          </p:cNvSpPr>
          <p:nvPr/>
        </p:nvSpPr>
        <p:spPr bwMode="auto">
          <a:xfrm>
            <a:off x="346075" y="222250"/>
            <a:ext cx="23812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AR" sz="4400" b="1" i="0">
                <a:cs typeface="Arial" panose="020B0604020202020204" pitchFamily="34" charset="0"/>
              </a:rPr>
              <a:t>Pilas</a:t>
            </a:r>
            <a:endParaRPr lang="es-ES" sz="4400" b="1" i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 animBg="1"/>
      <p:bldP spid="28" grpId="0" animBg="1"/>
      <p:bldP spid="2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7773988" y="5608638"/>
            <a:ext cx="857250" cy="6397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6EB52D2-0873-4AB4-8B42-C625EFD85BBB}" type="slidenum">
              <a:rPr lang="es-ES" sz="1200" i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14</a:t>
            </a:fld>
            <a:endParaRPr lang="es-ES" sz="1200" i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34822" name="Text Box 4"/>
          <p:cNvSpPr txBox="1">
            <a:spLocks noChangeArrowheads="1"/>
          </p:cNvSpPr>
          <p:nvPr/>
        </p:nvSpPr>
        <p:spPr bwMode="auto">
          <a:xfrm>
            <a:off x="395288" y="1412875"/>
            <a:ext cx="8386762" cy="4619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41275" algn="ctr">
            <a:solidFill>
              <a:srgbClr val="CCFF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s-ES"/>
            </a:defPPr>
            <a:lvl1pPr marL="342900" indent="-342900" eaLnBrk="1" hangingPunct="1">
              <a:spcBef>
                <a:spcPct val="50000"/>
              </a:spcBef>
              <a:buFont typeface="Wingdings" panose="05000000000000000000" pitchFamily="2" charset="2"/>
              <a:buChar char="q"/>
              <a:defRPr sz="2400" b="1"/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es-AR"/>
              <a:t>¿ Como sacamos un elemento de una pila ?</a:t>
            </a:r>
            <a:endParaRPr lang="es-ES"/>
          </a:p>
        </p:txBody>
      </p:sp>
      <p:sp>
        <p:nvSpPr>
          <p:cNvPr id="34820" name="Text Box 5"/>
          <p:cNvSpPr txBox="1">
            <a:spLocks noChangeArrowheads="1"/>
          </p:cNvSpPr>
          <p:nvPr/>
        </p:nvSpPr>
        <p:spPr bwMode="auto">
          <a:xfrm>
            <a:off x="323850" y="2133600"/>
            <a:ext cx="6769100" cy="1185863"/>
          </a:xfrm>
          <a:prstGeom prst="rect">
            <a:avLst/>
          </a:prstGeom>
          <a:noFill/>
          <a:ln w="41275" algn="ctr">
            <a:solidFill>
              <a:srgbClr val="CC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es-ES" sz="2400" b="1"/>
              <a:t>desapilar (&amp;idPila); → &lt;número&gt;</a:t>
            </a:r>
          </a:p>
          <a:p>
            <a:pPr eaLnBrk="1" hangingPunct="1">
              <a:spcBef>
                <a:spcPct val="50000"/>
              </a:spcBef>
            </a:pPr>
            <a:r>
              <a:rPr lang="es-AR" b="1" i="0"/>
              <a:t>Devuelve el elemento que está en el tope de la pila y lo elimina de la misma. </a:t>
            </a:r>
          </a:p>
        </p:txBody>
      </p:sp>
      <p:sp>
        <p:nvSpPr>
          <p:cNvPr id="34821" name="Text Box 6"/>
          <p:cNvSpPr txBox="1">
            <a:spLocks noChangeArrowheads="1"/>
          </p:cNvSpPr>
          <p:nvPr/>
        </p:nvSpPr>
        <p:spPr bwMode="auto">
          <a:xfrm>
            <a:off x="323850" y="3500438"/>
            <a:ext cx="6840538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AR" b="1" i="0"/>
              <a:t>Luego de llamar a desapilar, el elemento que estaba después del elemento extraído pasará al tope o la pila se vaciará si éste era el último.</a:t>
            </a:r>
            <a:endParaRPr lang="es-ES" i="0"/>
          </a:p>
        </p:txBody>
      </p:sp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323850" y="4652963"/>
            <a:ext cx="69135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AR" b="1" i="0"/>
              <a:t>Si se llama a desapilar con una pila vacía como parámetro se producirá un error y se </a:t>
            </a:r>
            <a:r>
              <a:rPr lang="es-ES" b="1" i="0"/>
              <a:t>abortará el programa</a:t>
            </a:r>
          </a:p>
        </p:txBody>
      </p:sp>
      <p:sp>
        <p:nvSpPr>
          <p:cNvPr id="34823" name="Text Box 6"/>
          <p:cNvSpPr txBox="1">
            <a:spLocks noChangeArrowheads="1"/>
          </p:cNvSpPr>
          <p:nvPr/>
        </p:nvSpPr>
        <p:spPr bwMode="auto">
          <a:xfrm>
            <a:off x="346075" y="222250"/>
            <a:ext cx="23812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AR" sz="4400" b="1" i="0">
                <a:cs typeface="Arial" panose="020B0604020202020204" pitchFamily="34" charset="0"/>
              </a:rPr>
              <a:t>Pilas</a:t>
            </a:r>
            <a:endParaRPr lang="es-ES" sz="4400" b="1" i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0CB2BF5-0827-42ED-9293-ADCBBB82E650}" type="slidenum">
              <a:rPr lang="es-ES" sz="1200" i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15</a:t>
            </a:fld>
            <a:endParaRPr lang="es-ES" sz="1200" i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36867" name="Text Box 2"/>
          <p:cNvSpPr txBox="1">
            <a:spLocks noChangeArrowheads="1"/>
          </p:cNvSpPr>
          <p:nvPr/>
        </p:nvSpPr>
        <p:spPr bwMode="auto">
          <a:xfrm>
            <a:off x="755650" y="404813"/>
            <a:ext cx="72723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s-AR" i="0"/>
          </a:p>
        </p:txBody>
      </p:sp>
      <p:sp>
        <p:nvSpPr>
          <p:cNvPr id="36868" name="Text Box 5"/>
          <p:cNvSpPr txBox="1">
            <a:spLocks noChangeArrowheads="1"/>
          </p:cNvSpPr>
          <p:nvPr/>
        </p:nvSpPr>
        <p:spPr bwMode="auto">
          <a:xfrm>
            <a:off x="0" y="1428750"/>
            <a:ext cx="9144000" cy="2032000"/>
          </a:xfrm>
          <a:prstGeom prst="rect">
            <a:avLst/>
          </a:prstGeom>
          <a:noFill/>
          <a:ln w="28575" algn="ctr">
            <a:solidFill>
              <a:srgbClr val="3399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AR" sz="3600"/>
              <a:t>Ejemplo 1.3: </a:t>
            </a:r>
          </a:p>
          <a:p>
            <a:pPr algn="ctr" eaLnBrk="1" hangingPunct="1">
              <a:spcBef>
                <a:spcPct val="50000"/>
              </a:spcBef>
            </a:pPr>
            <a:r>
              <a:rPr lang="es-AR" sz="3600"/>
              <a:t>Desapilar dos veces una pila cargada con tres elementos.</a:t>
            </a:r>
            <a:endParaRPr lang="es-ES" sz="3600"/>
          </a:p>
        </p:txBody>
      </p:sp>
      <p:grpSp>
        <p:nvGrpSpPr>
          <p:cNvPr id="2" name="14 Grupo"/>
          <p:cNvGrpSpPr>
            <a:grpSpLocks/>
          </p:cNvGrpSpPr>
          <p:nvPr/>
        </p:nvGrpSpPr>
        <p:grpSpPr bwMode="auto">
          <a:xfrm>
            <a:off x="571500" y="3857625"/>
            <a:ext cx="1428750" cy="2000250"/>
            <a:chOff x="1285058" y="4143380"/>
            <a:chExt cx="1500992" cy="1858976"/>
          </a:xfrm>
        </p:grpSpPr>
        <p:cxnSp>
          <p:nvCxnSpPr>
            <p:cNvPr id="9" name="8 Conector recto"/>
            <p:cNvCxnSpPr/>
            <p:nvPr/>
          </p:nvCxnSpPr>
          <p:spPr>
            <a:xfrm rot="5400000">
              <a:off x="357879" y="5072035"/>
              <a:ext cx="1856025" cy="166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10 Conector recto" descr="Pila Pilita"/>
            <p:cNvCxnSpPr/>
            <p:nvPr/>
          </p:nvCxnSpPr>
          <p:spPr>
            <a:xfrm>
              <a:off x="1285058" y="6000881"/>
              <a:ext cx="1500992" cy="1475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 flipV="1">
              <a:off x="1857299" y="5072131"/>
              <a:ext cx="1857501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3286125" y="4714875"/>
            <a:ext cx="3979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>
                <a:solidFill>
                  <a:srgbClr val="0F496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>
                <a:solidFill>
                  <a:srgbClr val="0F496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>
                <a:solidFill>
                  <a:srgbClr val="0F496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ES" sz="2400" b="1">
                <a:solidFill>
                  <a:schemeClr val="tx1"/>
                </a:solidFill>
                <a:latin typeface="Arial" panose="020B0604020202020204" pitchFamily="34" charset="0"/>
              </a:rPr>
              <a:t>desapilar(&amp;pilita);</a:t>
            </a:r>
          </a:p>
        </p:txBody>
      </p:sp>
      <p:sp>
        <p:nvSpPr>
          <p:cNvPr id="18" name="17 Rectángulo redondeado"/>
          <p:cNvSpPr/>
          <p:nvPr/>
        </p:nvSpPr>
        <p:spPr>
          <a:xfrm>
            <a:off x="571500" y="5429250"/>
            <a:ext cx="1428750" cy="4286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2</a:t>
            </a:r>
          </a:p>
        </p:txBody>
      </p:sp>
      <p:sp>
        <p:nvSpPr>
          <p:cNvPr id="19" name="18 Rectángulo redondeado"/>
          <p:cNvSpPr/>
          <p:nvPr/>
        </p:nvSpPr>
        <p:spPr>
          <a:xfrm>
            <a:off x="571500" y="5000625"/>
            <a:ext cx="1428750" cy="4286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5</a:t>
            </a:r>
          </a:p>
        </p:txBody>
      </p:sp>
      <p:sp>
        <p:nvSpPr>
          <p:cNvPr id="20" name="19 Rectángulo redondeado"/>
          <p:cNvSpPr/>
          <p:nvPr/>
        </p:nvSpPr>
        <p:spPr>
          <a:xfrm>
            <a:off x="571500" y="4572000"/>
            <a:ext cx="1428750" cy="4286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8</a:t>
            </a:r>
          </a:p>
        </p:txBody>
      </p:sp>
      <p:sp>
        <p:nvSpPr>
          <p:cNvPr id="21" name="20 CuadroTexto"/>
          <p:cNvSpPr txBox="1">
            <a:spLocks noChangeArrowheads="1"/>
          </p:cNvSpPr>
          <p:nvPr/>
        </p:nvSpPr>
        <p:spPr bwMode="auto">
          <a:xfrm>
            <a:off x="1000125" y="6215063"/>
            <a:ext cx="1000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_tradnl" sz="2400"/>
              <a:t>pilita</a:t>
            </a:r>
          </a:p>
        </p:txBody>
      </p: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3286125" y="4000500"/>
            <a:ext cx="3979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>
                <a:solidFill>
                  <a:srgbClr val="0F496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>
                <a:solidFill>
                  <a:srgbClr val="0F496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>
                <a:solidFill>
                  <a:srgbClr val="0F496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ES" sz="2400" b="1">
                <a:solidFill>
                  <a:schemeClr val="tx1"/>
                </a:solidFill>
                <a:latin typeface="Arial" panose="020B0604020202020204" pitchFamily="34" charset="0"/>
              </a:rPr>
              <a:t>desapilar(&amp;pilita);</a:t>
            </a:r>
          </a:p>
        </p:txBody>
      </p:sp>
      <p:sp>
        <p:nvSpPr>
          <p:cNvPr id="36876" name="Text Box 6"/>
          <p:cNvSpPr txBox="1">
            <a:spLocks noChangeArrowheads="1"/>
          </p:cNvSpPr>
          <p:nvPr/>
        </p:nvSpPr>
        <p:spPr bwMode="auto">
          <a:xfrm>
            <a:off x="346075" y="222250"/>
            <a:ext cx="23812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AR" sz="4400" b="1" i="0">
                <a:cs typeface="Arial" panose="020B0604020202020204" pitchFamily="34" charset="0"/>
              </a:rPr>
              <a:t>Pilas</a:t>
            </a:r>
            <a:endParaRPr lang="es-ES" sz="4400" b="1" i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 animBg="1"/>
      <p:bldP spid="19" grpId="0" animBg="1"/>
      <p:bldP spid="19" grpId="1" animBg="1"/>
      <p:bldP spid="20" grpId="0" animBg="1"/>
      <p:bldP spid="20" grpId="1" animBg="1"/>
      <p:bldP spid="21" grpId="0"/>
      <p:bldP spid="2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FEE2D2A-DC9F-4F31-ADA0-CDC8E98D6AE3}" type="slidenum">
              <a:rPr lang="es-ES" sz="1200" i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16</a:t>
            </a:fld>
            <a:endParaRPr lang="es-ES" sz="1200" i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38915" name="Text Box 4"/>
          <p:cNvSpPr txBox="1">
            <a:spLocks noChangeArrowheads="1"/>
          </p:cNvSpPr>
          <p:nvPr/>
        </p:nvSpPr>
        <p:spPr bwMode="auto">
          <a:xfrm>
            <a:off x="142875" y="260350"/>
            <a:ext cx="9001125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/>
              <a:t>Ejemplo 1.4 __ Leer tres números desde el teclado en “pilita”, apilar dos números    (8 y 6 ) en “pilota”. Pasar el tope de “pilita” y luego el tope de “pilota” a una pila llamada “destino”.</a:t>
            </a:r>
          </a:p>
          <a:p>
            <a:pPr eaLnBrk="1" hangingPunct="1">
              <a:spcBef>
                <a:spcPct val="50000"/>
              </a:spcBef>
            </a:pPr>
            <a:r>
              <a:rPr lang="es-ES" i="0"/>
              <a:t>int main () {</a:t>
            </a:r>
          </a:p>
          <a:p>
            <a:pPr eaLnBrk="1" hangingPunct="1">
              <a:spcBef>
                <a:spcPct val="50000"/>
              </a:spcBef>
            </a:pPr>
            <a:r>
              <a:rPr lang="es-ES" i="0"/>
              <a:t>	Pila pilita,pilota,destino;</a:t>
            </a:r>
          </a:p>
          <a:p>
            <a:pPr eaLnBrk="1" hangingPunct="1">
              <a:spcBef>
                <a:spcPct val="50000"/>
              </a:spcBef>
            </a:pPr>
            <a:r>
              <a:rPr lang="es-ES" i="0"/>
              <a:t>	inicpila(&amp;pilita);</a:t>
            </a:r>
          </a:p>
          <a:p>
            <a:pPr eaLnBrk="1" hangingPunct="1">
              <a:spcBef>
                <a:spcPct val="50000"/>
              </a:spcBef>
            </a:pPr>
            <a:r>
              <a:rPr lang="es-ES" i="0"/>
              <a:t>	inicpila(&amp;pilota);</a:t>
            </a:r>
          </a:p>
          <a:p>
            <a:pPr eaLnBrk="1" hangingPunct="1">
              <a:spcBef>
                <a:spcPct val="50000"/>
              </a:spcBef>
            </a:pPr>
            <a:r>
              <a:rPr lang="es-ES" i="0"/>
              <a:t>	inicpila(&amp;destino);</a:t>
            </a:r>
          </a:p>
          <a:p>
            <a:pPr eaLnBrk="1" hangingPunct="1">
              <a:spcBef>
                <a:spcPct val="50000"/>
              </a:spcBef>
            </a:pPr>
            <a:r>
              <a:rPr lang="es-ES" i="0"/>
              <a:t>	leer(&amp;pilita);</a:t>
            </a:r>
          </a:p>
          <a:p>
            <a:pPr eaLnBrk="1" hangingPunct="1">
              <a:spcBef>
                <a:spcPct val="50000"/>
              </a:spcBef>
            </a:pPr>
            <a:r>
              <a:rPr lang="es-ES" i="0"/>
              <a:t>	leer(&amp;pilita);</a:t>
            </a:r>
          </a:p>
          <a:p>
            <a:pPr eaLnBrk="1" hangingPunct="1">
              <a:spcBef>
                <a:spcPct val="50000"/>
              </a:spcBef>
            </a:pPr>
            <a:r>
              <a:rPr lang="es-ES" i="0"/>
              <a:t>	leer(&amp;pilita);</a:t>
            </a:r>
          </a:p>
          <a:p>
            <a:pPr eaLnBrk="1" hangingPunct="1">
              <a:spcBef>
                <a:spcPct val="50000"/>
              </a:spcBef>
            </a:pPr>
            <a:r>
              <a:rPr lang="es-ES" i="0"/>
              <a:t>	apilar(&amp;pilota, 8);</a:t>
            </a:r>
          </a:p>
          <a:p>
            <a:pPr eaLnBrk="1" hangingPunct="1">
              <a:spcBef>
                <a:spcPct val="50000"/>
              </a:spcBef>
            </a:pPr>
            <a:r>
              <a:rPr lang="es-ES" i="0"/>
              <a:t>	apilar(&amp;pilota, 6);</a:t>
            </a:r>
          </a:p>
          <a:p>
            <a:pPr eaLnBrk="1" hangingPunct="1">
              <a:spcBef>
                <a:spcPct val="50000"/>
              </a:spcBef>
            </a:pPr>
            <a:r>
              <a:rPr lang="es-ES" i="0"/>
              <a:t>	apilar(&amp;destino, desapilar(&amp;pilita));</a:t>
            </a:r>
          </a:p>
          <a:p>
            <a:pPr eaLnBrk="1" hangingPunct="1">
              <a:spcBef>
                <a:spcPct val="50000"/>
              </a:spcBef>
            </a:pPr>
            <a:r>
              <a:rPr lang="es-ES" i="0"/>
              <a:t>	apilar(&amp;destino, desapilar(&amp;pilota));</a:t>
            </a:r>
          </a:p>
          <a:p>
            <a:pPr eaLnBrk="1" hangingPunct="1">
              <a:spcBef>
                <a:spcPct val="50000"/>
              </a:spcBef>
            </a:pPr>
            <a:r>
              <a:rPr lang="es-ES" i="0"/>
              <a:t>}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F5C4413-915E-46AD-BA61-6769A7BE3665}" type="slidenum">
              <a:rPr lang="es-ES" sz="1200" i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17</a:t>
            </a:fld>
            <a:endParaRPr lang="es-ES" sz="1200" i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40963" name="Text Box 2"/>
          <p:cNvSpPr txBox="1">
            <a:spLocks noChangeArrowheads="1"/>
          </p:cNvSpPr>
          <p:nvPr/>
        </p:nvSpPr>
        <p:spPr bwMode="auto">
          <a:xfrm>
            <a:off x="755650" y="404813"/>
            <a:ext cx="72723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s-AR" i="0"/>
          </a:p>
        </p:txBody>
      </p:sp>
      <p:sp>
        <p:nvSpPr>
          <p:cNvPr id="40964" name="Text Box 5"/>
          <p:cNvSpPr txBox="1">
            <a:spLocks noChangeArrowheads="1"/>
          </p:cNvSpPr>
          <p:nvPr/>
        </p:nvSpPr>
        <p:spPr bwMode="auto">
          <a:xfrm>
            <a:off x="0" y="333375"/>
            <a:ext cx="9144000" cy="523875"/>
          </a:xfrm>
          <a:prstGeom prst="rect">
            <a:avLst/>
          </a:prstGeom>
          <a:noFill/>
          <a:ln w="28575" algn="ctr">
            <a:solidFill>
              <a:srgbClr val="3399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AR" sz="1400"/>
              <a:t>Ejemplo 1.4:</a:t>
            </a:r>
            <a:r>
              <a:rPr lang="es-ES" sz="1400"/>
              <a:t> Leer tres números desde el teclado en “pilita”, apilar dos números (8 y 6 ) en “pilota”. Pasar el tope de “pilita” y luego el tope de “pilota” a una pila llamada “destino”.</a:t>
            </a:r>
            <a:r>
              <a:rPr lang="es-AR" sz="1400"/>
              <a:t> </a:t>
            </a: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0" y="2636838"/>
            <a:ext cx="3714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   leer(&amp;pilita);</a:t>
            </a:r>
          </a:p>
        </p:txBody>
      </p:sp>
      <p:grpSp>
        <p:nvGrpSpPr>
          <p:cNvPr id="2" name="14 Grupo"/>
          <p:cNvGrpSpPr>
            <a:grpSpLocks/>
          </p:cNvGrpSpPr>
          <p:nvPr/>
        </p:nvGrpSpPr>
        <p:grpSpPr bwMode="auto">
          <a:xfrm>
            <a:off x="3929063" y="1428750"/>
            <a:ext cx="1428750" cy="2000250"/>
            <a:chOff x="1285058" y="4143380"/>
            <a:chExt cx="1500992" cy="1858976"/>
          </a:xfrm>
        </p:grpSpPr>
        <p:cxnSp>
          <p:nvCxnSpPr>
            <p:cNvPr id="9" name="8 Conector recto"/>
            <p:cNvCxnSpPr/>
            <p:nvPr/>
          </p:nvCxnSpPr>
          <p:spPr>
            <a:xfrm rot="5400000">
              <a:off x="357879" y="5072035"/>
              <a:ext cx="1856025" cy="1667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10 Conector recto" descr="Pila Pilita"/>
            <p:cNvCxnSpPr/>
            <p:nvPr/>
          </p:nvCxnSpPr>
          <p:spPr>
            <a:xfrm>
              <a:off x="1285058" y="6000881"/>
              <a:ext cx="1500992" cy="1475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 flipV="1">
              <a:off x="1857299" y="5072131"/>
              <a:ext cx="1857501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0" y="3500438"/>
            <a:ext cx="37147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   apilar(&amp;pilota, 8);</a:t>
            </a:r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0" y="3789363"/>
            <a:ext cx="3714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   apilar(&amp;pilota, 6);</a:t>
            </a:r>
          </a:p>
        </p:txBody>
      </p:sp>
      <p:sp>
        <p:nvSpPr>
          <p:cNvPr id="18" name="17 Rectángulo redondeado"/>
          <p:cNvSpPr/>
          <p:nvPr/>
        </p:nvSpPr>
        <p:spPr>
          <a:xfrm>
            <a:off x="9572625" y="5429250"/>
            <a:ext cx="1428750" cy="4286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2</a:t>
            </a:r>
          </a:p>
        </p:txBody>
      </p:sp>
      <p:sp>
        <p:nvSpPr>
          <p:cNvPr id="19" name="18 Rectángulo redondeado"/>
          <p:cNvSpPr/>
          <p:nvPr/>
        </p:nvSpPr>
        <p:spPr>
          <a:xfrm>
            <a:off x="5929313" y="2571750"/>
            <a:ext cx="1428750" cy="4286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6</a:t>
            </a:r>
          </a:p>
        </p:txBody>
      </p:sp>
      <p:sp>
        <p:nvSpPr>
          <p:cNvPr id="20" name="19 Rectángulo redondeado"/>
          <p:cNvSpPr/>
          <p:nvPr/>
        </p:nvSpPr>
        <p:spPr>
          <a:xfrm>
            <a:off x="5929313" y="3000375"/>
            <a:ext cx="1428750" cy="4286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8</a:t>
            </a:r>
          </a:p>
        </p:txBody>
      </p:sp>
      <p:sp>
        <p:nvSpPr>
          <p:cNvPr id="21" name="20 CuadroTexto"/>
          <p:cNvSpPr txBox="1">
            <a:spLocks noChangeArrowheads="1"/>
          </p:cNvSpPr>
          <p:nvPr/>
        </p:nvSpPr>
        <p:spPr bwMode="auto">
          <a:xfrm>
            <a:off x="4071938" y="3643313"/>
            <a:ext cx="1000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_tradnl" sz="2400"/>
              <a:t>pilita</a:t>
            </a:r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0" y="1773238"/>
            <a:ext cx="3714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   inicpila(&amp;pilita);</a:t>
            </a:r>
          </a:p>
        </p:txBody>
      </p:sp>
      <p:pic>
        <p:nvPicPr>
          <p:cNvPr id="23" name="22 Imagen" descr="teclado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4786313"/>
            <a:ext cx="281940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75" name="25 Imagen" descr="tecla8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0" y="-214313"/>
            <a:ext cx="1000125" cy="1000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76" name="26 Imagen" descr="tecla6.jpe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2688" y="571500"/>
            <a:ext cx="88582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ext Box 6"/>
          <p:cNvSpPr txBox="1">
            <a:spLocks noChangeArrowheads="1"/>
          </p:cNvSpPr>
          <p:nvPr/>
        </p:nvSpPr>
        <p:spPr bwMode="auto">
          <a:xfrm>
            <a:off x="0" y="2060575"/>
            <a:ext cx="37147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   inicpila(&amp;pilota);</a:t>
            </a:r>
            <a:endParaRPr lang="es-ES" sz="2400" b="1"/>
          </a:p>
        </p:txBody>
      </p:sp>
      <p:sp>
        <p:nvSpPr>
          <p:cNvPr id="30" name="Text Box 6"/>
          <p:cNvSpPr txBox="1">
            <a:spLocks noChangeArrowheads="1"/>
          </p:cNvSpPr>
          <p:nvPr/>
        </p:nvSpPr>
        <p:spPr bwMode="auto">
          <a:xfrm>
            <a:off x="0" y="2349500"/>
            <a:ext cx="37147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   inicpila(&amp;destino);</a:t>
            </a:r>
          </a:p>
        </p:txBody>
      </p:sp>
      <p:sp>
        <p:nvSpPr>
          <p:cNvPr id="31" name="Text Box 6"/>
          <p:cNvSpPr txBox="1">
            <a:spLocks noChangeArrowheads="1"/>
          </p:cNvSpPr>
          <p:nvPr/>
        </p:nvSpPr>
        <p:spPr bwMode="auto">
          <a:xfrm>
            <a:off x="0" y="4076700"/>
            <a:ext cx="39290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   apilar(&amp;destino, desapilar(&amp;pilita));</a:t>
            </a:r>
          </a:p>
        </p:txBody>
      </p:sp>
      <p:sp>
        <p:nvSpPr>
          <p:cNvPr id="32" name="Text Box 6"/>
          <p:cNvSpPr txBox="1">
            <a:spLocks noChangeArrowheads="1"/>
          </p:cNvSpPr>
          <p:nvPr/>
        </p:nvSpPr>
        <p:spPr bwMode="auto">
          <a:xfrm>
            <a:off x="0" y="4365625"/>
            <a:ext cx="39957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 dirty="0"/>
              <a:t>   apilar(&amp;destino, </a:t>
            </a:r>
            <a:r>
              <a:rPr lang="es-ES" sz="1600" b="1" dirty="0" err="1"/>
              <a:t>desapilar</a:t>
            </a:r>
            <a:r>
              <a:rPr lang="es-ES" sz="1600" b="1" dirty="0"/>
              <a:t>(&amp;pilota));</a:t>
            </a:r>
          </a:p>
        </p:txBody>
      </p:sp>
      <p:sp>
        <p:nvSpPr>
          <p:cNvPr id="34" name="Text Box 6"/>
          <p:cNvSpPr txBox="1">
            <a:spLocks noChangeArrowheads="1"/>
          </p:cNvSpPr>
          <p:nvPr/>
        </p:nvSpPr>
        <p:spPr bwMode="auto">
          <a:xfrm>
            <a:off x="0" y="3213100"/>
            <a:ext cx="37147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   leer(&amp;pilita);</a:t>
            </a:r>
          </a:p>
        </p:txBody>
      </p:sp>
      <p:sp>
        <p:nvSpPr>
          <p:cNvPr id="35" name="Text Box 6"/>
          <p:cNvSpPr txBox="1">
            <a:spLocks noChangeArrowheads="1"/>
          </p:cNvSpPr>
          <p:nvPr/>
        </p:nvSpPr>
        <p:spPr bwMode="auto">
          <a:xfrm>
            <a:off x="0" y="2924175"/>
            <a:ext cx="37147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   leer(&amp;pilita);</a:t>
            </a:r>
          </a:p>
        </p:txBody>
      </p:sp>
      <p:sp>
        <p:nvSpPr>
          <p:cNvPr id="37" name="Text Box 6"/>
          <p:cNvSpPr txBox="1">
            <a:spLocks noChangeArrowheads="1"/>
          </p:cNvSpPr>
          <p:nvPr/>
        </p:nvSpPr>
        <p:spPr bwMode="auto">
          <a:xfrm>
            <a:off x="0" y="1143000"/>
            <a:ext cx="37147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int main () {</a:t>
            </a:r>
          </a:p>
        </p:txBody>
      </p:sp>
      <p:sp>
        <p:nvSpPr>
          <p:cNvPr id="38" name="Text Box 6"/>
          <p:cNvSpPr txBox="1">
            <a:spLocks noChangeArrowheads="1"/>
          </p:cNvSpPr>
          <p:nvPr/>
        </p:nvSpPr>
        <p:spPr bwMode="auto">
          <a:xfrm>
            <a:off x="0" y="4652963"/>
            <a:ext cx="3714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}</a:t>
            </a:r>
          </a:p>
        </p:txBody>
      </p:sp>
      <p:grpSp>
        <p:nvGrpSpPr>
          <p:cNvPr id="3" name="14 Grupo"/>
          <p:cNvGrpSpPr>
            <a:grpSpLocks/>
          </p:cNvGrpSpPr>
          <p:nvPr/>
        </p:nvGrpSpPr>
        <p:grpSpPr bwMode="auto">
          <a:xfrm>
            <a:off x="5929313" y="1428750"/>
            <a:ext cx="1428750" cy="2000250"/>
            <a:chOff x="1285058" y="4143380"/>
            <a:chExt cx="1500992" cy="1858976"/>
          </a:xfrm>
        </p:grpSpPr>
        <p:cxnSp>
          <p:nvCxnSpPr>
            <p:cNvPr id="40" name="39 Conector recto"/>
            <p:cNvCxnSpPr/>
            <p:nvPr/>
          </p:nvCxnSpPr>
          <p:spPr>
            <a:xfrm rot="5400000">
              <a:off x="357879" y="5072035"/>
              <a:ext cx="1856025" cy="1667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40 Conector recto" descr="Pila Pilita"/>
            <p:cNvCxnSpPr/>
            <p:nvPr/>
          </p:nvCxnSpPr>
          <p:spPr>
            <a:xfrm>
              <a:off x="1285058" y="6000881"/>
              <a:ext cx="1500992" cy="1475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41 Conector recto"/>
            <p:cNvCxnSpPr/>
            <p:nvPr/>
          </p:nvCxnSpPr>
          <p:spPr>
            <a:xfrm rot="5400000" flipH="1" flipV="1">
              <a:off x="1857299" y="5072131"/>
              <a:ext cx="1857501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14 Grupo"/>
          <p:cNvGrpSpPr>
            <a:grpSpLocks/>
          </p:cNvGrpSpPr>
          <p:nvPr/>
        </p:nvGrpSpPr>
        <p:grpSpPr bwMode="auto">
          <a:xfrm>
            <a:off x="7572375" y="1428750"/>
            <a:ext cx="1428750" cy="2000250"/>
            <a:chOff x="1285058" y="4143380"/>
            <a:chExt cx="1500992" cy="1858976"/>
          </a:xfrm>
        </p:grpSpPr>
        <p:cxnSp>
          <p:nvCxnSpPr>
            <p:cNvPr id="44" name="43 Conector recto"/>
            <p:cNvCxnSpPr/>
            <p:nvPr/>
          </p:nvCxnSpPr>
          <p:spPr>
            <a:xfrm rot="5400000">
              <a:off x="357879" y="5072035"/>
              <a:ext cx="1856025" cy="166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44 Conector recto" descr="Pila Pilita"/>
            <p:cNvCxnSpPr/>
            <p:nvPr/>
          </p:nvCxnSpPr>
          <p:spPr>
            <a:xfrm>
              <a:off x="1285058" y="6000881"/>
              <a:ext cx="1500992" cy="1475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45 Conector recto"/>
            <p:cNvCxnSpPr/>
            <p:nvPr/>
          </p:nvCxnSpPr>
          <p:spPr>
            <a:xfrm rot="5400000" flipH="1" flipV="1">
              <a:off x="1857299" y="5072131"/>
              <a:ext cx="1857501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50 CuadroTexto"/>
          <p:cNvSpPr txBox="1">
            <a:spLocks noChangeArrowheads="1"/>
          </p:cNvSpPr>
          <p:nvPr/>
        </p:nvSpPr>
        <p:spPr bwMode="auto">
          <a:xfrm>
            <a:off x="6072188" y="3643313"/>
            <a:ext cx="1000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_tradnl" sz="2400"/>
              <a:t>pilota</a:t>
            </a:r>
          </a:p>
        </p:txBody>
      </p:sp>
      <p:sp>
        <p:nvSpPr>
          <p:cNvPr id="52" name="51 CuadroTexto"/>
          <p:cNvSpPr txBox="1">
            <a:spLocks noChangeArrowheads="1"/>
          </p:cNvSpPr>
          <p:nvPr/>
        </p:nvSpPr>
        <p:spPr bwMode="auto">
          <a:xfrm>
            <a:off x="7715250" y="3643313"/>
            <a:ext cx="12144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_tradnl" sz="2400"/>
              <a:t>destino</a:t>
            </a:r>
          </a:p>
        </p:txBody>
      </p:sp>
      <p:pic>
        <p:nvPicPr>
          <p:cNvPr id="40989" name="52 Imagen" descr="tecla2.jpe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-142875"/>
            <a:ext cx="7143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37" name="54 Imagen" descr="numero-1-tecla.gif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63" y="5786438"/>
            <a:ext cx="881062" cy="881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40" name="27 Imagen" descr="manoteclaro.jpe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2963" y="4910138"/>
            <a:ext cx="2638425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" name="56 Rectángulo redondeado"/>
          <p:cNvSpPr/>
          <p:nvPr/>
        </p:nvSpPr>
        <p:spPr>
          <a:xfrm>
            <a:off x="3929063" y="3000375"/>
            <a:ext cx="1428750" cy="4286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3</a:t>
            </a:r>
          </a:p>
        </p:txBody>
      </p:sp>
      <p:sp>
        <p:nvSpPr>
          <p:cNvPr id="58" name="57 Rectángulo redondeado"/>
          <p:cNvSpPr/>
          <p:nvPr/>
        </p:nvSpPr>
        <p:spPr>
          <a:xfrm>
            <a:off x="3929063" y="2571750"/>
            <a:ext cx="1428750" cy="4286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1</a:t>
            </a:r>
          </a:p>
        </p:txBody>
      </p:sp>
      <p:sp>
        <p:nvSpPr>
          <p:cNvPr id="59" name="58 Rectángulo redondeado"/>
          <p:cNvSpPr/>
          <p:nvPr/>
        </p:nvSpPr>
        <p:spPr>
          <a:xfrm>
            <a:off x="3929063" y="2143125"/>
            <a:ext cx="1428750" cy="4286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7</a:t>
            </a:r>
          </a:p>
        </p:txBody>
      </p:sp>
      <p:pic>
        <p:nvPicPr>
          <p:cNvPr id="5" name="23 Imagen" descr="enter.jpe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00675"/>
            <a:ext cx="1619250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38" name="53 Imagen" descr="numero-3-tecla.gif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5786438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39" name="55 Imagen" descr="numero-7-tecla.gif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5157788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Text Box 6"/>
          <p:cNvSpPr txBox="1">
            <a:spLocks noChangeArrowheads="1"/>
          </p:cNvSpPr>
          <p:nvPr/>
        </p:nvSpPr>
        <p:spPr bwMode="auto">
          <a:xfrm>
            <a:off x="0" y="1485900"/>
            <a:ext cx="37147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   Pila pilita, pilota, destino;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4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7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4" dur="2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2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0" dur="500"/>
                                        <p:tgtEl>
                                          <p:spTgt spid="215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12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8" dur="5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14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6" dur="500"/>
                                        <p:tgtEl>
                                          <p:spTgt spid="215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6" dur="500"/>
                                        <p:tgtEl>
                                          <p:spTgt spid="215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18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19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20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0.02153 C 0.00243 0.01204 0.004 0.00278 0.00677 -0.00648 C 0.00851 -0.025 0.00955 -0.03843 0.01476 -0.05509 C 0.01597 -0.0588 0.01545 -0.06366 0.01736 -0.06644 C 0.01997 -0.06991 0.02379 -0.075 0.02691 -0.07778 C 0.02795 -0.07894 0.02952 -0.07894 0.03091 -0.0794 C 0.03264 -0.08056 0.03472 -0.08171 0.03629 -0.0831 C 0.04584 -0.09144 0.03768 -0.08704 0.04566 -0.09074 C 0.04688 -0.0919 0.04827 -0.09329 0.04966 -0.09444 C 0.05104 -0.09537 0.05261 -0.09514 0.05382 -0.0963 C 0.05538 -0.09769 0.05608 -0.10069 0.05764 -0.10208 C 0.06094 -0.10463 0.06511 -0.10463 0.06841 -0.10741 C 0.06997 -0.10856 0.07084 -0.11065 0.07257 -0.11134 C 0.08108 -0.11481 0.09028 -0.11481 0.09931 -0.11667 C 0.12344 -0.11574 0.14775 -0.11551 0.17188 -0.11319 C 0.18577 -0.11181 0.20799 -0.09259 0.22275 -0.08704 C 0.24132 -0.07963 0.2625 -0.08148 0.28177 -0.0794 C 0.29445 -0.07431 0.30677 -0.06875 0.31945 -0.06458 C 0.33195 -0.04676 0.34497 -0.02176 0.36233 -0.01412 C 0.36459 -0.01088 0.36667 -0.00787 0.3691 -0.00463 C 0.36997 -0.00347 0.37188 -0.00093 0.37188 -0.00069 C 0.37327 0.00532 0.3757 0.00995 0.37726 0.01597 C 0.37917 0.03889 0.37969 0.06204 0.38108 0.08495 C 0.37986 0.13495 0.379 0.17014 0.37448 0.08889 C 0.36354 0.11134 0.37413 0.08796 0.36511 0.11319 C 0.36389 0.11644 0.3625 0.11944 0.36111 0.12245 C 0.36025 0.12454 0.3566 0.12824 0.35834 0.12824 C 0.36059 0.12824 0.36181 0.12431 0.36372 0.12245 C 0.36719 0.11458 0.3691 0.10764 0.37309 0.1 C 0.37466 0.10671 0.37275 0.11505 0.3757 0.1206 C 0.37743 0.12384 0.38108 0.12338 0.38386 0.12431 C 0.39011 0.12639 0.39566 0.12986 0.40139 0.13356 C 0.40174 0.1338 0.40052 0.13356 0.4 0.13356 " pathEditMode="relative" rAng="0" ptsTypes="ffffffffffffffffffffffffffffffffA">
                                      <p:cBhvr>
                                        <p:cTn id="212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87" y="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21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53 0.01875 C -0.01996 0.01551 -0.02222 0.0125 -0.02465 0.00926 C -0.02604 0.00741 -0.02899 -0.0081 -0.03038 -0.01157 C -0.03125 -0.01736 -0.03229 -0.02292 -0.03316 -0.0287 C -0.03472 -0.03819 -0.0375 -0.05741 -0.0375 -0.05718 C -0.03698 -0.08148 -0.03698 -0.10556 -0.03611 -0.12963 C -0.03593 -0.13519 -0.03194 -0.14167 -0.02882 -0.14491 C -0.01597 -0.15764 -0.00121 -0.16875 0.01389 -0.17546 C 0.02066 -0.18403 0.03091 -0.18542 0.03976 -0.18681 C 0.05504 -0.18611 0.07032 -0.1875 0.08542 -0.18495 C 0.09097 -0.18403 0.10139 -0.17338 0.10677 -0.16968 C 0.10782 -0.16782 0.10886 -0.16597 0.10972 -0.16389 C 0.11077 -0.16157 0.11129 -0.1588 0.1125 -0.15648 C 0.1158 -0.14977 0.12118 -0.14468 0.12396 -0.13727 C 0.12691 -0.12917 0.12743 -0.11921 0.1283 -0.11065 C 0.12709 -0.08495 0.12882 -0.07245 0.10972 -0.06296 C 0.08959 -0.06412 0.07153 -0.05787 0.05677 -0.07639 C 0.05486 -0.08403 0.05191 -0.08889 0.04827 -0.09537 C 0.0467 -0.10185 0.04514 -0.1081 0.04393 -0.11458 C 0.04445 -0.12778 0.04271 -0.16088 0.05104 -0.17546 C 0.05556 -0.18356 0.06146 -0.18819 0.06684 -0.19444 C 0.07726 -0.20648 0.06962 -0.20231 0.07969 -0.20602 C 0.08542 -0.21088 0.09167 -0.21319 0.09827 -0.21551 C 0.11719 -0.23171 0.13907 -0.21782 0.15834 -0.21157 C 0.16493 -0.20278 0.17205 -0.18889 0.18108 -0.18495 C 0.18351 -0.17523 0.1882 -0.1662 0.19115 -0.15648 C 0.19236 -0.14421 0.19549 -0.1338 0.19827 -0.12199 C 0.20035 -0.10278 0.20087 -0.08009 0.19688 -0.06111 C 0.19653 -0.05972 0.18316 -0.03912 0.18108 -0.03634 C 0.17413 -0.01736 0.17691 -0.01597 0.17691 0.01319 " pathEditMode="relative" rAng="0" ptsTypes="fffffffffffffffffffffffffffffA">
                                      <p:cBhvr>
                                        <p:cTn id="22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13" y="-12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227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4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235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2" grpId="0"/>
      <p:bldP spid="16" grpId="0"/>
      <p:bldP spid="17" grpId="0"/>
      <p:bldP spid="19" grpId="0" animBg="1"/>
      <p:bldP spid="19" grpId="1" animBg="1"/>
      <p:bldP spid="20" grpId="0" animBg="1"/>
      <p:bldP spid="21" grpId="0"/>
      <p:bldP spid="22" grpId="0"/>
      <p:bldP spid="29" grpId="0"/>
      <p:bldP spid="30" grpId="0"/>
      <p:bldP spid="31" grpId="0"/>
      <p:bldP spid="32" grpId="0"/>
      <p:bldP spid="34" grpId="0"/>
      <p:bldP spid="35" grpId="0"/>
      <p:bldP spid="37" grpId="0"/>
      <p:bldP spid="38" grpId="0"/>
      <p:bldP spid="51" grpId="0" animBg="1"/>
      <p:bldP spid="52" grpId="0" animBg="1"/>
      <p:bldP spid="57" grpId="0" animBg="1"/>
      <p:bldP spid="58" grpId="0" animBg="1"/>
      <p:bldP spid="59" grpId="0" animBg="1"/>
      <p:bldP spid="59" grpId="1" animBg="1"/>
      <p:bldP spid="49" grpId="0"/>
      <p:bldP spid="49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3A110B6-A2B2-49A1-A45B-67DB941384B4}" type="slidenum">
              <a:rPr lang="es-ES" sz="1200" i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18</a:t>
            </a:fld>
            <a:endParaRPr lang="es-ES" sz="1200" i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43014" name="Text Box 5"/>
          <p:cNvSpPr txBox="1">
            <a:spLocks noChangeArrowheads="1"/>
          </p:cNvSpPr>
          <p:nvPr/>
        </p:nvSpPr>
        <p:spPr bwMode="auto">
          <a:xfrm>
            <a:off x="395288" y="1412875"/>
            <a:ext cx="7991475" cy="4619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41275" algn="ctr">
            <a:solidFill>
              <a:srgbClr val="CCFF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s-ES"/>
            </a:defPPr>
            <a:lvl1pPr marL="342900" indent="-342900" eaLnBrk="1" hangingPunct="1">
              <a:spcBef>
                <a:spcPct val="50000"/>
              </a:spcBef>
              <a:buFont typeface="Wingdings" panose="05000000000000000000" pitchFamily="2" charset="2"/>
              <a:buChar char="q"/>
              <a:defRPr sz="2400" b="1"/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es-AR"/>
              <a:t>¿ Como sabemos si una pila esta vacía ?</a:t>
            </a:r>
            <a:endParaRPr lang="es-ES"/>
          </a:p>
        </p:txBody>
      </p:sp>
      <p:sp>
        <p:nvSpPr>
          <p:cNvPr id="43012" name="Text Box 6"/>
          <p:cNvSpPr txBox="1">
            <a:spLocks noChangeArrowheads="1"/>
          </p:cNvSpPr>
          <p:nvPr/>
        </p:nvSpPr>
        <p:spPr bwMode="auto">
          <a:xfrm>
            <a:off x="857250" y="2071688"/>
            <a:ext cx="6265863" cy="911225"/>
          </a:xfrm>
          <a:prstGeom prst="rect">
            <a:avLst/>
          </a:prstGeom>
          <a:noFill/>
          <a:ln w="41275" algn="ctr">
            <a:solidFill>
              <a:srgbClr val="CC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es-ES" sz="2400" b="1"/>
              <a:t>pilavacia(&amp;idPila);</a:t>
            </a:r>
          </a:p>
          <a:p>
            <a:pPr eaLnBrk="1" hangingPunct="1">
              <a:spcBef>
                <a:spcPct val="50000"/>
              </a:spcBef>
            </a:pPr>
            <a:r>
              <a:rPr lang="es-ES"/>
              <a:t>Me dice si es Verdadero o Falso que la pila este vacia. </a:t>
            </a:r>
          </a:p>
        </p:txBody>
      </p:sp>
      <p:grpSp>
        <p:nvGrpSpPr>
          <p:cNvPr id="43013" name="11 Grupo"/>
          <p:cNvGrpSpPr>
            <a:grpSpLocks/>
          </p:cNvGrpSpPr>
          <p:nvPr/>
        </p:nvGrpSpPr>
        <p:grpSpPr bwMode="auto">
          <a:xfrm>
            <a:off x="4714875" y="3857625"/>
            <a:ext cx="1428750" cy="2000250"/>
            <a:chOff x="1285058" y="4143380"/>
            <a:chExt cx="1500992" cy="1858976"/>
          </a:xfrm>
        </p:grpSpPr>
        <p:cxnSp>
          <p:nvCxnSpPr>
            <p:cNvPr id="13" name="12 Conector recto"/>
            <p:cNvCxnSpPr/>
            <p:nvPr/>
          </p:nvCxnSpPr>
          <p:spPr>
            <a:xfrm rot="5400000">
              <a:off x="357879" y="5072035"/>
              <a:ext cx="1856025" cy="166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13 Conector recto" descr="Pila Pilita"/>
            <p:cNvCxnSpPr/>
            <p:nvPr/>
          </p:nvCxnSpPr>
          <p:spPr>
            <a:xfrm>
              <a:off x="1285058" y="6000881"/>
              <a:ext cx="1500992" cy="1475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14 Conector recto"/>
            <p:cNvCxnSpPr/>
            <p:nvPr/>
          </p:nvCxnSpPr>
          <p:spPr>
            <a:xfrm rot="5400000" flipH="1" flipV="1">
              <a:off x="1857299" y="5072131"/>
              <a:ext cx="1857501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15 Estrella de 7 puntas"/>
          <p:cNvSpPr/>
          <p:nvPr/>
        </p:nvSpPr>
        <p:spPr>
          <a:xfrm>
            <a:off x="2643188" y="4214813"/>
            <a:ext cx="1143000" cy="1000125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4000" dirty="0"/>
              <a:t>V</a:t>
            </a:r>
          </a:p>
        </p:txBody>
      </p:sp>
      <p:sp>
        <p:nvSpPr>
          <p:cNvPr id="17" name="16 Estrella de 7 puntas"/>
          <p:cNvSpPr/>
          <p:nvPr/>
        </p:nvSpPr>
        <p:spPr>
          <a:xfrm>
            <a:off x="7215188" y="4143375"/>
            <a:ext cx="1143000" cy="1000125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4000" dirty="0"/>
              <a:t>F</a:t>
            </a:r>
          </a:p>
        </p:txBody>
      </p:sp>
      <p:sp>
        <p:nvSpPr>
          <p:cNvPr id="18" name="17 Rectángulo redondeado"/>
          <p:cNvSpPr/>
          <p:nvPr/>
        </p:nvSpPr>
        <p:spPr>
          <a:xfrm>
            <a:off x="4714875" y="5429250"/>
            <a:ext cx="1428750" cy="4286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2</a:t>
            </a:r>
          </a:p>
        </p:txBody>
      </p:sp>
      <p:sp>
        <p:nvSpPr>
          <p:cNvPr id="19" name="18 Rectángulo redondeado"/>
          <p:cNvSpPr/>
          <p:nvPr/>
        </p:nvSpPr>
        <p:spPr>
          <a:xfrm>
            <a:off x="4714875" y="5000625"/>
            <a:ext cx="1428750" cy="4286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5</a:t>
            </a:r>
          </a:p>
        </p:txBody>
      </p:sp>
      <p:sp>
        <p:nvSpPr>
          <p:cNvPr id="20" name="19 Rectángulo redondeado"/>
          <p:cNvSpPr/>
          <p:nvPr/>
        </p:nvSpPr>
        <p:spPr>
          <a:xfrm>
            <a:off x="4714875" y="4572000"/>
            <a:ext cx="1428750" cy="4286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8</a:t>
            </a:r>
          </a:p>
        </p:txBody>
      </p:sp>
      <p:sp>
        <p:nvSpPr>
          <p:cNvPr id="21" name="20 CuadroTexto"/>
          <p:cNvSpPr txBox="1">
            <a:spLocks noChangeArrowheads="1"/>
          </p:cNvSpPr>
          <p:nvPr/>
        </p:nvSpPr>
        <p:spPr bwMode="auto">
          <a:xfrm>
            <a:off x="2143125" y="3643313"/>
            <a:ext cx="2286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/>
              <a:t>pilavacia (&amp;pilita);</a:t>
            </a:r>
          </a:p>
        </p:txBody>
      </p:sp>
      <p:sp>
        <p:nvSpPr>
          <p:cNvPr id="22" name="21 CuadroTexto"/>
          <p:cNvSpPr txBox="1">
            <a:spLocks noChangeArrowheads="1"/>
          </p:cNvSpPr>
          <p:nvPr/>
        </p:nvSpPr>
        <p:spPr bwMode="auto">
          <a:xfrm>
            <a:off x="6500813" y="3571875"/>
            <a:ext cx="2286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/>
              <a:t>pilavacia (&amp;pilota);</a:t>
            </a:r>
          </a:p>
        </p:txBody>
      </p:sp>
      <p:grpSp>
        <p:nvGrpSpPr>
          <p:cNvPr id="43021" name="26 Grupo"/>
          <p:cNvGrpSpPr>
            <a:grpSpLocks/>
          </p:cNvGrpSpPr>
          <p:nvPr/>
        </p:nvGrpSpPr>
        <p:grpSpPr bwMode="auto">
          <a:xfrm>
            <a:off x="571500" y="3857625"/>
            <a:ext cx="1928813" cy="2676525"/>
            <a:chOff x="571500" y="3857625"/>
            <a:chExt cx="1928798" cy="2676247"/>
          </a:xfrm>
        </p:grpSpPr>
        <p:grpSp>
          <p:nvGrpSpPr>
            <p:cNvPr id="43024" name="7 Grupo"/>
            <p:cNvGrpSpPr>
              <a:grpSpLocks/>
            </p:cNvGrpSpPr>
            <p:nvPr/>
          </p:nvGrpSpPr>
          <p:grpSpPr bwMode="auto">
            <a:xfrm>
              <a:off x="571500" y="3857625"/>
              <a:ext cx="1428750" cy="2000250"/>
              <a:chOff x="1285058" y="4143380"/>
              <a:chExt cx="1500992" cy="1858976"/>
            </a:xfrm>
          </p:grpSpPr>
          <p:cxnSp>
            <p:nvCxnSpPr>
              <p:cNvPr id="9" name="8 Conector recto"/>
              <p:cNvCxnSpPr/>
              <p:nvPr/>
            </p:nvCxnSpPr>
            <p:spPr>
              <a:xfrm rot="5400000">
                <a:off x="357975" y="5071938"/>
                <a:ext cx="1855832" cy="1668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9 Conector recto" descr="Pila Pilita"/>
              <p:cNvCxnSpPr/>
              <p:nvPr/>
            </p:nvCxnSpPr>
            <p:spPr>
              <a:xfrm>
                <a:off x="1285058" y="6000688"/>
                <a:ext cx="1500980" cy="1475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10 Conector recto"/>
              <p:cNvCxnSpPr/>
              <p:nvPr/>
            </p:nvCxnSpPr>
            <p:spPr>
              <a:xfrm rot="5400000" flipH="1" flipV="1">
                <a:off x="1857384" y="5072034"/>
                <a:ext cx="1857308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025" name="22 CuadroTexto"/>
            <p:cNvSpPr txBox="1">
              <a:spLocks noChangeArrowheads="1"/>
            </p:cNvSpPr>
            <p:nvPr/>
          </p:nvSpPr>
          <p:spPr bwMode="auto">
            <a:xfrm>
              <a:off x="1643055" y="6071958"/>
              <a:ext cx="857243" cy="4619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-ES_tradnl" sz="2400"/>
                <a:t>pilita</a:t>
              </a:r>
            </a:p>
          </p:txBody>
        </p:sp>
      </p:grpSp>
      <p:sp>
        <p:nvSpPr>
          <p:cNvPr id="43022" name="25 CuadroTexto"/>
          <p:cNvSpPr txBox="1">
            <a:spLocks noChangeArrowheads="1"/>
          </p:cNvSpPr>
          <p:nvPr/>
        </p:nvSpPr>
        <p:spPr bwMode="auto">
          <a:xfrm>
            <a:off x="5929313" y="6072188"/>
            <a:ext cx="10715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sz="2400"/>
              <a:t>pilota</a:t>
            </a:r>
          </a:p>
        </p:txBody>
      </p:sp>
      <p:sp>
        <p:nvSpPr>
          <p:cNvPr id="43023" name="Text Box 6"/>
          <p:cNvSpPr txBox="1">
            <a:spLocks noChangeArrowheads="1"/>
          </p:cNvSpPr>
          <p:nvPr/>
        </p:nvSpPr>
        <p:spPr bwMode="auto">
          <a:xfrm>
            <a:off x="346075" y="222250"/>
            <a:ext cx="23812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AR" sz="4400" b="1" i="0">
                <a:cs typeface="Arial" panose="020B0604020202020204" pitchFamily="34" charset="0"/>
              </a:rPr>
              <a:t>Pilas</a:t>
            </a:r>
            <a:endParaRPr lang="es-ES" sz="4400" b="1" i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21" grpId="0"/>
      <p:bldP spid="2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2454779-277B-4839-9EAE-D5DA659F27DF}" type="slidenum">
              <a:rPr lang="es-ES" sz="1200" i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19</a:t>
            </a:fld>
            <a:endParaRPr lang="es-ES" sz="1200" i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45062" name="Text Box 5"/>
          <p:cNvSpPr txBox="1">
            <a:spLocks noChangeArrowheads="1"/>
          </p:cNvSpPr>
          <p:nvPr/>
        </p:nvSpPr>
        <p:spPr bwMode="auto">
          <a:xfrm>
            <a:off x="428625" y="1311275"/>
            <a:ext cx="7991475" cy="4619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41275" algn="ctr">
            <a:solidFill>
              <a:srgbClr val="CCFF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s-ES"/>
            </a:defPPr>
            <a:lvl1pPr marL="342900" indent="-342900" eaLnBrk="1" hangingPunct="1">
              <a:spcBef>
                <a:spcPct val="50000"/>
              </a:spcBef>
              <a:buFont typeface="Wingdings" panose="05000000000000000000" pitchFamily="2" charset="2"/>
              <a:buChar char="q"/>
              <a:defRPr sz="2400" b="1"/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es-AR"/>
              <a:t>¿ Como vemos el contenido de una pila ?</a:t>
            </a:r>
            <a:endParaRPr lang="es-ES"/>
          </a:p>
        </p:txBody>
      </p:sp>
      <p:sp>
        <p:nvSpPr>
          <p:cNvPr id="45060" name="Text Box 6"/>
          <p:cNvSpPr txBox="1">
            <a:spLocks noChangeArrowheads="1"/>
          </p:cNvSpPr>
          <p:nvPr/>
        </p:nvSpPr>
        <p:spPr bwMode="auto">
          <a:xfrm>
            <a:off x="500063" y="1916113"/>
            <a:ext cx="4071937" cy="1046162"/>
          </a:xfrm>
          <a:prstGeom prst="rect">
            <a:avLst/>
          </a:prstGeom>
          <a:noFill/>
          <a:ln w="41275" algn="ctr">
            <a:solidFill>
              <a:srgbClr val="CC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es-ES" sz="2400" b="1"/>
              <a:t>mostrar(&amp;idPila);</a:t>
            </a:r>
          </a:p>
          <a:p>
            <a:pPr eaLnBrk="1" hangingPunct="1">
              <a:spcBef>
                <a:spcPct val="50000"/>
              </a:spcBef>
            </a:pPr>
            <a:r>
              <a:rPr lang="es-ES" sz="2400" b="1"/>
              <a:t>    Ej: mostrar(&amp;pilita);</a:t>
            </a:r>
          </a:p>
        </p:txBody>
      </p:sp>
      <p:grpSp>
        <p:nvGrpSpPr>
          <p:cNvPr id="45061" name="14 Grupo"/>
          <p:cNvGrpSpPr>
            <a:grpSpLocks/>
          </p:cNvGrpSpPr>
          <p:nvPr/>
        </p:nvGrpSpPr>
        <p:grpSpPr bwMode="auto">
          <a:xfrm>
            <a:off x="571500" y="3857625"/>
            <a:ext cx="1428750" cy="2000250"/>
            <a:chOff x="1285058" y="4143380"/>
            <a:chExt cx="1500992" cy="1858976"/>
          </a:xfrm>
        </p:grpSpPr>
        <p:cxnSp>
          <p:nvCxnSpPr>
            <p:cNvPr id="9" name="8 Conector recto"/>
            <p:cNvCxnSpPr/>
            <p:nvPr/>
          </p:nvCxnSpPr>
          <p:spPr>
            <a:xfrm rot="5400000">
              <a:off x="357879" y="5072035"/>
              <a:ext cx="1856025" cy="166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9 Conector recto" descr="Pila Pilita"/>
            <p:cNvCxnSpPr/>
            <p:nvPr/>
          </p:nvCxnSpPr>
          <p:spPr>
            <a:xfrm>
              <a:off x="1285058" y="6000881"/>
              <a:ext cx="1500992" cy="1475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10 Conector recto"/>
            <p:cNvCxnSpPr/>
            <p:nvPr/>
          </p:nvCxnSpPr>
          <p:spPr>
            <a:xfrm rot="5400000" flipH="1" flipV="1">
              <a:off x="1857299" y="5072131"/>
              <a:ext cx="1857501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11 Rectángulo redondeado"/>
          <p:cNvSpPr/>
          <p:nvPr/>
        </p:nvSpPr>
        <p:spPr>
          <a:xfrm>
            <a:off x="571500" y="5429250"/>
            <a:ext cx="1428750" cy="4286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2</a:t>
            </a:r>
          </a:p>
        </p:txBody>
      </p:sp>
      <p:sp>
        <p:nvSpPr>
          <p:cNvPr id="13" name="12 Rectángulo redondeado"/>
          <p:cNvSpPr/>
          <p:nvPr/>
        </p:nvSpPr>
        <p:spPr>
          <a:xfrm>
            <a:off x="571500" y="5000625"/>
            <a:ext cx="1428750" cy="4286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5</a:t>
            </a:r>
          </a:p>
        </p:txBody>
      </p:sp>
      <p:sp>
        <p:nvSpPr>
          <p:cNvPr id="14" name="13 Rectángulo redondeado"/>
          <p:cNvSpPr/>
          <p:nvPr/>
        </p:nvSpPr>
        <p:spPr>
          <a:xfrm>
            <a:off x="571500" y="4572000"/>
            <a:ext cx="1428750" cy="4286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8</a:t>
            </a:r>
          </a:p>
        </p:txBody>
      </p:sp>
      <p:sp>
        <p:nvSpPr>
          <p:cNvPr id="45065" name="14 CuadroTexto"/>
          <p:cNvSpPr txBox="1">
            <a:spLocks noChangeArrowheads="1"/>
          </p:cNvSpPr>
          <p:nvPr/>
        </p:nvSpPr>
        <p:spPr bwMode="auto">
          <a:xfrm>
            <a:off x="785813" y="3286125"/>
            <a:ext cx="1000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_tradnl" sz="2400"/>
              <a:t>Pilita</a:t>
            </a:r>
          </a:p>
        </p:txBody>
      </p:sp>
      <p:pic>
        <p:nvPicPr>
          <p:cNvPr id="22" name="21 Imagen" descr="monitor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0" y="1857375"/>
            <a:ext cx="5143500" cy="471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15 CuadroTexto"/>
          <p:cNvSpPr txBox="1">
            <a:spLocks noChangeArrowheads="1"/>
          </p:cNvSpPr>
          <p:nvPr/>
        </p:nvSpPr>
        <p:spPr bwMode="auto">
          <a:xfrm>
            <a:off x="4572000" y="2852738"/>
            <a:ext cx="32146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sz="3200"/>
              <a:t>2          5          8</a:t>
            </a:r>
          </a:p>
        </p:txBody>
      </p:sp>
      <p:sp>
        <p:nvSpPr>
          <p:cNvPr id="45068" name="Text Box 6"/>
          <p:cNvSpPr txBox="1">
            <a:spLocks noChangeArrowheads="1"/>
          </p:cNvSpPr>
          <p:nvPr/>
        </p:nvSpPr>
        <p:spPr bwMode="auto">
          <a:xfrm>
            <a:off x="346075" y="260350"/>
            <a:ext cx="23812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AR" sz="4400" b="1" i="0">
                <a:cs typeface="Arial" panose="020B0604020202020204" pitchFamily="34" charset="0"/>
              </a:rPr>
              <a:t>Pilas</a:t>
            </a:r>
            <a:endParaRPr lang="es-ES" sz="4400" b="1" i="0">
              <a:cs typeface="Arial" panose="020B0604020202020204" pitchFamily="34" charset="0"/>
            </a:endParaRPr>
          </a:p>
        </p:txBody>
      </p:sp>
      <p:sp>
        <p:nvSpPr>
          <p:cNvPr id="24" name="15 CuadroTexto"/>
          <p:cNvSpPr txBox="1">
            <a:spLocks noChangeArrowheads="1"/>
          </p:cNvSpPr>
          <p:nvPr/>
        </p:nvSpPr>
        <p:spPr bwMode="auto">
          <a:xfrm>
            <a:off x="4284663" y="2416175"/>
            <a:ext cx="3859212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sz="3200"/>
              <a:t>Base…………..Tope</a:t>
            </a:r>
          </a:p>
        </p:txBody>
      </p:sp>
      <p:sp>
        <p:nvSpPr>
          <p:cNvPr id="25" name="15 CuadroTexto"/>
          <p:cNvSpPr txBox="1">
            <a:spLocks noChangeArrowheads="1"/>
          </p:cNvSpPr>
          <p:nvPr/>
        </p:nvSpPr>
        <p:spPr bwMode="auto">
          <a:xfrm>
            <a:off x="4249738" y="3224213"/>
            <a:ext cx="3859212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sz="3200"/>
              <a:t>Base…………..Tope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4" grpId="0"/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EE79626-6B3E-426F-8C13-E23A558A026D}" type="slidenum">
              <a:rPr lang="es-ES" sz="1200" i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2</a:t>
            </a:fld>
            <a:endParaRPr lang="es-ES" sz="1200" i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755650" y="404813"/>
            <a:ext cx="72723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s-AR" i="0"/>
          </a:p>
        </p:txBody>
      </p:sp>
      <p:sp>
        <p:nvSpPr>
          <p:cNvPr id="10246" name="Text Box 4"/>
          <p:cNvSpPr txBox="1">
            <a:spLocks noChangeArrowheads="1"/>
          </p:cNvSpPr>
          <p:nvPr/>
        </p:nvSpPr>
        <p:spPr bwMode="auto">
          <a:xfrm>
            <a:off x="539750" y="1844675"/>
            <a:ext cx="7991475" cy="12001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  <a:defRPr/>
            </a:pPr>
            <a:r>
              <a:rPr lang="es-ES" sz="2400" dirty="0">
                <a:latin typeface="Arial" panose="020B0604020202020204" pitchFamily="34" charset="0"/>
              </a:rPr>
              <a:t>Una pila es una lista de elementos en la que se pueden insertar y eliminar elementos sólo por uno de los extremos. </a:t>
            </a:r>
            <a:endParaRPr lang="es-ES" sz="1800" i="0" dirty="0">
              <a:latin typeface="Arial" panose="020B0604020202020204" pitchFamily="34" charset="0"/>
            </a:endParaRPr>
          </a:p>
        </p:txBody>
      </p:sp>
      <p:pic>
        <p:nvPicPr>
          <p:cNvPr id="10245" name="Picture 5" descr="pila_de_letra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875" y="3573463"/>
            <a:ext cx="4235450" cy="280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346075" y="222250"/>
            <a:ext cx="23812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AR" sz="4400" b="1" i="0">
                <a:cs typeface="Arial" panose="020B0604020202020204" pitchFamily="34" charset="0"/>
              </a:rPr>
              <a:t>Pilas</a:t>
            </a:r>
            <a:endParaRPr lang="es-ES" sz="4400" b="1" i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42E2004-C1A5-491C-945A-73A558911B94}" type="slidenum">
              <a:rPr lang="es-ES" sz="1200" i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20</a:t>
            </a:fld>
            <a:endParaRPr lang="es-ES" sz="1200" i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47107" name="Text Box 2"/>
          <p:cNvSpPr txBox="1">
            <a:spLocks noChangeArrowheads="1"/>
          </p:cNvSpPr>
          <p:nvPr/>
        </p:nvSpPr>
        <p:spPr bwMode="auto">
          <a:xfrm>
            <a:off x="755650" y="404813"/>
            <a:ext cx="72723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s-AR" i="0"/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19050" y="347663"/>
            <a:ext cx="8858250" cy="600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/>
              <a:t>Ejemplo 1.5 __ Leer tres números desde el teclado en “pilita”, Si el tope de pilita es mayor que 5 pasarlo a “pilota”. Mostrar ambas pilas por pantalla.</a:t>
            </a:r>
          </a:p>
          <a:p>
            <a:pPr eaLnBrk="1" hangingPunct="1">
              <a:spcBef>
                <a:spcPct val="50000"/>
              </a:spcBef>
            </a:pPr>
            <a:r>
              <a:rPr lang="es-ES" i="0"/>
              <a:t>Int main () {</a:t>
            </a:r>
          </a:p>
          <a:p>
            <a:pPr eaLnBrk="1" hangingPunct="1">
              <a:spcBef>
                <a:spcPct val="50000"/>
              </a:spcBef>
            </a:pPr>
            <a:r>
              <a:rPr lang="es-ES" i="0"/>
              <a:t>	Pila pilita, pilota;</a:t>
            </a:r>
          </a:p>
          <a:p>
            <a:pPr eaLnBrk="1" hangingPunct="1">
              <a:spcBef>
                <a:spcPct val="50000"/>
              </a:spcBef>
            </a:pPr>
            <a:r>
              <a:rPr lang="es-ES" i="0"/>
              <a:t>	inicipila(&amp;pilita);</a:t>
            </a:r>
          </a:p>
          <a:p>
            <a:pPr eaLnBrk="1" hangingPunct="1">
              <a:spcBef>
                <a:spcPct val="50000"/>
              </a:spcBef>
            </a:pPr>
            <a:r>
              <a:rPr lang="es-ES" i="0"/>
              <a:t>	inicipila(&amp;pilota);</a:t>
            </a:r>
          </a:p>
          <a:p>
            <a:pPr eaLnBrk="1" hangingPunct="1">
              <a:spcBef>
                <a:spcPct val="50000"/>
              </a:spcBef>
            </a:pPr>
            <a:r>
              <a:rPr lang="es-ES" i="0"/>
              <a:t>	leer(&amp;pilita);</a:t>
            </a:r>
          </a:p>
          <a:p>
            <a:pPr eaLnBrk="1" hangingPunct="1">
              <a:spcBef>
                <a:spcPct val="50000"/>
              </a:spcBef>
            </a:pPr>
            <a:r>
              <a:rPr lang="es-ES" i="0"/>
              <a:t>	leer(&amp;pilita);</a:t>
            </a:r>
          </a:p>
          <a:p>
            <a:pPr eaLnBrk="1" hangingPunct="1">
              <a:spcBef>
                <a:spcPct val="50000"/>
              </a:spcBef>
            </a:pPr>
            <a:r>
              <a:rPr lang="es-ES" i="0"/>
              <a:t>	leer(&amp;pilita);</a:t>
            </a:r>
          </a:p>
          <a:p>
            <a:pPr eaLnBrk="1" hangingPunct="1">
              <a:spcBef>
                <a:spcPct val="50000"/>
              </a:spcBef>
            </a:pPr>
            <a:r>
              <a:rPr lang="es-ES" i="0"/>
              <a:t>	if ( tope(&amp;pilita) &gt; 5) {	</a:t>
            </a:r>
          </a:p>
          <a:p>
            <a:pPr eaLnBrk="1" hangingPunct="1">
              <a:spcBef>
                <a:spcPct val="50000"/>
              </a:spcBef>
            </a:pPr>
            <a:r>
              <a:rPr lang="es-ES" i="0"/>
              <a:t>		apilar(&amp;pilota, desapilar(&amp;pilita));</a:t>
            </a:r>
          </a:p>
          <a:p>
            <a:pPr eaLnBrk="1" hangingPunct="1">
              <a:spcBef>
                <a:spcPct val="50000"/>
              </a:spcBef>
            </a:pPr>
            <a:r>
              <a:rPr lang="es-ES" i="0"/>
              <a:t>	}	</a:t>
            </a:r>
          </a:p>
          <a:p>
            <a:pPr eaLnBrk="1" hangingPunct="1">
              <a:spcBef>
                <a:spcPct val="50000"/>
              </a:spcBef>
            </a:pPr>
            <a:r>
              <a:rPr lang="es-ES" i="0"/>
              <a:t>	mostrar(&amp;pilita);</a:t>
            </a:r>
          </a:p>
          <a:p>
            <a:pPr eaLnBrk="1" hangingPunct="1">
              <a:spcBef>
                <a:spcPct val="50000"/>
              </a:spcBef>
            </a:pPr>
            <a:r>
              <a:rPr lang="es-ES" i="0"/>
              <a:t>	mostrar(&amp;pilota);</a:t>
            </a:r>
          </a:p>
          <a:p>
            <a:pPr eaLnBrk="1" hangingPunct="1">
              <a:spcBef>
                <a:spcPct val="50000"/>
              </a:spcBef>
            </a:pPr>
            <a:r>
              <a:rPr lang="es-ES" i="0"/>
              <a:t>}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" sz="1200" i="0">
                <a:solidFill>
                  <a:srgbClr val="898989"/>
                </a:solidFill>
                <a:latin typeface="Calibri" panose="020F0502020204030204" pitchFamily="34" charset="0"/>
              </a:rPr>
              <a:t>Universidad Tecnologica Nacional - Tecnicatura Superior en Programacion</a:t>
            </a:r>
          </a:p>
        </p:txBody>
      </p:sp>
      <p:sp>
        <p:nvSpPr>
          <p:cNvPr id="49155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FADA94D-9934-488E-9AF8-15C6F05FB2D8}" type="slidenum">
              <a:rPr lang="es-ES" sz="1200" i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21</a:t>
            </a:fld>
            <a:endParaRPr lang="es-ES" sz="1200" i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49156" name="Text Box 5"/>
          <p:cNvSpPr txBox="1">
            <a:spLocks noChangeArrowheads="1"/>
          </p:cNvSpPr>
          <p:nvPr/>
        </p:nvSpPr>
        <p:spPr bwMode="auto">
          <a:xfrm>
            <a:off x="0" y="155575"/>
            <a:ext cx="9144000" cy="523875"/>
          </a:xfrm>
          <a:prstGeom prst="rect">
            <a:avLst/>
          </a:prstGeom>
          <a:noFill/>
          <a:ln w="28575" algn="ctr">
            <a:solidFill>
              <a:srgbClr val="3399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400"/>
              <a:t>Ejemplo 1.5 __ Leer tres números desde el teclado en “pilita”, Si el tope de pilita es mayor que 5 pasarlo a “pilota”. Mostrar ambas pilas por pantalla.</a:t>
            </a: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0" y="2249488"/>
            <a:ext cx="3714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   leer(&amp;pilita);</a:t>
            </a:r>
          </a:p>
        </p:txBody>
      </p:sp>
      <p:grpSp>
        <p:nvGrpSpPr>
          <p:cNvPr id="2" name="14 Grupo"/>
          <p:cNvGrpSpPr>
            <a:grpSpLocks/>
          </p:cNvGrpSpPr>
          <p:nvPr/>
        </p:nvGrpSpPr>
        <p:grpSpPr bwMode="auto">
          <a:xfrm>
            <a:off x="4714875" y="1500188"/>
            <a:ext cx="1428750" cy="2000250"/>
            <a:chOff x="1285058" y="4143380"/>
            <a:chExt cx="1500992" cy="1858976"/>
          </a:xfrm>
        </p:grpSpPr>
        <p:cxnSp>
          <p:nvCxnSpPr>
            <p:cNvPr id="9" name="8 Conector recto"/>
            <p:cNvCxnSpPr/>
            <p:nvPr/>
          </p:nvCxnSpPr>
          <p:spPr>
            <a:xfrm rot="5400000">
              <a:off x="357879" y="5072034"/>
              <a:ext cx="1856025" cy="166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10 Conector recto" descr="Pila Pilita"/>
            <p:cNvCxnSpPr/>
            <p:nvPr/>
          </p:nvCxnSpPr>
          <p:spPr>
            <a:xfrm>
              <a:off x="1285058" y="6000880"/>
              <a:ext cx="1500992" cy="147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 flipV="1">
              <a:off x="1857300" y="5072130"/>
              <a:ext cx="1857500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0" y="3321050"/>
            <a:ext cx="37147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   if (tope(&amp;pilita)&gt;5) {</a:t>
            </a:r>
            <a:endParaRPr lang="es-ES" sz="2400" b="1"/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0" y="3678238"/>
            <a:ext cx="4286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       apilar(&amp;pilota, desapilar(&amp;pilita));</a:t>
            </a:r>
          </a:p>
        </p:txBody>
      </p:sp>
      <p:sp>
        <p:nvSpPr>
          <p:cNvPr id="21" name="20 CuadroTexto"/>
          <p:cNvSpPr txBox="1">
            <a:spLocks noChangeArrowheads="1"/>
          </p:cNvSpPr>
          <p:nvPr/>
        </p:nvSpPr>
        <p:spPr bwMode="auto">
          <a:xfrm>
            <a:off x="4857750" y="3786188"/>
            <a:ext cx="1000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_tradnl" sz="2400"/>
              <a:t>Pilita</a:t>
            </a:r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0" y="1463675"/>
            <a:ext cx="37147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   inicpila (&amp;pilita);</a:t>
            </a:r>
          </a:p>
        </p:txBody>
      </p:sp>
      <p:pic>
        <p:nvPicPr>
          <p:cNvPr id="23" name="22 Imagen" descr="teclado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4786313"/>
            <a:ext cx="281940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4" name="25 Imagen" descr="tecla8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0" y="-214313"/>
            <a:ext cx="1000125" cy="1000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5" name="26 Imagen" descr="tecla6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2688" y="571500"/>
            <a:ext cx="88582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ext Box 6"/>
          <p:cNvSpPr txBox="1">
            <a:spLocks noChangeArrowheads="1"/>
          </p:cNvSpPr>
          <p:nvPr/>
        </p:nvSpPr>
        <p:spPr bwMode="auto">
          <a:xfrm>
            <a:off x="0" y="1809750"/>
            <a:ext cx="37147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   inicpila(&amp;pilota);</a:t>
            </a:r>
            <a:endParaRPr lang="es-ES" sz="2400" b="1"/>
          </a:p>
        </p:txBody>
      </p:sp>
      <p:sp>
        <p:nvSpPr>
          <p:cNvPr id="31" name="Text Box 6"/>
          <p:cNvSpPr txBox="1">
            <a:spLocks noChangeArrowheads="1"/>
          </p:cNvSpPr>
          <p:nvPr/>
        </p:nvSpPr>
        <p:spPr bwMode="auto">
          <a:xfrm>
            <a:off x="0" y="4041775"/>
            <a:ext cx="37147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   }</a:t>
            </a:r>
          </a:p>
        </p:txBody>
      </p:sp>
      <p:sp>
        <p:nvSpPr>
          <p:cNvPr id="34" name="Text Box 6"/>
          <p:cNvSpPr txBox="1">
            <a:spLocks noChangeArrowheads="1"/>
          </p:cNvSpPr>
          <p:nvPr/>
        </p:nvSpPr>
        <p:spPr bwMode="auto">
          <a:xfrm>
            <a:off x="0" y="2601913"/>
            <a:ext cx="3714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   leer(&amp;pilita);</a:t>
            </a:r>
          </a:p>
        </p:txBody>
      </p:sp>
      <p:sp>
        <p:nvSpPr>
          <p:cNvPr id="35" name="Text Box 6"/>
          <p:cNvSpPr txBox="1">
            <a:spLocks noChangeArrowheads="1"/>
          </p:cNvSpPr>
          <p:nvPr/>
        </p:nvSpPr>
        <p:spPr bwMode="auto">
          <a:xfrm>
            <a:off x="0" y="2963863"/>
            <a:ext cx="3714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   leer(&amp;pilita);</a:t>
            </a:r>
          </a:p>
        </p:txBody>
      </p:sp>
      <p:sp>
        <p:nvSpPr>
          <p:cNvPr id="37" name="Text Box 6"/>
          <p:cNvSpPr txBox="1">
            <a:spLocks noChangeArrowheads="1"/>
          </p:cNvSpPr>
          <p:nvPr/>
        </p:nvSpPr>
        <p:spPr bwMode="auto">
          <a:xfrm>
            <a:off x="0" y="749300"/>
            <a:ext cx="37147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int main () {</a:t>
            </a:r>
          </a:p>
        </p:txBody>
      </p:sp>
      <p:sp>
        <p:nvSpPr>
          <p:cNvPr id="38" name="Text Box 6"/>
          <p:cNvSpPr txBox="1">
            <a:spLocks noChangeArrowheads="1"/>
          </p:cNvSpPr>
          <p:nvPr/>
        </p:nvSpPr>
        <p:spPr bwMode="auto">
          <a:xfrm>
            <a:off x="0" y="5106988"/>
            <a:ext cx="3714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}</a:t>
            </a:r>
          </a:p>
        </p:txBody>
      </p:sp>
      <p:grpSp>
        <p:nvGrpSpPr>
          <p:cNvPr id="3" name="14 Grupo"/>
          <p:cNvGrpSpPr>
            <a:grpSpLocks/>
          </p:cNvGrpSpPr>
          <p:nvPr/>
        </p:nvGrpSpPr>
        <p:grpSpPr bwMode="auto">
          <a:xfrm>
            <a:off x="6929438" y="1500188"/>
            <a:ext cx="1428750" cy="2000250"/>
            <a:chOff x="1285058" y="4143380"/>
            <a:chExt cx="1500992" cy="1858976"/>
          </a:xfrm>
        </p:grpSpPr>
        <p:cxnSp>
          <p:nvCxnSpPr>
            <p:cNvPr id="40" name="39 Conector recto"/>
            <p:cNvCxnSpPr/>
            <p:nvPr/>
          </p:nvCxnSpPr>
          <p:spPr>
            <a:xfrm rot="5400000">
              <a:off x="357879" y="5072034"/>
              <a:ext cx="1856025" cy="1667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40 Conector recto" descr="Pila Pilita"/>
            <p:cNvCxnSpPr/>
            <p:nvPr/>
          </p:nvCxnSpPr>
          <p:spPr>
            <a:xfrm>
              <a:off x="1285058" y="6000880"/>
              <a:ext cx="1500992" cy="147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41 Conector recto"/>
            <p:cNvCxnSpPr/>
            <p:nvPr/>
          </p:nvCxnSpPr>
          <p:spPr>
            <a:xfrm rot="5400000" flipH="1" flipV="1">
              <a:off x="1857300" y="5072130"/>
              <a:ext cx="1857500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50 CuadroTexto"/>
          <p:cNvSpPr txBox="1">
            <a:spLocks noChangeArrowheads="1"/>
          </p:cNvSpPr>
          <p:nvPr/>
        </p:nvSpPr>
        <p:spPr bwMode="auto">
          <a:xfrm>
            <a:off x="7215188" y="3786188"/>
            <a:ext cx="1000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_tradnl" sz="2400"/>
              <a:t>Pilota</a:t>
            </a:r>
          </a:p>
        </p:txBody>
      </p:sp>
      <p:pic>
        <p:nvPicPr>
          <p:cNvPr id="49174" name="52 Imagen" descr="tecla2.jpe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-142875"/>
            <a:ext cx="7143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37" name="54 Imagen" descr="numero-1-tecla.gif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63" y="5786438"/>
            <a:ext cx="881062" cy="881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40" name="27 Imagen" descr="manoteclaro.jpe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4786313"/>
            <a:ext cx="2638425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" name="56 Rectángulo redondeado"/>
          <p:cNvSpPr/>
          <p:nvPr/>
        </p:nvSpPr>
        <p:spPr>
          <a:xfrm>
            <a:off x="4714875" y="3071813"/>
            <a:ext cx="1428750" cy="4286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3</a:t>
            </a:r>
          </a:p>
        </p:txBody>
      </p:sp>
      <p:sp>
        <p:nvSpPr>
          <p:cNvPr id="58" name="57 Rectángulo redondeado"/>
          <p:cNvSpPr/>
          <p:nvPr/>
        </p:nvSpPr>
        <p:spPr>
          <a:xfrm>
            <a:off x="4714875" y="2643188"/>
            <a:ext cx="1428750" cy="4286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1</a:t>
            </a:r>
          </a:p>
        </p:txBody>
      </p:sp>
      <p:sp>
        <p:nvSpPr>
          <p:cNvPr id="59" name="58 Rectángulo redondeado"/>
          <p:cNvSpPr/>
          <p:nvPr/>
        </p:nvSpPr>
        <p:spPr>
          <a:xfrm>
            <a:off x="4714875" y="2214563"/>
            <a:ext cx="1428750" cy="4286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7</a:t>
            </a:r>
          </a:p>
        </p:txBody>
      </p:sp>
      <p:pic>
        <p:nvPicPr>
          <p:cNvPr id="5" name="23 Imagen" descr="enter.jpe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5400675"/>
            <a:ext cx="1619250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38" name="53 Imagen" descr="numero-3-tecla.gif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5786438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39" name="55 Imagen" descr="numero-7-tecla.gif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88" y="5143500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Text Box 6"/>
          <p:cNvSpPr txBox="1">
            <a:spLocks noChangeArrowheads="1"/>
          </p:cNvSpPr>
          <p:nvPr/>
        </p:nvSpPr>
        <p:spPr bwMode="auto">
          <a:xfrm>
            <a:off x="0" y="4392613"/>
            <a:ext cx="3714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   mostrar(&amp;pilita);</a:t>
            </a:r>
          </a:p>
        </p:txBody>
      </p:sp>
      <p:sp>
        <p:nvSpPr>
          <p:cNvPr id="50" name="Text Box 6"/>
          <p:cNvSpPr txBox="1">
            <a:spLocks noChangeArrowheads="1"/>
          </p:cNvSpPr>
          <p:nvPr/>
        </p:nvSpPr>
        <p:spPr bwMode="auto">
          <a:xfrm>
            <a:off x="0" y="4749800"/>
            <a:ext cx="37147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   mostrar(&amp;pilota);</a:t>
            </a:r>
          </a:p>
        </p:txBody>
      </p:sp>
      <p:sp>
        <p:nvSpPr>
          <p:cNvPr id="53" name="52 Heptágono"/>
          <p:cNvSpPr/>
          <p:nvPr/>
        </p:nvSpPr>
        <p:spPr>
          <a:xfrm>
            <a:off x="2214563" y="2924175"/>
            <a:ext cx="642937" cy="623888"/>
          </a:xfrm>
          <a:prstGeom prst="heptag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_tradnl" sz="48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54" name="53 Heptágono"/>
          <p:cNvSpPr/>
          <p:nvPr/>
        </p:nvSpPr>
        <p:spPr>
          <a:xfrm>
            <a:off x="3214688" y="2786063"/>
            <a:ext cx="1071562" cy="1000125"/>
          </a:xfrm>
          <a:prstGeom prst="heptag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_tradnl" sz="4800" dirty="0"/>
              <a:t>V</a:t>
            </a:r>
          </a:p>
        </p:txBody>
      </p:sp>
      <p:pic>
        <p:nvPicPr>
          <p:cNvPr id="55" name="54 Imagen" descr="monitor.jpeg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5025" y="1890713"/>
            <a:ext cx="5143500" cy="471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" name="55 CuadroTexto"/>
          <p:cNvSpPr txBox="1">
            <a:spLocks noChangeArrowheads="1"/>
          </p:cNvSpPr>
          <p:nvPr/>
        </p:nvSpPr>
        <p:spPr bwMode="auto">
          <a:xfrm>
            <a:off x="3786188" y="2500313"/>
            <a:ext cx="9286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/>
              <a:t>pilita</a:t>
            </a:r>
          </a:p>
        </p:txBody>
      </p:sp>
      <p:sp>
        <p:nvSpPr>
          <p:cNvPr id="60" name="59 CuadroTexto"/>
          <p:cNvSpPr txBox="1">
            <a:spLocks noChangeArrowheads="1"/>
          </p:cNvSpPr>
          <p:nvPr/>
        </p:nvSpPr>
        <p:spPr bwMode="auto">
          <a:xfrm>
            <a:off x="3779838" y="3571875"/>
            <a:ext cx="9286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/>
              <a:t>pilota</a:t>
            </a:r>
          </a:p>
        </p:txBody>
      </p:sp>
      <p:sp>
        <p:nvSpPr>
          <p:cNvPr id="61" name="60 CuadroTexto"/>
          <p:cNvSpPr txBox="1">
            <a:spLocks noChangeArrowheads="1"/>
          </p:cNvSpPr>
          <p:nvPr/>
        </p:nvSpPr>
        <p:spPr bwMode="auto">
          <a:xfrm>
            <a:off x="3751263" y="3087688"/>
            <a:ext cx="3429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/>
              <a:t>3              1                  </a:t>
            </a:r>
          </a:p>
        </p:txBody>
      </p:sp>
      <p:sp>
        <p:nvSpPr>
          <p:cNvPr id="63" name="62 CuadroTexto"/>
          <p:cNvSpPr txBox="1">
            <a:spLocks noChangeArrowheads="1"/>
          </p:cNvSpPr>
          <p:nvPr/>
        </p:nvSpPr>
        <p:spPr bwMode="auto">
          <a:xfrm>
            <a:off x="3779838" y="4071938"/>
            <a:ext cx="31527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/>
              <a:t>7</a:t>
            </a:r>
          </a:p>
        </p:txBody>
      </p:sp>
      <p:sp>
        <p:nvSpPr>
          <p:cNvPr id="48" name="Text Box 6"/>
          <p:cNvSpPr txBox="1">
            <a:spLocks noChangeArrowheads="1"/>
          </p:cNvSpPr>
          <p:nvPr/>
        </p:nvSpPr>
        <p:spPr bwMode="auto">
          <a:xfrm>
            <a:off x="0" y="1106488"/>
            <a:ext cx="3714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Pila pilita, pilota;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5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6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8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8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99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9" dur="500"/>
                                        <p:tgtEl>
                                          <p:spTgt spid="215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13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5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16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5" dur="500"/>
                                        <p:tgtEl>
                                          <p:spTgt spid="215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0" dur="500"/>
                                        <p:tgtEl>
                                          <p:spTgt spid="215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20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23706"/>
                                      </p:to>
                                    </p:animClr>
                                    <p:set>
                                      <p:cBhvr>
                                        <p:cTn id="22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43 0.00162 C 0.00191 -0.05047 0.00104 -0.10255 0.00104 -0.15463 C 0.00104 -0.18056 0.00069 -0.20672 0.00243 -0.23264 C 0.0026 -0.23496 0.01007 -0.25023 0.01233 -0.25186 C 0.02378 -0.26088 0.03438 -0.26598 0.0467 -0.27084 C 0.05729 -0.275 0.06597 -0.28334 0.07674 -0.28611 C 0.19792 -0.28334 0.12656 -0.29514 0.16962 -0.27454 C 0.17483 -0.2676 0.18038 -0.25741 0.18663 -0.25186 C 0.18958 -0.24074 0.1875 -0.24792 0.19375 -0.23079 C 0.19583 -0.22477 0.19583 -0.21783 0.19809 -0.21181 C 0.19948 -0.20811 0.20191 -0.20556 0.20382 -0.20232 C 0.20503 -0.18635 0.20729 -0.17176 0.21094 -0.15648 C 0.21233 -0.13588 0.21823 -0.10764 0.20677 -0.09167 C 0.18333 -0.09352 0.175 -0.08936 0.16389 -0.11644 C 0.16146 -0.12246 0.15694 -0.13936 0.15521 -0.14514 C 0.15434 -0.14838 0.15243 -0.15463 0.15243 -0.15463 C 0.15469 -0.19723 0.15 -0.21945 0.17674 -0.24028 C 0.18507 -0.25556 0.2 -0.2625 0.21389 -0.26505 C 0.22049 -0.2713 0.22882 -0.27199 0.23663 -0.27454 C 0.24983 -0.27199 0.25208 -0.27523 0.25955 -0.2669 C 0.26424 -0.26181 0.27101 -0.24792 0.27101 -0.24769 C 0.2724 -0.24213 0.27465 -0.23588 0.27674 -0.23079 C 0.27847 -0.22686 0.28247 -0.21945 0.28247 -0.21922 C 0.28524 -0.18449 0.28455 -0.20209 0.28247 -0.14329 C 0.2816 -0.11574 0.28438 -0.12361 0.27813 -0.11088 C 0.27361 -0.08588 0.26128 -0.07338 0.24375 -0.0669 C 0.23663 -0.0676 0.22951 -0.06736 0.2224 -0.06898 C 0.21476 -0.07061 0.20938 -0.0801 0.20382 -0.08611 C 0.20052 -0.08959 0.19705 -0.09236 0.19375 -0.09561 C 0.18993 -0.09931 0.18247 -0.10695 0.18247 -0.10672 C 0.17882 -0.11412 0.17448 -0.11852 0.16962 -0.12408 C 0.16372 -0.13079 0.16007 -0.13959 0.15382 -0.14514 C 0.15295 -0.14699 0.15208 -0.14908 0.15104 -0.15093 C 0.14983 -0.15301 0.14792 -0.15463 0.1467 -0.15648 C 0.14184 -0.16505 0.13976 -0.17338 0.13385 -0.18125 C 0.13281 -0.18449 0.13108 -0.18727 0.1309 -0.19074 C 0.13056 -0.20278 0.13125 -0.21505 0.13247 -0.22709 C 0.13299 -0.23218 0.13715 -0.2338 0.13958 -0.23658 C 0.14774 -0.24584 0.15608 -0.25209 0.16667 -0.25556 C 0.16858 -0.25695 0.17031 -0.25857 0.1724 -0.25949 C 0.17656 -0.26158 0.18524 -0.26505 0.18524 -0.26482 C 0.20694 -0.26343 0.20816 -0.26898 0.21962 -0.25371 C 0.22101 -0.24584 0.22222 -0.24028 0.22674 -0.23473 C 0.2283 -0.22593 0.22934 -0.21806 0.23247 -0.20996 C 0.2349 -0.17037 0.24115 -0.13148 0.24375 -0.09167 C 0.24271 -0.06042 0.24063 -0.04977 0.23819 -0.02315 C 0.23802 -0.02061 0.23073 0.08703 0.23524 0.10439 C 0.23611 0.1081 0.24097 0.10555 0.24375 0.10625 C 0.24896 0.11319 0.2467 0.10833 0.2467 0.12338 " pathEditMode="relative" rAng="0" ptsTypes="ffffffffffffffffffffffffffffffffffffffffffffffffA">
                                      <p:cBhvr>
                                        <p:cTn id="226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45" y="-87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23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23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 nodeType="clickPar">
                      <p:stCondLst>
                        <p:cond delay="indefinite"/>
                      </p:stCondLst>
                      <p:childTnLst>
                        <p:par>
                          <p:cTn id="2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 nodeType="clickPar">
                      <p:stCondLst>
                        <p:cond delay="indefinite"/>
                      </p:stCondLst>
                      <p:childTnLst>
                        <p:par>
                          <p:cTn id="2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 nodeType="clickPar">
                      <p:stCondLst>
                        <p:cond delay="indefinite"/>
                      </p:stCondLst>
                      <p:childTnLst>
                        <p:par>
                          <p:cTn id="2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25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 nodeType="clickPar">
                      <p:stCondLst>
                        <p:cond delay="indefinite"/>
                      </p:stCondLst>
                      <p:childTnLst>
                        <p:par>
                          <p:cTn id="2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 nodeType="clickPar">
                      <p:stCondLst>
                        <p:cond delay="indefinite"/>
                      </p:stCondLst>
                      <p:childTnLst>
                        <p:par>
                          <p:cTn id="2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 nodeType="clickPar">
                      <p:stCondLst>
                        <p:cond delay="indefinite"/>
                      </p:stCondLst>
                      <p:childTnLst>
                        <p:par>
                          <p:cTn id="2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26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 nodeType="clickPar">
                      <p:stCondLst>
                        <p:cond delay="indefinite"/>
                      </p:stCondLst>
                      <p:childTnLst>
                        <p:par>
                          <p:cTn id="2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 nodeType="clickPar">
                      <p:stCondLst>
                        <p:cond delay="indefinite"/>
                      </p:stCondLst>
                      <p:childTnLst>
                        <p:par>
                          <p:cTn id="2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27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2" grpId="0"/>
      <p:bldP spid="16" grpId="0"/>
      <p:bldP spid="17" grpId="0"/>
      <p:bldP spid="21" grpId="0"/>
      <p:bldP spid="22" grpId="0"/>
      <p:bldP spid="29" grpId="0"/>
      <p:bldP spid="31" grpId="0"/>
      <p:bldP spid="34" grpId="0"/>
      <p:bldP spid="35" grpId="0"/>
      <p:bldP spid="37" grpId="0"/>
      <p:bldP spid="38" grpId="0"/>
      <p:bldP spid="51" grpId="0"/>
      <p:bldP spid="57" grpId="0" animBg="1"/>
      <p:bldP spid="58" grpId="0" animBg="1"/>
      <p:bldP spid="59" grpId="0" animBg="1"/>
      <p:bldP spid="59" grpId="1" animBg="1"/>
      <p:bldP spid="49" grpId="0"/>
      <p:bldP spid="50" grpId="0"/>
      <p:bldP spid="53" grpId="0" animBg="1"/>
      <p:bldP spid="54" grpId="0" animBg="1"/>
      <p:bldP spid="56" grpId="0"/>
      <p:bldP spid="60" grpId="0" animBg="1"/>
      <p:bldP spid="61" grpId="0" animBg="1"/>
      <p:bldP spid="63" grpId="0" animBg="1"/>
      <p:bldP spid="48" grpId="0"/>
      <p:bldP spid="48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1C97661-155D-4C56-A132-4B5541248180}" type="slidenum">
              <a:rPr lang="es-ES" sz="1200" i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22</a:t>
            </a:fld>
            <a:endParaRPr lang="es-ES" sz="1200" i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51203" name="Text Box 2"/>
          <p:cNvSpPr txBox="1">
            <a:spLocks noChangeArrowheads="1"/>
          </p:cNvSpPr>
          <p:nvPr/>
        </p:nvSpPr>
        <p:spPr bwMode="auto">
          <a:xfrm>
            <a:off x="755650" y="404813"/>
            <a:ext cx="72723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s-AR" i="0"/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201613" y="268288"/>
            <a:ext cx="8429625" cy="6124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dirty="0"/>
              <a:t>Ejemplo 1.6 __ Leer una pila “Origen”  con 3 números.  Pasar el tope de “Origen” a “Destino1” si es mayor que 10, de lo contrario pasarlo a “Destino2”.</a:t>
            </a:r>
          </a:p>
          <a:p>
            <a:pPr eaLnBrk="1" hangingPunct="1">
              <a:spcBef>
                <a:spcPct val="50000"/>
              </a:spcBef>
            </a:pPr>
            <a:r>
              <a:rPr lang="es-ES" sz="1600" i="0" dirty="0" err="1"/>
              <a:t>int</a:t>
            </a:r>
            <a:r>
              <a:rPr lang="es-ES" sz="1600" i="0" dirty="0"/>
              <a:t> main () {</a:t>
            </a:r>
          </a:p>
          <a:p>
            <a:pPr eaLnBrk="1" hangingPunct="1">
              <a:spcBef>
                <a:spcPct val="50000"/>
              </a:spcBef>
            </a:pPr>
            <a:r>
              <a:rPr lang="es-ES" sz="1600" i="0" dirty="0"/>
              <a:t>	Pila origen, destino1,destino2;</a:t>
            </a:r>
          </a:p>
          <a:p>
            <a:pPr eaLnBrk="1" hangingPunct="1">
              <a:spcBef>
                <a:spcPct val="50000"/>
              </a:spcBef>
            </a:pPr>
            <a:r>
              <a:rPr lang="es-ES" sz="1600" i="0" dirty="0"/>
              <a:t>	</a:t>
            </a:r>
            <a:r>
              <a:rPr lang="es-ES" sz="1600" i="0" dirty="0" err="1"/>
              <a:t>inicpila</a:t>
            </a:r>
            <a:r>
              <a:rPr lang="es-ES" sz="1600" i="0" dirty="0"/>
              <a:t>(&amp;origen);</a:t>
            </a:r>
          </a:p>
          <a:p>
            <a:pPr eaLnBrk="1" hangingPunct="1">
              <a:spcBef>
                <a:spcPct val="50000"/>
              </a:spcBef>
            </a:pPr>
            <a:r>
              <a:rPr lang="es-ES" sz="1600" i="0" dirty="0"/>
              <a:t>	</a:t>
            </a:r>
            <a:r>
              <a:rPr lang="es-ES" sz="1600" i="0" dirty="0" err="1"/>
              <a:t>inicpila</a:t>
            </a:r>
            <a:r>
              <a:rPr lang="es-ES" sz="1600" i="0" dirty="0"/>
              <a:t>(&amp;destino1);</a:t>
            </a:r>
          </a:p>
          <a:p>
            <a:pPr eaLnBrk="1" hangingPunct="1">
              <a:spcBef>
                <a:spcPct val="50000"/>
              </a:spcBef>
            </a:pPr>
            <a:r>
              <a:rPr lang="es-ES" sz="1600" i="0" dirty="0"/>
              <a:t>	</a:t>
            </a:r>
            <a:r>
              <a:rPr lang="es-ES" sz="1600" i="0" dirty="0" err="1"/>
              <a:t>inicpila</a:t>
            </a:r>
            <a:r>
              <a:rPr lang="es-ES" sz="1600" i="0" dirty="0"/>
              <a:t>(&amp;destino2);</a:t>
            </a:r>
          </a:p>
          <a:p>
            <a:pPr eaLnBrk="1" hangingPunct="1">
              <a:spcBef>
                <a:spcPct val="50000"/>
              </a:spcBef>
            </a:pPr>
            <a:r>
              <a:rPr lang="es-ES" sz="1600" i="0" dirty="0"/>
              <a:t>	apilar(&amp;origen, 15);</a:t>
            </a:r>
          </a:p>
          <a:p>
            <a:pPr eaLnBrk="1" hangingPunct="1">
              <a:spcBef>
                <a:spcPct val="50000"/>
              </a:spcBef>
            </a:pPr>
            <a:r>
              <a:rPr lang="es-ES" sz="1600" i="0" dirty="0"/>
              <a:t>	apilar(&amp;origen, 7);</a:t>
            </a:r>
          </a:p>
          <a:p>
            <a:pPr eaLnBrk="1" hangingPunct="1">
              <a:spcBef>
                <a:spcPct val="50000"/>
              </a:spcBef>
            </a:pPr>
            <a:r>
              <a:rPr lang="es-ES" sz="1600" i="0" dirty="0"/>
              <a:t>	apilar(&amp;origen, 8);</a:t>
            </a:r>
          </a:p>
          <a:p>
            <a:pPr eaLnBrk="1" hangingPunct="1">
              <a:spcBef>
                <a:spcPct val="50000"/>
              </a:spcBef>
            </a:pPr>
            <a:r>
              <a:rPr lang="es-ES" sz="1600" i="0" dirty="0"/>
              <a:t>	apilar(&amp;origen, 20);</a:t>
            </a:r>
          </a:p>
          <a:p>
            <a:pPr eaLnBrk="1" hangingPunct="1">
              <a:spcBef>
                <a:spcPct val="50000"/>
              </a:spcBef>
            </a:pPr>
            <a:r>
              <a:rPr lang="es-ES" sz="1600" i="0" dirty="0"/>
              <a:t>	</a:t>
            </a:r>
            <a:r>
              <a:rPr lang="es-ES" sz="1600" i="0" dirty="0" err="1"/>
              <a:t>if</a:t>
            </a:r>
            <a:r>
              <a:rPr lang="es-ES" sz="1600" i="0" dirty="0"/>
              <a:t> ( tope(&amp;origen) &gt; 10) {</a:t>
            </a:r>
          </a:p>
          <a:p>
            <a:pPr eaLnBrk="1" hangingPunct="1">
              <a:spcBef>
                <a:spcPct val="50000"/>
              </a:spcBef>
            </a:pPr>
            <a:r>
              <a:rPr lang="es-ES" sz="1600" i="0" dirty="0"/>
              <a:t>		apilar(&amp;destino1, </a:t>
            </a:r>
            <a:r>
              <a:rPr lang="es-ES" sz="1600" i="0" dirty="0" err="1"/>
              <a:t>desapilar</a:t>
            </a:r>
            <a:r>
              <a:rPr lang="es-ES" sz="1600" i="0" dirty="0"/>
              <a:t>(&amp;origen));</a:t>
            </a:r>
          </a:p>
          <a:p>
            <a:pPr eaLnBrk="1" hangingPunct="1">
              <a:spcBef>
                <a:spcPct val="50000"/>
              </a:spcBef>
            </a:pPr>
            <a:r>
              <a:rPr lang="es-ES" sz="1600" i="0" dirty="0"/>
              <a:t>	} </a:t>
            </a:r>
            <a:r>
              <a:rPr lang="es-ES" sz="1600" i="0" dirty="0" err="1"/>
              <a:t>else</a:t>
            </a:r>
            <a:r>
              <a:rPr lang="es-ES" sz="1600" i="0" dirty="0"/>
              <a:t> {</a:t>
            </a:r>
          </a:p>
          <a:p>
            <a:pPr eaLnBrk="1" hangingPunct="1">
              <a:spcBef>
                <a:spcPct val="50000"/>
              </a:spcBef>
            </a:pPr>
            <a:r>
              <a:rPr lang="es-ES" sz="1600" i="0" dirty="0"/>
              <a:t>		apilar(&amp;destino2, </a:t>
            </a:r>
            <a:r>
              <a:rPr lang="es-ES" sz="1600" i="0" dirty="0" err="1"/>
              <a:t>desapilar</a:t>
            </a:r>
            <a:r>
              <a:rPr lang="es-ES" sz="1600" i="0" dirty="0"/>
              <a:t>(&amp;origen));</a:t>
            </a:r>
          </a:p>
          <a:p>
            <a:pPr eaLnBrk="1" hangingPunct="1">
              <a:spcBef>
                <a:spcPct val="50000"/>
              </a:spcBef>
            </a:pPr>
            <a:r>
              <a:rPr lang="es-ES" sz="1600" i="0" dirty="0"/>
              <a:t>	}	</a:t>
            </a:r>
          </a:p>
          <a:p>
            <a:pPr eaLnBrk="1" hangingPunct="1">
              <a:spcBef>
                <a:spcPct val="50000"/>
              </a:spcBef>
            </a:pPr>
            <a:r>
              <a:rPr lang="es-ES" sz="1600" i="0" dirty="0"/>
              <a:t>}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02EA7C5-ACB1-4A3D-B51F-D23EE3631649}" type="slidenum">
              <a:rPr lang="es-ES" sz="1200" i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23</a:t>
            </a:fld>
            <a:endParaRPr lang="es-ES" sz="1200" i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53251" name="Text Box 2"/>
          <p:cNvSpPr txBox="1">
            <a:spLocks noChangeArrowheads="1"/>
          </p:cNvSpPr>
          <p:nvPr/>
        </p:nvSpPr>
        <p:spPr bwMode="auto">
          <a:xfrm>
            <a:off x="755650" y="404813"/>
            <a:ext cx="72723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s-AR" i="0"/>
          </a:p>
        </p:txBody>
      </p:sp>
      <p:sp>
        <p:nvSpPr>
          <p:cNvPr id="53252" name="Text Box 5"/>
          <p:cNvSpPr txBox="1">
            <a:spLocks noChangeArrowheads="1"/>
          </p:cNvSpPr>
          <p:nvPr/>
        </p:nvSpPr>
        <p:spPr bwMode="auto">
          <a:xfrm>
            <a:off x="0" y="115888"/>
            <a:ext cx="9144000" cy="523875"/>
          </a:xfrm>
          <a:prstGeom prst="rect">
            <a:avLst/>
          </a:prstGeom>
          <a:noFill/>
          <a:ln w="28575" algn="ctr">
            <a:solidFill>
              <a:srgbClr val="3399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400"/>
              <a:t>Ejemplo 1.6 __ Leer una pila “Origen”  con 3 números.  Pasar el tope de “Origen” a “Destino1” si es mayor que 10, de lo contrario pasarlo a “Destino2”.</a:t>
            </a: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0" y="3357563"/>
            <a:ext cx="3714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   leer(&amp;origen);</a:t>
            </a:r>
          </a:p>
        </p:txBody>
      </p:sp>
      <p:grpSp>
        <p:nvGrpSpPr>
          <p:cNvPr id="2" name="14 Grupo"/>
          <p:cNvGrpSpPr>
            <a:grpSpLocks/>
          </p:cNvGrpSpPr>
          <p:nvPr/>
        </p:nvGrpSpPr>
        <p:grpSpPr bwMode="auto">
          <a:xfrm>
            <a:off x="3857625" y="1428750"/>
            <a:ext cx="1428750" cy="2000250"/>
            <a:chOff x="1285058" y="4143380"/>
            <a:chExt cx="1500992" cy="1858976"/>
          </a:xfrm>
        </p:grpSpPr>
        <p:cxnSp>
          <p:nvCxnSpPr>
            <p:cNvPr id="9" name="8 Conector recto"/>
            <p:cNvCxnSpPr/>
            <p:nvPr/>
          </p:nvCxnSpPr>
          <p:spPr>
            <a:xfrm rot="5400000">
              <a:off x="357879" y="5072035"/>
              <a:ext cx="1856025" cy="166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10 Conector recto" descr="Pila Pilita"/>
            <p:cNvCxnSpPr/>
            <p:nvPr/>
          </p:nvCxnSpPr>
          <p:spPr>
            <a:xfrm>
              <a:off x="1285058" y="6000881"/>
              <a:ext cx="1500992" cy="1475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 flipV="1">
              <a:off x="1857299" y="5072131"/>
              <a:ext cx="1857501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657" name="Text Box 6"/>
          <p:cNvSpPr txBox="1">
            <a:spLocks noChangeArrowheads="1"/>
          </p:cNvSpPr>
          <p:nvPr/>
        </p:nvSpPr>
        <p:spPr bwMode="auto">
          <a:xfrm>
            <a:off x="0" y="3857625"/>
            <a:ext cx="37147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   if (tope(origen)&gt;10) {</a:t>
            </a:r>
            <a:endParaRPr lang="es-ES" sz="2400" b="1"/>
          </a:p>
        </p:txBody>
      </p:sp>
      <p:sp>
        <p:nvSpPr>
          <p:cNvPr id="27658" name="Text Box 6"/>
          <p:cNvSpPr txBox="1">
            <a:spLocks noChangeArrowheads="1"/>
          </p:cNvSpPr>
          <p:nvPr/>
        </p:nvSpPr>
        <p:spPr bwMode="auto">
          <a:xfrm>
            <a:off x="0" y="4214813"/>
            <a:ext cx="43561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      apilar(&amp;destino1, desapilar(&amp;origen));</a:t>
            </a:r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0" y="1714500"/>
            <a:ext cx="37147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   inicpila(&amp;origen);</a:t>
            </a:r>
          </a:p>
        </p:txBody>
      </p:sp>
      <p:pic>
        <p:nvPicPr>
          <p:cNvPr id="23" name="22 Imagen" descr="teclado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4786313"/>
            <a:ext cx="281940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9" name="25 Imagen" descr="tecla8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0" y="-214313"/>
            <a:ext cx="1000125" cy="1000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60" name="26 Imagen" descr="tecla6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2688" y="571500"/>
            <a:ext cx="88582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ext Box 6"/>
          <p:cNvSpPr txBox="1">
            <a:spLocks noChangeArrowheads="1"/>
          </p:cNvSpPr>
          <p:nvPr/>
        </p:nvSpPr>
        <p:spPr bwMode="auto">
          <a:xfrm>
            <a:off x="0" y="2071688"/>
            <a:ext cx="3714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   inicpila(&amp;destino1);</a:t>
            </a:r>
            <a:endParaRPr lang="es-ES" sz="2400" b="1"/>
          </a:p>
        </p:txBody>
      </p:sp>
      <p:sp>
        <p:nvSpPr>
          <p:cNvPr id="27664" name="Text Box 6"/>
          <p:cNvSpPr txBox="1">
            <a:spLocks noChangeArrowheads="1"/>
          </p:cNvSpPr>
          <p:nvPr/>
        </p:nvSpPr>
        <p:spPr bwMode="auto">
          <a:xfrm>
            <a:off x="0" y="5286375"/>
            <a:ext cx="41433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   }</a:t>
            </a:r>
          </a:p>
        </p:txBody>
      </p:sp>
      <p:sp>
        <p:nvSpPr>
          <p:cNvPr id="34" name="Text Box 6"/>
          <p:cNvSpPr txBox="1">
            <a:spLocks noChangeArrowheads="1"/>
          </p:cNvSpPr>
          <p:nvPr/>
        </p:nvSpPr>
        <p:spPr bwMode="auto">
          <a:xfrm>
            <a:off x="0" y="3068638"/>
            <a:ext cx="3714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   leer(&amp;origen);</a:t>
            </a:r>
          </a:p>
        </p:txBody>
      </p:sp>
      <p:sp>
        <p:nvSpPr>
          <p:cNvPr id="35" name="Text Box 6"/>
          <p:cNvSpPr txBox="1">
            <a:spLocks noChangeArrowheads="1"/>
          </p:cNvSpPr>
          <p:nvPr/>
        </p:nvSpPr>
        <p:spPr bwMode="auto">
          <a:xfrm>
            <a:off x="0" y="2781300"/>
            <a:ext cx="37147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   leer(&amp;origen);</a:t>
            </a:r>
          </a:p>
        </p:txBody>
      </p:sp>
      <p:sp>
        <p:nvSpPr>
          <p:cNvPr id="37" name="Text Box 6"/>
          <p:cNvSpPr txBox="1">
            <a:spLocks noChangeArrowheads="1"/>
          </p:cNvSpPr>
          <p:nvPr/>
        </p:nvSpPr>
        <p:spPr bwMode="auto">
          <a:xfrm>
            <a:off x="0" y="1000125"/>
            <a:ext cx="37147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int main ( ) {</a:t>
            </a:r>
          </a:p>
        </p:txBody>
      </p:sp>
      <p:grpSp>
        <p:nvGrpSpPr>
          <p:cNvPr id="3" name="14 Grupo"/>
          <p:cNvGrpSpPr>
            <a:grpSpLocks/>
          </p:cNvGrpSpPr>
          <p:nvPr/>
        </p:nvGrpSpPr>
        <p:grpSpPr bwMode="auto">
          <a:xfrm>
            <a:off x="5643563" y="1428750"/>
            <a:ext cx="1428750" cy="2000250"/>
            <a:chOff x="1285058" y="4143380"/>
            <a:chExt cx="1500992" cy="1858976"/>
          </a:xfrm>
        </p:grpSpPr>
        <p:cxnSp>
          <p:nvCxnSpPr>
            <p:cNvPr id="40" name="39 Conector recto"/>
            <p:cNvCxnSpPr/>
            <p:nvPr/>
          </p:nvCxnSpPr>
          <p:spPr>
            <a:xfrm rot="5400000">
              <a:off x="357879" y="5072035"/>
              <a:ext cx="1856025" cy="1667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40 Conector recto" descr="Pila Pilita"/>
            <p:cNvCxnSpPr/>
            <p:nvPr/>
          </p:nvCxnSpPr>
          <p:spPr>
            <a:xfrm>
              <a:off x="1285058" y="6000881"/>
              <a:ext cx="1500992" cy="1475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41 Conector recto"/>
            <p:cNvCxnSpPr/>
            <p:nvPr/>
          </p:nvCxnSpPr>
          <p:spPr>
            <a:xfrm rot="5400000" flipH="1" flipV="1">
              <a:off x="1857299" y="5072131"/>
              <a:ext cx="1857501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3267" name="52 Imagen" descr="tecla2.jpe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-142875"/>
            <a:ext cx="7143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" name="56 Rectángulo redondeado"/>
          <p:cNvSpPr/>
          <p:nvPr/>
        </p:nvSpPr>
        <p:spPr>
          <a:xfrm>
            <a:off x="3857625" y="3000375"/>
            <a:ext cx="1428750" cy="4286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33</a:t>
            </a:r>
          </a:p>
        </p:txBody>
      </p:sp>
      <p:sp>
        <p:nvSpPr>
          <p:cNvPr id="58" name="57 Rectángulo redondeado"/>
          <p:cNvSpPr/>
          <p:nvPr/>
        </p:nvSpPr>
        <p:spPr>
          <a:xfrm>
            <a:off x="3857625" y="2571750"/>
            <a:ext cx="1428750" cy="4286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13</a:t>
            </a:r>
          </a:p>
        </p:txBody>
      </p:sp>
      <p:sp>
        <p:nvSpPr>
          <p:cNvPr id="59" name="58 Rectángulo redondeado"/>
          <p:cNvSpPr/>
          <p:nvPr/>
        </p:nvSpPr>
        <p:spPr>
          <a:xfrm>
            <a:off x="3857625" y="2143125"/>
            <a:ext cx="1428750" cy="4286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17</a:t>
            </a:r>
          </a:p>
        </p:txBody>
      </p:sp>
      <p:sp>
        <p:nvSpPr>
          <p:cNvPr id="53" name="52 Heptágono"/>
          <p:cNvSpPr/>
          <p:nvPr/>
        </p:nvSpPr>
        <p:spPr>
          <a:xfrm>
            <a:off x="2571750" y="3357563"/>
            <a:ext cx="642938" cy="571500"/>
          </a:xfrm>
          <a:prstGeom prst="heptag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_tradnl" sz="4800" dirty="0"/>
              <a:t>?</a:t>
            </a:r>
          </a:p>
        </p:txBody>
      </p:sp>
      <p:sp>
        <p:nvSpPr>
          <p:cNvPr id="54" name="53 Heptágono"/>
          <p:cNvSpPr/>
          <p:nvPr/>
        </p:nvSpPr>
        <p:spPr>
          <a:xfrm>
            <a:off x="4643438" y="4500563"/>
            <a:ext cx="642937" cy="571500"/>
          </a:xfrm>
          <a:prstGeom prst="heptag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_tradnl" sz="4800" dirty="0"/>
              <a:t>F</a:t>
            </a:r>
          </a:p>
        </p:txBody>
      </p:sp>
      <p:sp>
        <p:nvSpPr>
          <p:cNvPr id="60" name="59 CuadroTexto"/>
          <p:cNvSpPr txBox="1">
            <a:spLocks noChangeArrowheads="1"/>
          </p:cNvSpPr>
          <p:nvPr/>
        </p:nvSpPr>
        <p:spPr bwMode="auto">
          <a:xfrm>
            <a:off x="3857625" y="3571875"/>
            <a:ext cx="9286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/>
              <a:t>origen</a:t>
            </a:r>
          </a:p>
        </p:txBody>
      </p:sp>
      <p:sp>
        <p:nvSpPr>
          <p:cNvPr id="48" name="Text Box 6"/>
          <p:cNvSpPr txBox="1">
            <a:spLocks noChangeArrowheads="1"/>
          </p:cNvSpPr>
          <p:nvPr/>
        </p:nvSpPr>
        <p:spPr bwMode="auto">
          <a:xfrm>
            <a:off x="0" y="2420938"/>
            <a:ext cx="3714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   inicpila(&amp;destino2);</a:t>
            </a:r>
          </a:p>
        </p:txBody>
      </p:sp>
      <p:sp>
        <p:nvSpPr>
          <p:cNvPr id="53275" name="Text Box 6"/>
          <p:cNvSpPr txBox="1">
            <a:spLocks noChangeArrowheads="1"/>
          </p:cNvSpPr>
          <p:nvPr/>
        </p:nvSpPr>
        <p:spPr bwMode="auto">
          <a:xfrm>
            <a:off x="0" y="4572000"/>
            <a:ext cx="41433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   } else {</a:t>
            </a:r>
          </a:p>
        </p:txBody>
      </p:sp>
      <p:sp>
        <p:nvSpPr>
          <p:cNvPr id="27681" name="Text Box 6"/>
          <p:cNvSpPr txBox="1">
            <a:spLocks noChangeArrowheads="1"/>
          </p:cNvSpPr>
          <p:nvPr/>
        </p:nvSpPr>
        <p:spPr bwMode="auto">
          <a:xfrm>
            <a:off x="0" y="5643563"/>
            <a:ext cx="41433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}</a:t>
            </a:r>
          </a:p>
        </p:txBody>
      </p:sp>
      <p:sp>
        <p:nvSpPr>
          <p:cNvPr id="53277" name="Text Box 6"/>
          <p:cNvSpPr txBox="1">
            <a:spLocks noChangeArrowheads="1"/>
          </p:cNvSpPr>
          <p:nvPr/>
        </p:nvSpPr>
        <p:spPr bwMode="auto">
          <a:xfrm>
            <a:off x="-107950" y="4929188"/>
            <a:ext cx="4540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       apilar(&amp;destino2, desapilar(&amp;origen));</a:t>
            </a:r>
          </a:p>
        </p:txBody>
      </p:sp>
      <p:grpSp>
        <p:nvGrpSpPr>
          <p:cNvPr id="4" name="14 Grupo"/>
          <p:cNvGrpSpPr>
            <a:grpSpLocks/>
          </p:cNvGrpSpPr>
          <p:nvPr/>
        </p:nvGrpSpPr>
        <p:grpSpPr bwMode="auto">
          <a:xfrm>
            <a:off x="7429500" y="1428750"/>
            <a:ext cx="1428750" cy="2000250"/>
            <a:chOff x="1285058" y="4143380"/>
            <a:chExt cx="1500992" cy="1858976"/>
          </a:xfrm>
        </p:grpSpPr>
        <p:cxnSp>
          <p:nvCxnSpPr>
            <p:cNvPr id="65" name="64 Conector recto"/>
            <p:cNvCxnSpPr/>
            <p:nvPr/>
          </p:nvCxnSpPr>
          <p:spPr>
            <a:xfrm rot="5400000">
              <a:off x="357879" y="5072035"/>
              <a:ext cx="1856025" cy="166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65 Conector recto" descr="Pila Pilita"/>
            <p:cNvCxnSpPr/>
            <p:nvPr/>
          </p:nvCxnSpPr>
          <p:spPr>
            <a:xfrm>
              <a:off x="1285058" y="6000881"/>
              <a:ext cx="1500992" cy="1475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66 Conector recto"/>
            <p:cNvCxnSpPr/>
            <p:nvPr/>
          </p:nvCxnSpPr>
          <p:spPr>
            <a:xfrm rot="5400000" flipH="1" flipV="1">
              <a:off x="1857299" y="5072131"/>
              <a:ext cx="1857501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8" name="67 CuadroTexto"/>
          <p:cNvSpPr txBox="1">
            <a:spLocks noChangeArrowheads="1"/>
          </p:cNvSpPr>
          <p:nvPr/>
        </p:nvSpPr>
        <p:spPr bwMode="auto">
          <a:xfrm>
            <a:off x="5715000" y="3571875"/>
            <a:ext cx="10715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/>
              <a:t>destino1</a:t>
            </a:r>
          </a:p>
        </p:txBody>
      </p:sp>
      <p:sp>
        <p:nvSpPr>
          <p:cNvPr id="69" name="68 CuadroTexto"/>
          <p:cNvSpPr txBox="1">
            <a:spLocks noChangeArrowheads="1"/>
          </p:cNvSpPr>
          <p:nvPr/>
        </p:nvSpPr>
        <p:spPr bwMode="auto">
          <a:xfrm>
            <a:off x="7500938" y="3571875"/>
            <a:ext cx="12144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/>
              <a:t>destino2</a:t>
            </a:r>
          </a:p>
        </p:txBody>
      </p:sp>
      <p:sp>
        <p:nvSpPr>
          <p:cNvPr id="70" name="69 Heptágono"/>
          <p:cNvSpPr/>
          <p:nvPr/>
        </p:nvSpPr>
        <p:spPr>
          <a:xfrm>
            <a:off x="2786063" y="3071813"/>
            <a:ext cx="1071562" cy="1000125"/>
          </a:xfrm>
          <a:prstGeom prst="heptag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_tradnl" sz="4800" dirty="0"/>
              <a:t>V</a:t>
            </a:r>
          </a:p>
        </p:txBody>
      </p:sp>
      <p:sp>
        <p:nvSpPr>
          <p:cNvPr id="72" name="71 Heptágono"/>
          <p:cNvSpPr/>
          <p:nvPr/>
        </p:nvSpPr>
        <p:spPr>
          <a:xfrm>
            <a:off x="4643438" y="3786188"/>
            <a:ext cx="642937" cy="571500"/>
          </a:xfrm>
          <a:prstGeom prst="heptag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_tradnl" sz="4800" dirty="0"/>
              <a:t>V</a:t>
            </a:r>
          </a:p>
        </p:txBody>
      </p:sp>
      <p:pic>
        <p:nvPicPr>
          <p:cNvPr id="21540" name="27 Imagen" descr="manoteclaro.jpe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5124450"/>
            <a:ext cx="2638425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50 Flecha derecha"/>
          <p:cNvSpPr/>
          <p:nvPr/>
        </p:nvSpPr>
        <p:spPr>
          <a:xfrm>
            <a:off x="4071938" y="4143375"/>
            <a:ext cx="409575" cy="46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/>
          </a:p>
        </p:txBody>
      </p:sp>
      <p:sp>
        <p:nvSpPr>
          <p:cNvPr id="52" name="51 Flecha derecha"/>
          <p:cNvSpPr/>
          <p:nvPr/>
        </p:nvSpPr>
        <p:spPr>
          <a:xfrm>
            <a:off x="4071938" y="4857750"/>
            <a:ext cx="468312" cy="523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/>
          </a:p>
        </p:txBody>
      </p:sp>
      <p:sp>
        <p:nvSpPr>
          <p:cNvPr id="55" name="Text Box 6"/>
          <p:cNvSpPr txBox="1">
            <a:spLocks noChangeArrowheads="1"/>
          </p:cNvSpPr>
          <p:nvPr/>
        </p:nvSpPr>
        <p:spPr bwMode="auto">
          <a:xfrm>
            <a:off x="0" y="1357313"/>
            <a:ext cx="3714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1600" b="1"/>
              <a:t>Pila origen,destino1, destino2;</a:t>
            </a:r>
          </a:p>
        </p:txBody>
      </p:sp>
      <p:pic>
        <p:nvPicPr>
          <p:cNvPr id="5" name="23 Imagen" descr="enter.jpe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3" y="5330825"/>
            <a:ext cx="1619250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37" name="54 Imagen" descr="numero-1-tecla.gif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63" y="5786438"/>
            <a:ext cx="881062" cy="881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39" name="55 Imagen" descr="numero-7-tecla.gif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88" y="4857750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38" name="53 Imagen" descr="numero-3-tecla.gif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5786438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3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4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8" dur="500"/>
                                        <p:tgtEl>
                                          <p:spTgt spid="215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500"/>
                                        <p:tgtEl>
                                          <p:spTgt spid="215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10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2" dur="5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7" dur="500"/>
                                        <p:tgtEl>
                                          <p:spTgt spid="215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2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143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2" dur="5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9" dur="500"/>
                                        <p:tgtEl>
                                          <p:spTgt spid="215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9" dur="5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4" dur="500"/>
                                        <p:tgtEl>
                                          <p:spTgt spid="215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4" dur="10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195" dur="10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6" dur="10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8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4" dur="1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235" dur="1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6" dur="1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72 0.00694 C 0.02292 -0.00556 0.01441 -0.03148 0.00972 -0.05023 C 0.01094 -0.08148 0.00781 -0.10231 0.03247 -0.11319 C 0.03941 -0.12199 0.03003 -0.11134 0.04253 -0.11875 C 0.04375 -0.11944 0.0441 -0.12176 0.04531 -0.12269 C 0.04705 -0.12384 0.04913 -0.12384 0.05104 -0.12454 C 0.06684 -0.13542 0.08507 -0.13611 0.10243 -0.14167 C 0.11267 -0.14144 0.23351 -0.19028 0.24965 -0.12269 C 0.24878 -0.08588 0.2533 -0.07847 0.24392 -0.05602 C 0.23958 -0.0456 0.23316 -0.03565 0.2283 -0.02546 C 0.22639 -0.02176 0.22101 -0.01597 0.22101 -0.01574 C 0.21649 0.00278 0.22378 -0.02338 0.21528 -0.00648 C 0.21424 -0.0044 0.21458 -0.00139 0.21389 0.00116 C 0.21215 0.00741 0.21042 0.01389 0.20677 0.01829 C 0.20625 0.02014 0.20625 0.02245 0.20538 0.02407 C 0.20469 0.02569 0.20295 0.02616 0.20243 0.02778 C 0.20139 0.03079 0.20191 0.03426 0.20104 0.03727 C 0.19948 0.04282 0.19635 0.04954 0.19392 0.0544 C 0.1934 0.05694 0.1934 0.05972 0.19253 0.06204 C 0.19184 0.06366 0.18976 0.06412 0.18958 0.06597 C 0.18837 0.08681 0.19392 0.10949 0.19392 0.13056 " pathEditMode="relative" rAng="0" ptsTypes="ffffffffffffffffffffA">
                                      <p:cBhvr>
                                        <p:cTn id="240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83" y="-3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4" dur="10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245" dur="10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6" dur="10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 nodeType="clickPar">
                      <p:stCondLst>
                        <p:cond delay="indefinite"/>
                      </p:stCondLst>
                      <p:childTnLst>
                        <p:par>
                          <p:cTn id="2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0" dur="1000" fill="hold"/>
                                        <p:tgtEl>
                                          <p:spTgt spid="276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251" dur="1000" fill="hold"/>
                                        <p:tgtEl>
                                          <p:spTgt spid="276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2" dur="1000" fill="hold"/>
                                        <p:tgtEl>
                                          <p:spTgt spid="276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 nodeType="clickPar">
                      <p:stCondLst>
                        <p:cond delay="indefinite"/>
                      </p:stCondLst>
                      <p:childTnLst>
                        <p:par>
                          <p:cTn id="2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27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8" grpId="0" animBg="1"/>
      <p:bldP spid="59" grpId="0" animBg="1"/>
      <p:bldP spid="59" grpId="1" animBg="1"/>
      <p:bldP spid="53" grpId="0" animBg="1"/>
      <p:bldP spid="53" grpId="1" animBg="1"/>
      <p:bldP spid="54" grpId="0" animBg="1"/>
      <p:bldP spid="60" grpId="0"/>
      <p:bldP spid="68" grpId="0"/>
      <p:bldP spid="69" grpId="0"/>
      <p:bldP spid="70" grpId="0" animBg="1"/>
      <p:bldP spid="70" grpId="1" animBg="1"/>
      <p:bldP spid="72" grpId="0" animBg="1"/>
      <p:bldP spid="51" grpId="0" animBg="1"/>
      <p:bldP spid="52" grpId="0" animBg="1"/>
      <p:bldP spid="5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EBEC4C0-4F01-47F3-BA16-E5CF2F7AC515}" type="slidenum">
              <a:rPr lang="es-ES" sz="1200" i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24</a:t>
            </a:fld>
            <a:endParaRPr lang="es-ES" sz="1200" i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55299" name="Text Box 2"/>
          <p:cNvSpPr txBox="1">
            <a:spLocks noChangeArrowheads="1"/>
          </p:cNvSpPr>
          <p:nvPr/>
        </p:nvSpPr>
        <p:spPr bwMode="auto">
          <a:xfrm>
            <a:off x="755650" y="404813"/>
            <a:ext cx="72723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s-AR" i="0"/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285750" y="1341438"/>
            <a:ext cx="885825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dirty="0"/>
              <a:t>Ejemplo 1.8 __ Leer tres números desde el teclado en “pilita”. Pasarlos todos a “pilota” utilizando una estructura de repetición.</a:t>
            </a:r>
          </a:p>
          <a:p>
            <a:pPr eaLnBrk="1" hangingPunct="1">
              <a:spcBef>
                <a:spcPct val="50000"/>
              </a:spcBef>
            </a:pPr>
            <a:r>
              <a:rPr lang="es-ES" i="0" dirty="0" err="1"/>
              <a:t>int</a:t>
            </a:r>
            <a:r>
              <a:rPr lang="es-ES" i="0" dirty="0"/>
              <a:t> </a:t>
            </a:r>
            <a:r>
              <a:rPr lang="es-ES" i="0" dirty="0" err="1"/>
              <a:t>main</a:t>
            </a:r>
            <a:r>
              <a:rPr lang="es-ES" i="0" dirty="0"/>
              <a:t> ( ) {</a:t>
            </a:r>
          </a:p>
          <a:p>
            <a:pPr eaLnBrk="1" hangingPunct="1">
              <a:spcBef>
                <a:spcPct val="50000"/>
              </a:spcBef>
            </a:pPr>
            <a:r>
              <a:rPr lang="es-ES" i="0" dirty="0"/>
              <a:t>	Pila pilita, pilota;</a:t>
            </a:r>
          </a:p>
          <a:p>
            <a:pPr eaLnBrk="1" hangingPunct="1">
              <a:spcBef>
                <a:spcPct val="50000"/>
              </a:spcBef>
            </a:pPr>
            <a:r>
              <a:rPr lang="es-ES" i="0" dirty="0"/>
              <a:t>	</a:t>
            </a:r>
            <a:r>
              <a:rPr lang="es-ES" i="0" dirty="0" err="1"/>
              <a:t>inicpila</a:t>
            </a:r>
            <a:r>
              <a:rPr lang="es-ES" i="0" dirty="0"/>
              <a:t>(&amp;pilita);</a:t>
            </a:r>
          </a:p>
          <a:p>
            <a:pPr eaLnBrk="1" hangingPunct="1">
              <a:spcBef>
                <a:spcPct val="50000"/>
              </a:spcBef>
            </a:pPr>
            <a:r>
              <a:rPr lang="es-ES" i="0" dirty="0"/>
              <a:t>	</a:t>
            </a:r>
            <a:r>
              <a:rPr lang="es-ES" i="0" dirty="0" err="1"/>
              <a:t>inicpila</a:t>
            </a:r>
            <a:r>
              <a:rPr lang="es-ES" i="0" dirty="0"/>
              <a:t>(&amp;pilota);</a:t>
            </a:r>
          </a:p>
          <a:p>
            <a:pPr eaLnBrk="1" hangingPunct="1">
              <a:spcBef>
                <a:spcPct val="50000"/>
              </a:spcBef>
            </a:pPr>
            <a:r>
              <a:rPr lang="es-ES" i="0" dirty="0"/>
              <a:t>	leer(&amp;pilita);</a:t>
            </a:r>
          </a:p>
          <a:p>
            <a:pPr eaLnBrk="1" hangingPunct="1">
              <a:spcBef>
                <a:spcPct val="50000"/>
              </a:spcBef>
            </a:pPr>
            <a:r>
              <a:rPr lang="es-ES" i="0" dirty="0"/>
              <a:t>	leer(&amp;pilita);</a:t>
            </a:r>
          </a:p>
          <a:p>
            <a:pPr eaLnBrk="1" hangingPunct="1">
              <a:spcBef>
                <a:spcPct val="50000"/>
              </a:spcBef>
            </a:pPr>
            <a:r>
              <a:rPr lang="es-ES" i="0" dirty="0"/>
              <a:t>	leer(&amp;pilita);</a:t>
            </a:r>
          </a:p>
          <a:p>
            <a:pPr eaLnBrk="1" hangingPunct="1">
              <a:spcBef>
                <a:spcPct val="50000"/>
              </a:spcBef>
            </a:pPr>
            <a:r>
              <a:rPr lang="es-ES" i="0" dirty="0"/>
              <a:t>	</a:t>
            </a:r>
            <a:r>
              <a:rPr lang="es-ES" i="0" dirty="0" err="1"/>
              <a:t>while</a:t>
            </a:r>
            <a:r>
              <a:rPr lang="es-ES" i="0" dirty="0"/>
              <a:t> ( !  </a:t>
            </a:r>
            <a:r>
              <a:rPr lang="es-ES" i="0" dirty="0" err="1"/>
              <a:t>pilavacia</a:t>
            </a:r>
            <a:r>
              <a:rPr lang="es-ES" i="0" dirty="0"/>
              <a:t>(&amp;pilita)) {</a:t>
            </a:r>
          </a:p>
          <a:p>
            <a:pPr eaLnBrk="1" hangingPunct="1">
              <a:spcBef>
                <a:spcPct val="50000"/>
              </a:spcBef>
            </a:pPr>
            <a:r>
              <a:rPr lang="es-ES" i="0" dirty="0"/>
              <a:t>		apilar(&amp;pilota, </a:t>
            </a:r>
            <a:r>
              <a:rPr lang="es-ES" i="0" dirty="0" err="1"/>
              <a:t>desapilar</a:t>
            </a:r>
            <a:r>
              <a:rPr lang="es-ES" i="0" dirty="0"/>
              <a:t>(&amp;pilita));</a:t>
            </a:r>
          </a:p>
          <a:p>
            <a:pPr eaLnBrk="1" hangingPunct="1">
              <a:spcBef>
                <a:spcPct val="50000"/>
              </a:spcBef>
            </a:pPr>
            <a:r>
              <a:rPr lang="es-ES" i="0" dirty="0"/>
              <a:t>	}</a:t>
            </a:r>
          </a:p>
          <a:p>
            <a:pPr eaLnBrk="1" hangingPunct="1">
              <a:spcBef>
                <a:spcPct val="50000"/>
              </a:spcBef>
            </a:pPr>
            <a:r>
              <a:rPr lang="es-ES" i="0" dirty="0"/>
              <a:t>}</a:t>
            </a:r>
          </a:p>
        </p:txBody>
      </p:sp>
      <p:sp>
        <p:nvSpPr>
          <p:cNvPr id="55301" name="Text Box 6"/>
          <p:cNvSpPr txBox="1">
            <a:spLocks noChangeArrowheads="1"/>
          </p:cNvSpPr>
          <p:nvPr/>
        </p:nvSpPr>
        <p:spPr bwMode="auto">
          <a:xfrm>
            <a:off x="346075" y="260350"/>
            <a:ext cx="725011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AR" sz="4400" b="1" i="0">
                <a:cs typeface="Arial" panose="020B0604020202020204" pitchFamily="34" charset="0"/>
              </a:rPr>
              <a:t>Pilas… como recorrerlas?</a:t>
            </a:r>
            <a:endParaRPr lang="es-ES" sz="4400" b="1" i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BBCAFBA-05EC-4F79-B5EB-537AE8F29109}" type="slidenum">
              <a:rPr lang="es-ES" sz="1200" i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25</a:t>
            </a:fld>
            <a:endParaRPr lang="es-ES" sz="1200" i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57347" name="Text Box 5"/>
          <p:cNvSpPr txBox="1">
            <a:spLocks noChangeArrowheads="1"/>
          </p:cNvSpPr>
          <p:nvPr/>
        </p:nvSpPr>
        <p:spPr bwMode="auto">
          <a:xfrm>
            <a:off x="71438" y="155575"/>
            <a:ext cx="9144000" cy="708025"/>
          </a:xfrm>
          <a:prstGeom prst="rect">
            <a:avLst/>
          </a:prstGeom>
          <a:noFill/>
          <a:ln w="28575" algn="ctr">
            <a:solidFill>
              <a:srgbClr val="3399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000"/>
              <a:t>Ejemplo 1.8 __ Leer tres números desde el teclado en “pilita”. Pasarlos todos a “pilota” utilizando una estructura de repetición.</a:t>
            </a: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2214563" y="2857500"/>
            <a:ext cx="26431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400" i="0"/>
              <a:t>   leer(&amp;pilita);</a:t>
            </a:r>
          </a:p>
        </p:txBody>
      </p:sp>
      <p:grpSp>
        <p:nvGrpSpPr>
          <p:cNvPr id="2" name="14 Grupo"/>
          <p:cNvGrpSpPr>
            <a:grpSpLocks/>
          </p:cNvGrpSpPr>
          <p:nvPr/>
        </p:nvGrpSpPr>
        <p:grpSpPr bwMode="auto">
          <a:xfrm>
            <a:off x="5500688" y="1571625"/>
            <a:ext cx="1428750" cy="2000250"/>
            <a:chOff x="1285058" y="4143380"/>
            <a:chExt cx="1500992" cy="1858976"/>
          </a:xfrm>
        </p:grpSpPr>
        <p:cxnSp>
          <p:nvCxnSpPr>
            <p:cNvPr id="9" name="8 Conector recto"/>
            <p:cNvCxnSpPr/>
            <p:nvPr/>
          </p:nvCxnSpPr>
          <p:spPr>
            <a:xfrm rot="5400000">
              <a:off x="357879" y="5072035"/>
              <a:ext cx="1856025" cy="1667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10 Conector recto" descr="Pila Pilita"/>
            <p:cNvCxnSpPr/>
            <p:nvPr/>
          </p:nvCxnSpPr>
          <p:spPr>
            <a:xfrm>
              <a:off x="1285058" y="6000881"/>
              <a:ext cx="1500992" cy="1475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 flipV="1">
              <a:off x="1857299" y="5072131"/>
              <a:ext cx="1857501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214563" y="3357563"/>
            <a:ext cx="26431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400" i="0"/>
              <a:t>   leer(&amp;pilita);</a:t>
            </a:r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2214563" y="3857625"/>
            <a:ext cx="26431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400" i="0"/>
              <a:t>   leer(&amp;pilita);</a:t>
            </a:r>
          </a:p>
        </p:txBody>
      </p:sp>
      <p:sp>
        <p:nvSpPr>
          <p:cNvPr id="18" name="17 Rectángulo redondeado"/>
          <p:cNvSpPr/>
          <p:nvPr/>
        </p:nvSpPr>
        <p:spPr>
          <a:xfrm>
            <a:off x="571500" y="5429250"/>
            <a:ext cx="1428750" cy="4286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2</a:t>
            </a:r>
          </a:p>
        </p:txBody>
      </p:sp>
      <p:sp>
        <p:nvSpPr>
          <p:cNvPr id="19" name="18 Rectángulo redondeado"/>
          <p:cNvSpPr/>
          <p:nvPr/>
        </p:nvSpPr>
        <p:spPr>
          <a:xfrm>
            <a:off x="571500" y="5000625"/>
            <a:ext cx="1428750" cy="4286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6</a:t>
            </a:r>
          </a:p>
        </p:txBody>
      </p:sp>
      <p:sp>
        <p:nvSpPr>
          <p:cNvPr id="20" name="19 Rectángulo redondeado"/>
          <p:cNvSpPr/>
          <p:nvPr/>
        </p:nvSpPr>
        <p:spPr>
          <a:xfrm>
            <a:off x="571500" y="4572000"/>
            <a:ext cx="1428750" cy="4286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8</a:t>
            </a:r>
          </a:p>
        </p:txBody>
      </p:sp>
      <p:sp>
        <p:nvSpPr>
          <p:cNvPr id="21" name="20 CuadroTexto"/>
          <p:cNvSpPr txBox="1">
            <a:spLocks noChangeArrowheads="1"/>
          </p:cNvSpPr>
          <p:nvPr/>
        </p:nvSpPr>
        <p:spPr bwMode="auto">
          <a:xfrm>
            <a:off x="785813" y="3286125"/>
            <a:ext cx="1000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_tradnl" sz="2400"/>
              <a:t>pilita</a:t>
            </a:r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2214563" y="1857375"/>
            <a:ext cx="26431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400" i="0"/>
              <a:t>   inicpila(&amp;pilita);</a:t>
            </a:r>
          </a:p>
        </p:txBody>
      </p:sp>
      <p:pic>
        <p:nvPicPr>
          <p:cNvPr id="23" name="22 Imagen" descr="teclado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238750"/>
            <a:ext cx="281940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24 Imagen" descr="tecla2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438" y="4071938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27 Imagen" descr="manoteclaro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5575" y="1214438"/>
            <a:ext cx="2638425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ext Box 6"/>
          <p:cNvSpPr txBox="1">
            <a:spLocks noChangeArrowheads="1"/>
          </p:cNvSpPr>
          <p:nvPr/>
        </p:nvSpPr>
        <p:spPr bwMode="auto">
          <a:xfrm>
            <a:off x="2214563" y="1357313"/>
            <a:ext cx="26431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400" i="0"/>
              <a:t>   Pila pilita, pilota;   </a:t>
            </a:r>
          </a:p>
        </p:txBody>
      </p:sp>
      <p:sp>
        <p:nvSpPr>
          <p:cNvPr id="31" name="Text Box 6"/>
          <p:cNvSpPr txBox="1">
            <a:spLocks noChangeArrowheads="1"/>
          </p:cNvSpPr>
          <p:nvPr/>
        </p:nvSpPr>
        <p:spPr bwMode="auto">
          <a:xfrm>
            <a:off x="2214563" y="2357438"/>
            <a:ext cx="27892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400" i="0"/>
              <a:t>   inicpila(&amp;pilota);</a:t>
            </a:r>
          </a:p>
        </p:txBody>
      </p:sp>
      <p:sp>
        <p:nvSpPr>
          <p:cNvPr id="36" name="35 CuadroTexto"/>
          <p:cNvSpPr txBox="1">
            <a:spLocks noChangeArrowheads="1"/>
          </p:cNvSpPr>
          <p:nvPr/>
        </p:nvSpPr>
        <p:spPr bwMode="auto">
          <a:xfrm>
            <a:off x="7358063" y="1428750"/>
            <a:ext cx="1000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_tradnl" sz="2400"/>
              <a:t>pilota</a:t>
            </a:r>
          </a:p>
        </p:txBody>
      </p:sp>
      <p:grpSp>
        <p:nvGrpSpPr>
          <p:cNvPr id="3" name="14 Grupo"/>
          <p:cNvGrpSpPr>
            <a:grpSpLocks/>
          </p:cNvGrpSpPr>
          <p:nvPr/>
        </p:nvGrpSpPr>
        <p:grpSpPr bwMode="auto">
          <a:xfrm>
            <a:off x="571500" y="3857625"/>
            <a:ext cx="1428750" cy="2000250"/>
            <a:chOff x="1285058" y="4143380"/>
            <a:chExt cx="1500992" cy="1858976"/>
          </a:xfrm>
        </p:grpSpPr>
        <p:cxnSp>
          <p:nvCxnSpPr>
            <p:cNvPr id="38" name="37 Conector recto"/>
            <p:cNvCxnSpPr/>
            <p:nvPr/>
          </p:nvCxnSpPr>
          <p:spPr>
            <a:xfrm rot="5400000">
              <a:off x="357879" y="5072035"/>
              <a:ext cx="1856025" cy="166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38 Conector recto" descr="Pila Pilita"/>
            <p:cNvCxnSpPr/>
            <p:nvPr/>
          </p:nvCxnSpPr>
          <p:spPr>
            <a:xfrm>
              <a:off x="1285058" y="6000881"/>
              <a:ext cx="1500992" cy="1475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39 Conector recto"/>
            <p:cNvCxnSpPr/>
            <p:nvPr/>
          </p:nvCxnSpPr>
          <p:spPr>
            <a:xfrm rot="5400000" flipH="1" flipV="1">
              <a:off x="1857299" y="5072131"/>
              <a:ext cx="1857501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 Box 6"/>
          <p:cNvSpPr txBox="1">
            <a:spLocks noChangeArrowheads="1"/>
          </p:cNvSpPr>
          <p:nvPr/>
        </p:nvSpPr>
        <p:spPr bwMode="auto">
          <a:xfrm>
            <a:off x="2155825" y="4394200"/>
            <a:ext cx="55006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400" i="0" dirty="0"/>
              <a:t>   </a:t>
            </a:r>
            <a:r>
              <a:rPr lang="es-ES" sz="2400" i="0" dirty="0" err="1"/>
              <a:t>while</a:t>
            </a:r>
            <a:r>
              <a:rPr lang="es-ES" sz="2400" i="0" dirty="0"/>
              <a:t> (! </a:t>
            </a:r>
            <a:r>
              <a:rPr lang="es-ES" sz="2400" i="0" dirty="0" err="1"/>
              <a:t>pilavacia</a:t>
            </a:r>
            <a:r>
              <a:rPr lang="es-ES" sz="2400" i="0" dirty="0"/>
              <a:t>(&amp;pilita)))</a:t>
            </a:r>
            <a:r>
              <a:rPr lang="es-ES" sz="2400" b="1" dirty="0"/>
              <a:t>  {</a:t>
            </a:r>
          </a:p>
        </p:txBody>
      </p:sp>
      <p:sp>
        <p:nvSpPr>
          <p:cNvPr id="43" name="Text Box 6"/>
          <p:cNvSpPr txBox="1">
            <a:spLocks noChangeArrowheads="1"/>
          </p:cNvSpPr>
          <p:nvPr/>
        </p:nvSpPr>
        <p:spPr bwMode="auto">
          <a:xfrm>
            <a:off x="2214563" y="4857750"/>
            <a:ext cx="55006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400" i="0"/>
              <a:t>	   apilar(&amp;pilota, desapilar(&amp;pilita))</a:t>
            </a:r>
            <a:endParaRPr lang="es-ES" sz="2400" b="1"/>
          </a:p>
        </p:txBody>
      </p:sp>
      <p:sp>
        <p:nvSpPr>
          <p:cNvPr id="44" name="Text Box 6"/>
          <p:cNvSpPr txBox="1">
            <a:spLocks noChangeArrowheads="1"/>
          </p:cNvSpPr>
          <p:nvPr/>
        </p:nvSpPr>
        <p:spPr bwMode="auto">
          <a:xfrm>
            <a:off x="2214563" y="5357813"/>
            <a:ext cx="26431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400" i="0"/>
              <a:t>   }</a:t>
            </a:r>
            <a:endParaRPr lang="es-ES" sz="2400" b="1"/>
          </a:p>
        </p:txBody>
      </p:sp>
      <p:sp>
        <p:nvSpPr>
          <p:cNvPr id="45" name="Text Box 6"/>
          <p:cNvSpPr txBox="1">
            <a:spLocks noChangeArrowheads="1"/>
          </p:cNvSpPr>
          <p:nvPr/>
        </p:nvSpPr>
        <p:spPr bwMode="auto">
          <a:xfrm>
            <a:off x="2214563" y="5857875"/>
            <a:ext cx="26431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400" i="0"/>
              <a:t>}</a:t>
            </a:r>
            <a:endParaRPr lang="es-ES" sz="2400" b="1"/>
          </a:p>
        </p:txBody>
      </p:sp>
      <p:sp>
        <p:nvSpPr>
          <p:cNvPr id="46" name="Text Box 6"/>
          <p:cNvSpPr txBox="1">
            <a:spLocks noChangeArrowheads="1"/>
          </p:cNvSpPr>
          <p:nvPr/>
        </p:nvSpPr>
        <p:spPr bwMode="auto">
          <a:xfrm>
            <a:off x="2195513" y="908050"/>
            <a:ext cx="26431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400" i="0"/>
              <a:t>int main ( ) {</a:t>
            </a:r>
            <a:endParaRPr lang="es-ES" sz="2400" b="1"/>
          </a:p>
        </p:txBody>
      </p:sp>
      <p:pic>
        <p:nvPicPr>
          <p:cNvPr id="26" name="25 Imagen" descr="tecla8.jpe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4071938"/>
            <a:ext cx="1000125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26 Imagen" descr="tecla6.jpe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313" y="4071938"/>
            <a:ext cx="88582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23 Imagen" descr="enter.jpe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188" y="3714750"/>
            <a:ext cx="1619250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" name="46 Llamada de flecha hacia abajo"/>
          <p:cNvSpPr/>
          <p:nvPr/>
        </p:nvSpPr>
        <p:spPr>
          <a:xfrm>
            <a:off x="4572000" y="3786188"/>
            <a:ext cx="2571750" cy="785812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_tradnl" sz="2800" dirty="0"/>
              <a:t>???????</a:t>
            </a:r>
          </a:p>
        </p:txBody>
      </p:sp>
      <p:sp>
        <p:nvSpPr>
          <p:cNvPr id="48" name="47 Llamada de flecha hacia abajo"/>
          <p:cNvSpPr/>
          <p:nvPr/>
        </p:nvSpPr>
        <p:spPr>
          <a:xfrm flipV="1">
            <a:off x="3714750" y="4643438"/>
            <a:ext cx="3571875" cy="1285875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4917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_tradnl" sz="2800" dirty="0"/>
              <a:t>¿¿¿¿¿</a:t>
            </a:r>
          </a:p>
        </p:txBody>
      </p:sp>
      <p:sp>
        <p:nvSpPr>
          <p:cNvPr id="50" name="49 Heptágono"/>
          <p:cNvSpPr/>
          <p:nvPr/>
        </p:nvSpPr>
        <p:spPr>
          <a:xfrm>
            <a:off x="6429375" y="3643313"/>
            <a:ext cx="642938" cy="571500"/>
          </a:xfrm>
          <a:prstGeom prst="heptag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_tradnl" sz="4800" dirty="0"/>
              <a:t>F</a:t>
            </a:r>
          </a:p>
        </p:txBody>
      </p:sp>
      <p:sp>
        <p:nvSpPr>
          <p:cNvPr id="52" name="51 Heptágono"/>
          <p:cNvSpPr/>
          <p:nvPr/>
        </p:nvSpPr>
        <p:spPr>
          <a:xfrm>
            <a:off x="6500813" y="5286375"/>
            <a:ext cx="642937" cy="571500"/>
          </a:xfrm>
          <a:prstGeom prst="heptag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_tradnl" sz="4800" dirty="0"/>
              <a:t>V</a:t>
            </a:r>
          </a:p>
        </p:txBody>
      </p:sp>
      <p:sp>
        <p:nvSpPr>
          <p:cNvPr id="41" name="40 Heptágono"/>
          <p:cNvSpPr/>
          <p:nvPr/>
        </p:nvSpPr>
        <p:spPr>
          <a:xfrm>
            <a:off x="4214813" y="5357813"/>
            <a:ext cx="642937" cy="571500"/>
          </a:xfrm>
          <a:prstGeom prst="heptag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_tradnl" sz="4800" dirty="0"/>
              <a:t>F</a:t>
            </a:r>
          </a:p>
        </p:txBody>
      </p:sp>
      <p:sp>
        <p:nvSpPr>
          <p:cNvPr id="49" name="48 Heptágono"/>
          <p:cNvSpPr/>
          <p:nvPr/>
        </p:nvSpPr>
        <p:spPr>
          <a:xfrm>
            <a:off x="4572000" y="3714750"/>
            <a:ext cx="642938" cy="571500"/>
          </a:xfrm>
          <a:prstGeom prst="heptag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_tradnl" sz="4800" dirty="0"/>
              <a:t>V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13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16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278 -0.01528 -0.00417 -0.03079 -0.00556 -0.0463 C -0.00521 -0.05741 -0.00191 -0.17662 0.00278 -0.19074 C 0.01319 -0.22222 0.02326 -0.2537 0.03333 -0.28519 C 0.03663 -0.29537 0.04826 -0.31921 0.05 -0.32593 C 0.05469 -0.34444 0.0585 -0.36319 0.06666 -0.37963 C 0.07118 -0.38866 0.06979 -0.38194 0.075 -0.38889 C 0.08264 -0.39907 0.07552 -0.39537 0.08611 -0.40556 C 0.09271 -0.41204 0.09653 -0.41111 0.10416 -0.41481 C 0.11649 -0.4206 0.1276 -0.43102 0.14028 -0.43519 C 0.15503 -0.44838 0.17448 -0.45 0.19166 -0.4537 C 0.20486 -0.46065 0.21927 -0.46273 0.23333 -0.46481 C 0.27621 -0.4838 0.34184 -0.46898 0.37361 -0.46852 C 0.38385 -0.4669 0.3941 -0.46736 0.40416 -0.46481 C 0.40573 -0.46435 0.40677 -0.46181 0.40833 -0.46111 C 0.41475 -0.45787 0.42239 -0.45787 0.42916 -0.45556 C 0.43819 -0.44352 0.4276 -0.45602 0.44028 -0.4463 C 0.44878 -0.43958 0.4566 -0.43218 0.46528 -0.42593 C 0.47257 -0.4206 0.47725 -0.41435 0.48472 -0.40926 C 0.48993 -0.39861 0.49705 -0.38981 0.50278 -0.37963 C 0.51024 -0.3662 0.50312 -0.37384 0.51111 -0.36667 C 0.51632 -0.35625 0.52604 -0.34745 0.52916 -0.33519 C 0.53611 -0.30764 0.53611 -0.27755 0.54305 -0.25 C 0.54253 -0.24259 0.54271 -0.23495 0.54166 -0.22778 C 0.54132 -0.22569 0.53923 -0.22431 0.53889 -0.22222 C 0.53837 -0.21921 0.53889 -0.21597 0.53889 -0.21296 " pathEditMode="relative" ptsTypes="fffffffffffffffffffffffffA">
                                      <p:cBhvr>
                                        <p:cTn id="17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19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FF"/>
                                      </p:to>
                                    </p:animClr>
                                    <p:set>
                                      <p:cBhvr>
                                        <p:cTn id="20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FF"/>
                                      </p:to>
                                    </p:animClr>
                                    <p:set>
                                      <p:cBhvr>
                                        <p:cTn id="22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 nodeType="clickPar">
                      <p:stCondLst>
                        <p:cond delay="indefinite"/>
                      </p:stCondLst>
                      <p:childTnLst>
                        <p:par>
                          <p:cTn id="2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96 0.00717 C 0.00834 0.00208 0.0033 -0.0213 0.004 -0.03357 C 0.00539 -0.05602 0.00643 -0.07986 0.00816 -0.10209 C 0.01077 -0.13473 0.01303 -0.14445 0.01789 -0.17061 C 0.02136 -0.18959 0.03768 -0.21922 0.04566 -0.23357 C 0.04757 -0.23681 0.0481 -0.24121 0.04983 -0.24468 C 0.05816 -0.26158 0.06858 -0.27686 0.07761 -0.29283 C 0.07865 -0.29723 0.07987 -0.30255 0.08178 -0.30579 C 0.08421 -0.30996 0.09011 -0.3169 0.09011 -0.31667 C 0.09323 -0.33125 0.09723 -0.33982 0.10816 -0.34283 C 0.11719 -0.36713 0.13976 -0.37153 0.15539 -0.38542 C 0.1658 -0.39468 0.17483 -0.40648 0.18594 -0.41505 C 0.20365 -0.42848 0.21945 -0.4419 0.23594 -0.45764 C 0.24601 -0.46736 0.24098 -0.4588 0.25122 -0.47246 C 0.26355 -0.48889 0.27796 -0.5301 0.28455 -0.55209 C 0.2856 -0.56227 0.28785 -0.57153 0.28872 -0.58172 C 0.28941 -0.58912 0.28855 -0.59676 0.29011 -0.60394 C 0.29063 -0.60602 0.29289 -0.60648 0.29428 -0.60764 C 0.29844 -0.61598 0.304 -0.61644 0.31094 -0.61875 C 0.31667 -0.62454 0.32101 -0.625 0.32761 -0.62801 C 0.34063 -0.62732 0.35365 -0.62778 0.3665 -0.62616 C 0.37518 -0.62523 0.37292 -0.62269 0.37882 -0.61875 C 0.39028 -0.61135 0.40053 -0.60602 0.41094 -0.59653 C 0.41737 -0.59051 0.42327 -0.59005 0.43039 -0.58542 C 0.44619 -0.575 0.43021 -0.58496 0.4415 -0.57431 C 0.44653 -0.56945 0.45278 -0.56598 0.45816 -0.56135 C 0.46355 -0.53959 0.48091 -0.52639 0.49428 -0.5132 C 0.49757 -0.5 0.49289 -0.51598 0.49966 -0.50209 C 0.5007 -0.50047 0.50018 -0.49815 0.50122 -0.49653 C 0.50226 -0.49468 0.50417 -0.49445 0.50539 -0.49283 C 0.5165 -0.47778 0.50053 -0.49352 0.5165 -0.47616 C 0.53664 -0.45394 0.51337 -0.48403 0.53178 -0.45949 C 0.53282 -0.45556 0.53507 -0.43982 0.53716 -0.43542 C 0.53907 -0.43172 0.54219 -0.42963 0.5441 -0.42616 C 0.5481 -0.41945 0.54879 -0.40996 0.54983 -0.40209 C 0.54757 -0.34098 0.55157 -0.38033 0.54705 -0.35949 C 0.5441 -0.34584 0.54757 -0.35787 0.54289 -0.34653 C 0.54167 -0.34422 0.54011 -0.33912 0.54011 -0.33889 " pathEditMode="relative" rAng="0" ptsTypes="fffffffffffffffffffffffffffffffffffffA">
                                      <p:cBhvr>
                                        <p:cTn id="23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726" y="-31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4" presetClass="exit" presetSubtype="16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4" presetClass="exit" presetSubtype="16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4" presetClass="exit" presetSubtype="16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FF"/>
                                      </p:to>
                                    </p:animClr>
                                    <p:set>
                                      <p:cBhvr>
                                        <p:cTn id="25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 nodeType="clickPar">
                      <p:stCondLst>
                        <p:cond delay="indefinite"/>
                      </p:stCondLst>
                      <p:childTnLst>
                        <p:par>
                          <p:cTn id="2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99"/>
                                      </p:to>
                                    </p:animClr>
                                    <p:set>
                                      <p:cBhvr>
                                        <p:cTn id="26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 nodeType="clickPar">
                      <p:stCondLst>
                        <p:cond delay="indefinite"/>
                      </p:stCondLst>
                      <p:childTnLst>
                        <p:par>
                          <p:cTn id="2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7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 nodeType="clickPar">
                      <p:stCondLst>
                        <p:cond delay="indefinite"/>
                      </p:stCondLst>
                      <p:childTnLst>
                        <p:par>
                          <p:cTn id="2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1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 nodeType="clickPar">
                      <p:stCondLst>
                        <p:cond delay="indefinite"/>
                      </p:stCondLst>
                      <p:childTnLst>
                        <p:par>
                          <p:cTn id="2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5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 nodeType="clickPar">
                      <p:stCondLst>
                        <p:cond delay="indefinite"/>
                      </p:stCondLst>
                      <p:childTnLst>
                        <p:par>
                          <p:cTn id="2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9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 nodeType="clickPar">
                      <p:stCondLst>
                        <p:cond delay="indefinite"/>
                      </p:stCondLst>
                      <p:childTnLst>
                        <p:par>
                          <p:cTn id="2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99"/>
                                      </p:to>
                                    </p:animClr>
                                    <p:set>
                                      <p:cBhvr>
                                        <p:cTn id="28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 nodeType="clickPar">
                      <p:stCondLst>
                        <p:cond delay="indefinite"/>
                      </p:stCondLst>
                      <p:childTnLst>
                        <p:par>
                          <p:cTn id="2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303 0.01041 C 0.01389 -0.00602 0.01285 -0.02709 0.01997 -0.04121 C 0.02396 -0.06852 0.03386 -0.1044 0.04844 -0.12431 C 0.05001 -0.13542 0.05556 -0.1463 0.0606 -0.15556 C 0.06337 -0.16736 0.06945 -0.1801 0.07414 -0.19051 C 0.07605 -0.19468 0.07917 -0.19885 0.08091 -0.20348 C 0.08403 -0.21181 0.08681 -0.21898 0.09185 -0.2257 C 0.09376 -0.2338 0.10157 -0.24815 0.10539 -0.2551 C 0.11615 -0.27547 0.12761 -0.2963 0.14063 -0.31412 C 0.15886 -0.33889 0.17119 -0.37084 0.18803 -0.39699 C 0.19827 -0.41273 0.20921 -0.4257 0.22066 -0.43936 C 0.22761 -0.44792 0.23403 -0.45579 0.24237 -0.46158 C 0.24775 -0.4713 0.25521 -0.47593 0.26268 -0.4838 C 0.27882 -0.5007 0.29306 -0.51898 0.31146 -0.53172 C 0.3132 -0.53287 0.31407 -0.53565 0.31563 -0.53727 C 0.32153 -0.54398 0.32865 -0.55417 0.33594 -0.55741 C 0.34376 -0.57338 0.33334 -0.55463 0.34271 -0.56482 C 0.35122 -0.57408 0.33837 -0.56806 0.35087 -0.57223 C 0.35261 -0.57408 0.35417 -0.57616 0.35626 -0.57778 C 0.35747 -0.57871 0.35903 -0.57848 0.36025 -0.57963 C 0.3698 -0.5882 0.36424 -0.58797 0.37796 -0.59051 C 0.38837 -0.6 0.40348 -0.60811 0.41598 -0.61088 C 0.44914 -0.61019 0.52674 -0.63797 0.54341 -0.57037 C 0.54636 -0.55857 0.54636 -0.55301 0.5474 -0.54074 C 0.54688 -0.5169 0.55365 -0.48959 0.5448 -0.46898 C 0.54341 -0.46551 0.53994 -0.46436 0.53803 -0.46158 " pathEditMode="relative" rAng="0" ptsTypes="fffffffffffffffffffffffffA">
                                      <p:cBhvr>
                                        <p:cTn id="29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14" y="-32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 nodeType="clickPar">
                      <p:stCondLst>
                        <p:cond delay="indefinite"/>
                      </p:stCondLst>
                      <p:childTnLst>
                        <p:par>
                          <p:cTn id="2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3" presetID="4" presetClass="exit" presetSubtype="16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 nodeType="clickPar">
                      <p:stCondLst>
                        <p:cond delay="indefinite"/>
                      </p:stCondLst>
                      <p:childTnLst>
                        <p:par>
                          <p:cTn id="2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8" presetID="4" presetClass="exit" presetSubtype="16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 nodeType="clickPar">
                      <p:stCondLst>
                        <p:cond delay="indefinite"/>
                      </p:stCondLst>
                      <p:childTnLst>
                        <p:par>
                          <p:cTn id="3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3" presetID="4" presetClass="exit" presetSubtype="16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 nodeType="clickPar">
                      <p:stCondLst>
                        <p:cond delay="indefinite"/>
                      </p:stCondLst>
                      <p:childTnLst>
                        <p:par>
                          <p:cTn id="3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8" presetID="4" presetClass="exit" presetSubtype="16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 nodeType="clickPar">
                      <p:stCondLst>
                        <p:cond delay="indefinite"/>
                      </p:stCondLst>
                      <p:childTnLst>
                        <p:par>
                          <p:cTn id="3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99"/>
                                      </p:to>
                                    </p:animClr>
                                    <p:set>
                                      <p:cBhvr>
                                        <p:cTn id="31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 nodeType="clickPar">
                      <p:stCondLst>
                        <p:cond delay="indefinite"/>
                      </p:stCondLst>
                      <p:childTnLst>
                        <p:par>
                          <p:cTn id="3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0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321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2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 nodeType="clickPar">
                      <p:stCondLst>
                        <p:cond delay="indefinite"/>
                      </p:stCondLst>
                      <p:childTnLst>
                        <p:par>
                          <p:cTn id="3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5" presetID="1" presetClass="entr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 nodeType="clickPar">
                      <p:stCondLst>
                        <p:cond delay="indefinite"/>
                      </p:stCondLst>
                      <p:childTnLst>
                        <p:par>
                          <p:cTn id="3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 nodeType="clickPar">
                      <p:stCondLst>
                        <p:cond delay="indefinite"/>
                      </p:stCondLst>
                      <p:childTnLst>
                        <p:par>
                          <p:cTn id="3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3" presetID="1" presetClass="entr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5" fill="hold" nodeType="clickPar">
                      <p:stCondLst>
                        <p:cond delay="indefinite"/>
                      </p:stCondLst>
                      <p:childTnLst>
                        <p:par>
                          <p:cTn id="3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 nodeType="clickPar">
                      <p:stCondLst>
                        <p:cond delay="indefinite"/>
                      </p:stCondLst>
                      <p:childTnLst>
                        <p:par>
                          <p:cTn id="3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343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4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5" fill="hold" nodeType="clickPar">
                      <p:stCondLst>
                        <p:cond delay="indefinite"/>
                      </p:stCondLst>
                      <p:childTnLst>
                        <p:par>
                          <p:cTn id="3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8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349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0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 nodeType="clickPar">
                      <p:stCondLst>
                        <p:cond delay="indefinite"/>
                      </p:stCondLst>
                      <p:childTnLst>
                        <p:par>
                          <p:cTn id="3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3" presetID="4" presetClass="exit" presetSubtype="16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6" fill="hold" nodeType="clickPar">
                      <p:stCondLst>
                        <p:cond delay="indefinite"/>
                      </p:stCondLst>
                      <p:childTnLst>
                        <p:par>
                          <p:cTn id="3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 nodeType="clickPar">
                      <p:stCondLst>
                        <p:cond delay="indefinite"/>
                      </p:stCondLst>
                      <p:childTnLst>
                        <p:par>
                          <p:cTn id="3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3" presetID="4" presetClass="exit" presetSubtype="16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6" fill="hold" nodeType="clickPar">
                      <p:stCondLst>
                        <p:cond delay="indefinite"/>
                      </p:stCondLst>
                      <p:childTnLst>
                        <p:par>
                          <p:cTn id="3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2" grpId="0"/>
      <p:bldP spid="16" grpId="0"/>
      <p:bldP spid="17" grpId="0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/>
      <p:bldP spid="22" grpId="0"/>
      <p:bldP spid="29" grpId="0"/>
      <p:bldP spid="31" grpId="0"/>
      <p:bldP spid="36" grpId="0"/>
      <p:bldP spid="42" grpId="0"/>
      <p:bldP spid="43" grpId="0"/>
      <p:bldP spid="44" grpId="0"/>
      <p:bldP spid="45" grpId="0"/>
      <p:bldP spid="46" grpId="0"/>
      <p:bldP spid="47" grpId="0" animBg="1"/>
      <p:bldP spid="47" grpId="1" animBg="1"/>
      <p:bldP spid="47" grpId="2" animBg="1"/>
      <p:bldP spid="47" grpId="3" animBg="1"/>
      <p:bldP spid="47" grpId="4" animBg="1"/>
      <p:bldP spid="47" grpId="5" animBg="1"/>
      <p:bldP spid="47" grpId="6" animBg="1"/>
      <p:bldP spid="47" grpId="7" animBg="1"/>
      <p:bldP spid="48" grpId="0" animBg="1"/>
      <p:bldP spid="48" grpId="1" animBg="1"/>
      <p:bldP spid="48" grpId="2" animBg="1"/>
      <p:bldP spid="48" grpId="3" animBg="1"/>
      <p:bldP spid="48" grpId="4" animBg="1"/>
      <p:bldP spid="48" grpId="5" animBg="1"/>
      <p:bldP spid="48" grpId="6" animBg="1"/>
      <p:bldP spid="48" grpId="7" animBg="1"/>
      <p:bldP spid="50" grpId="0" animBg="1"/>
      <p:bldP spid="50" grpId="1" animBg="1"/>
      <p:bldP spid="50" grpId="2" animBg="1"/>
      <p:bldP spid="50" grpId="3" animBg="1"/>
      <p:bldP spid="50" grpId="4" animBg="1"/>
      <p:bldP spid="50" grpId="5" animBg="1"/>
      <p:bldP spid="52" grpId="0" animBg="1"/>
      <p:bldP spid="52" grpId="1" animBg="1"/>
      <p:bldP spid="52" grpId="2" animBg="1"/>
      <p:bldP spid="52" grpId="3" animBg="1"/>
      <p:bldP spid="52" grpId="4" animBg="1"/>
      <p:bldP spid="52" grpId="5" animBg="1"/>
      <p:bldP spid="41" grpId="0" animBg="1"/>
      <p:bldP spid="41" grpId="1" animBg="1"/>
      <p:bldP spid="49" grpId="0" animBg="1"/>
      <p:bldP spid="4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F1373F0-7F48-4825-83E4-AF2202C0A3FC}" type="slidenum">
              <a:rPr lang="es-ES" sz="1200" i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3</a:t>
            </a:fld>
            <a:endParaRPr lang="es-ES" sz="1200" i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755650" y="404813"/>
            <a:ext cx="72723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s-AR" i="0"/>
          </a:p>
        </p:txBody>
      </p:sp>
      <p:sp>
        <p:nvSpPr>
          <p:cNvPr id="12294" name="Text Box 4"/>
          <p:cNvSpPr txBox="1">
            <a:spLocks noChangeArrowheads="1"/>
          </p:cNvSpPr>
          <p:nvPr/>
        </p:nvSpPr>
        <p:spPr bwMode="auto">
          <a:xfrm>
            <a:off x="419100" y="1530350"/>
            <a:ext cx="8675688" cy="175418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>
            <a:spAutoFit/>
          </a:bodyPr>
          <a:lstStyle>
            <a:defPPr>
              <a:defRPr lang="es-ES"/>
            </a:defPPr>
            <a:lvl1pPr algn="ctr" eaLnBrk="1" hangingPunct="1">
              <a:spcBef>
                <a:spcPct val="50000"/>
              </a:spcBef>
              <a:buFontTx/>
              <a:buNone/>
              <a:defRPr sz="2400"/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9pPr>
          </a:lstStyle>
          <a:p>
            <a:pPr algn="just">
              <a:defRPr/>
            </a:pPr>
            <a:r>
              <a:rPr lang="es-AR" dirty="0"/>
              <a:t>La inserción como la extracción de elementos de una Pila se realizan en el tope. Este comportamiento lleva a que el modelo también se llame </a:t>
            </a:r>
          </a:p>
          <a:p>
            <a:pPr algn="just">
              <a:defRPr/>
            </a:pPr>
            <a:r>
              <a:rPr lang="es-AR" dirty="0"/>
              <a:t>LIFO ("</a:t>
            </a:r>
            <a:r>
              <a:rPr lang="es-AR" dirty="0" err="1"/>
              <a:t>last</a:t>
            </a:r>
            <a:r>
              <a:rPr lang="es-AR" dirty="0"/>
              <a:t> in, </a:t>
            </a:r>
            <a:r>
              <a:rPr lang="es-AR" dirty="0" err="1"/>
              <a:t>first</a:t>
            </a:r>
            <a:r>
              <a:rPr lang="es-AR" dirty="0"/>
              <a:t> </a:t>
            </a:r>
            <a:r>
              <a:rPr lang="es-AR" dirty="0" err="1"/>
              <a:t>out</a:t>
            </a:r>
            <a:r>
              <a:rPr lang="es-AR" dirty="0"/>
              <a:t>" = "último en entrar primero en salir").</a:t>
            </a:r>
          </a:p>
        </p:txBody>
      </p:sp>
      <p:pic>
        <p:nvPicPr>
          <p:cNvPr id="12293" name="Picture 6" descr="pila_de_letras_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3848100"/>
            <a:ext cx="3914775" cy="2605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7 CuadroTexto"/>
          <p:cNvSpPr txBox="1">
            <a:spLocks noChangeArrowheads="1"/>
          </p:cNvSpPr>
          <p:nvPr/>
        </p:nvSpPr>
        <p:spPr bwMode="auto">
          <a:xfrm>
            <a:off x="2500313" y="4711700"/>
            <a:ext cx="928687" cy="36988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/>
              <a:t>Tope</a:t>
            </a:r>
          </a:p>
        </p:txBody>
      </p:sp>
      <p:sp>
        <p:nvSpPr>
          <p:cNvPr id="12295" name="8 CuadroTexto"/>
          <p:cNvSpPr txBox="1">
            <a:spLocks noChangeArrowheads="1"/>
          </p:cNvSpPr>
          <p:nvPr/>
        </p:nvSpPr>
        <p:spPr bwMode="auto">
          <a:xfrm>
            <a:off x="5072063" y="5997575"/>
            <a:ext cx="928687" cy="36988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/>
              <a:t>Base</a:t>
            </a:r>
          </a:p>
        </p:txBody>
      </p:sp>
      <p:cxnSp>
        <p:nvCxnSpPr>
          <p:cNvPr id="16" name="15 Conector recto de flecha"/>
          <p:cNvCxnSpPr/>
          <p:nvPr/>
        </p:nvCxnSpPr>
        <p:spPr>
          <a:xfrm rot="10800000">
            <a:off x="4572000" y="6151563"/>
            <a:ext cx="500063" cy="1587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7" name="Text Box 6"/>
          <p:cNvSpPr txBox="1">
            <a:spLocks noChangeArrowheads="1"/>
          </p:cNvSpPr>
          <p:nvPr/>
        </p:nvSpPr>
        <p:spPr bwMode="auto">
          <a:xfrm>
            <a:off x="346075" y="222250"/>
            <a:ext cx="23812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AR" sz="4400" b="1" i="0">
                <a:cs typeface="Arial" panose="020B0604020202020204" pitchFamily="34" charset="0"/>
              </a:rPr>
              <a:t>Pilas</a:t>
            </a:r>
            <a:endParaRPr lang="es-ES" sz="4400" b="1" i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4DF011F-5934-49E9-AC48-CE4E7577DA59}" type="slidenum">
              <a:rPr lang="es-ES" sz="1200" i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4</a:t>
            </a:fld>
            <a:endParaRPr lang="es-ES" sz="1200" i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14342" name="Text Box 4"/>
          <p:cNvSpPr txBox="1">
            <a:spLocks noChangeArrowheads="1"/>
          </p:cNvSpPr>
          <p:nvPr/>
        </p:nvSpPr>
        <p:spPr bwMode="auto">
          <a:xfrm>
            <a:off x="395288" y="1355725"/>
            <a:ext cx="7991475" cy="15684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>
            <a:spAutoFit/>
          </a:bodyPr>
          <a:lstStyle>
            <a:defPPr>
              <a:defRPr lang="es-ES"/>
            </a:defPPr>
            <a:lvl1pPr algn="just" eaLnBrk="1" hangingPunct="1">
              <a:spcBef>
                <a:spcPct val="50000"/>
              </a:spcBef>
              <a:buFontTx/>
              <a:buNone/>
              <a:defRPr sz="2400"/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es-ES" dirty="0"/>
              <a:t>Como consecuencia, los elementos de una pila serán eliminados en orden inverso al que se insertaron. Es decir, el último elemento que se metió a la pila será el primero en salir de ella. </a:t>
            </a:r>
          </a:p>
        </p:txBody>
      </p:sp>
      <p:pic>
        <p:nvPicPr>
          <p:cNvPr id="14340" name="Picture 6" descr="Apilar_desapil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1550" y="3228975"/>
            <a:ext cx="4103688" cy="336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Text Box 6"/>
          <p:cNvSpPr txBox="1">
            <a:spLocks noChangeArrowheads="1"/>
          </p:cNvSpPr>
          <p:nvPr/>
        </p:nvSpPr>
        <p:spPr bwMode="auto">
          <a:xfrm>
            <a:off x="346075" y="260350"/>
            <a:ext cx="23812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AR" sz="4400" b="1" i="0">
                <a:cs typeface="Arial" panose="020B0604020202020204" pitchFamily="34" charset="0"/>
              </a:rPr>
              <a:t>Pilas</a:t>
            </a:r>
            <a:endParaRPr lang="es-ES" sz="4400" b="1" i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5265762-85A0-4C62-8FF9-C7D7FDDF57CA}" type="slidenum">
              <a:rPr lang="es-ES" sz="1200" i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5</a:t>
            </a:fld>
            <a:endParaRPr lang="es-ES" sz="1200" i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755650" y="404813"/>
            <a:ext cx="72723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s-AR" i="0"/>
          </a:p>
        </p:txBody>
      </p:sp>
      <p:sp>
        <p:nvSpPr>
          <p:cNvPr id="16388" name="Text Box 5"/>
          <p:cNvSpPr txBox="1">
            <a:spLocks noChangeArrowheads="1"/>
          </p:cNvSpPr>
          <p:nvPr/>
        </p:nvSpPr>
        <p:spPr bwMode="auto">
          <a:xfrm>
            <a:off x="346075" y="1412875"/>
            <a:ext cx="85455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AR" sz="4000"/>
              <a:t>Que podemos hacer con una pila ??</a:t>
            </a:r>
            <a:endParaRPr lang="es-ES" sz="4000"/>
          </a:p>
        </p:txBody>
      </p:sp>
      <p:sp>
        <p:nvSpPr>
          <p:cNvPr id="16392" name="Text Box 11"/>
          <p:cNvSpPr txBox="1">
            <a:spLocks noChangeArrowheads="1"/>
          </p:cNvSpPr>
          <p:nvPr/>
        </p:nvSpPr>
        <p:spPr bwMode="auto">
          <a:xfrm>
            <a:off x="827088" y="2636838"/>
            <a:ext cx="6265862" cy="327818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41275" algn="ctr">
            <a:solidFill>
              <a:srgbClr val="CCFF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s-AR" sz="1800" dirty="0">
                <a:latin typeface="Arial" panose="020B0604020202020204" pitchFamily="34" charset="0"/>
              </a:rPr>
              <a:t>Podemos :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q"/>
              <a:defRPr/>
            </a:pPr>
            <a:r>
              <a:rPr lang="es-AR" sz="1800" dirty="0">
                <a:latin typeface="Arial" panose="020B0604020202020204" pitchFamily="34" charset="0"/>
              </a:rPr>
              <a:t>Crearla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q"/>
              <a:defRPr/>
            </a:pPr>
            <a:r>
              <a:rPr lang="es-AR" sz="1800" dirty="0">
                <a:latin typeface="Arial" panose="020B0604020202020204" pitchFamily="34" charset="0"/>
              </a:rPr>
              <a:t>Inicializarla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q"/>
              <a:defRPr/>
            </a:pPr>
            <a:r>
              <a:rPr lang="es-AR" sz="1800" dirty="0">
                <a:latin typeface="Arial" panose="020B0604020202020204" pitchFamily="34" charset="0"/>
              </a:rPr>
              <a:t>Agregar un elemento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q"/>
              <a:defRPr/>
            </a:pPr>
            <a:r>
              <a:rPr lang="es-AR" sz="1800" dirty="0">
                <a:latin typeface="Arial" panose="020B0604020202020204" pitchFamily="34" charset="0"/>
              </a:rPr>
              <a:t>Sacar un elemento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q"/>
              <a:defRPr/>
            </a:pPr>
            <a:r>
              <a:rPr lang="es-AR" sz="1800" dirty="0">
                <a:latin typeface="Arial" panose="020B0604020202020204" pitchFamily="34" charset="0"/>
              </a:rPr>
              <a:t>Ver si esta vacía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q"/>
              <a:defRPr/>
            </a:pPr>
            <a:r>
              <a:rPr lang="es-AR" sz="1800" dirty="0">
                <a:latin typeface="Arial" panose="020B0604020202020204" pitchFamily="34" charset="0"/>
              </a:rPr>
              <a:t>Ver el elemento que esta en el tope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q"/>
              <a:defRPr/>
            </a:pPr>
            <a:r>
              <a:rPr lang="es-AR" sz="1800" dirty="0">
                <a:latin typeface="Arial" panose="020B0604020202020204" pitchFamily="34" charset="0"/>
              </a:rPr>
              <a:t>Mostrar el contenido de toda la pila</a:t>
            </a:r>
            <a:endParaRPr lang="es-ES" sz="1800" dirty="0">
              <a:latin typeface="Arial" panose="020B0604020202020204" pitchFamily="34" charset="0"/>
            </a:endParaRP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346075" y="222250"/>
            <a:ext cx="23812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AR" sz="4400" b="1" i="0">
                <a:cs typeface="Arial" panose="020B0604020202020204" pitchFamily="34" charset="0"/>
              </a:rPr>
              <a:t>Pilas</a:t>
            </a:r>
            <a:endParaRPr lang="es-ES" sz="4400" b="1" i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5ED738C-853E-48D2-B861-7744F27808E3}" type="slidenum">
              <a:rPr lang="es-ES" sz="1200" i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6</a:t>
            </a:fld>
            <a:endParaRPr lang="es-ES" sz="1200" i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395288" y="1412875"/>
            <a:ext cx="799147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>
                <a:solidFill>
                  <a:srgbClr val="0F496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>
                <a:solidFill>
                  <a:srgbClr val="0F496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>
                <a:solidFill>
                  <a:srgbClr val="0F496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AR" sz="4000">
                <a:solidFill>
                  <a:schemeClr val="tx1"/>
                </a:solidFill>
                <a:latin typeface="Arial" panose="020B0604020202020204" pitchFamily="34" charset="0"/>
              </a:rPr>
              <a:t>¿ Como creamos una pila ?</a:t>
            </a:r>
            <a:endParaRPr lang="es-ES" sz="4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8439" name="Text Box 6"/>
          <p:cNvSpPr txBox="1">
            <a:spLocks noChangeArrowheads="1"/>
          </p:cNvSpPr>
          <p:nvPr/>
        </p:nvSpPr>
        <p:spPr bwMode="auto">
          <a:xfrm>
            <a:off x="1714500" y="2357438"/>
            <a:ext cx="6265863" cy="13239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41275" algn="ctr">
            <a:solidFill>
              <a:srgbClr val="CCFF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q"/>
              <a:defRPr/>
            </a:pPr>
            <a:r>
              <a:rPr lang="es-ES" sz="2400" b="1" dirty="0">
                <a:latin typeface="Arial" panose="020B0604020202020204" pitchFamily="34" charset="0"/>
              </a:rPr>
              <a:t>Pila </a:t>
            </a:r>
            <a:r>
              <a:rPr lang="es-ES" sz="2400" b="1" dirty="0" err="1">
                <a:latin typeface="Arial" panose="020B0604020202020204" pitchFamily="34" charset="0"/>
              </a:rPr>
              <a:t>idPila</a:t>
            </a:r>
            <a:r>
              <a:rPr lang="es-ES" sz="2400" b="1" dirty="0">
                <a:latin typeface="Arial" panose="020B0604020202020204" pitchFamily="34" charset="0"/>
              </a:rPr>
              <a:t>;</a:t>
            </a:r>
          </a:p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s-ES" sz="1800" dirty="0">
                <a:latin typeface="Arial" panose="020B0604020202020204" pitchFamily="34" charset="0"/>
              </a:rPr>
              <a:t>Crea una pila. </a:t>
            </a:r>
          </a:p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s-AR" sz="1800" dirty="0">
                <a:latin typeface="Arial" panose="020B0604020202020204" pitchFamily="34" charset="0"/>
              </a:rPr>
              <a:t>Ej.: Crea una pila de nombre “pilita”.</a:t>
            </a:r>
            <a:endParaRPr lang="es-ES" sz="1800" dirty="0">
              <a:latin typeface="Arial" panose="020B0604020202020204" pitchFamily="34" charset="0"/>
            </a:endParaRPr>
          </a:p>
        </p:txBody>
      </p:sp>
      <p:grpSp>
        <p:nvGrpSpPr>
          <p:cNvPr id="2" name="7 Grupo"/>
          <p:cNvGrpSpPr>
            <a:grpSpLocks/>
          </p:cNvGrpSpPr>
          <p:nvPr/>
        </p:nvGrpSpPr>
        <p:grpSpPr bwMode="auto">
          <a:xfrm>
            <a:off x="928688" y="4181475"/>
            <a:ext cx="1857375" cy="2676525"/>
            <a:chOff x="571716" y="3857625"/>
            <a:chExt cx="1857127" cy="2676246"/>
          </a:xfrm>
        </p:grpSpPr>
        <p:grpSp>
          <p:nvGrpSpPr>
            <p:cNvPr id="18450" name="7 Grupo"/>
            <p:cNvGrpSpPr>
              <a:grpSpLocks/>
            </p:cNvGrpSpPr>
            <p:nvPr/>
          </p:nvGrpSpPr>
          <p:grpSpPr bwMode="auto">
            <a:xfrm>
              <a:off x="571716" y="3857625"/>
              <a:ext cx="1429002" cy="2000250"/>
              <a:chOff x="1285058" y="4143380"/>
              <a:chExt cx="1500992" cy="1858976"/>
            </a:xfrm>
          </p:grpSpPr>
          <p:cxnSp>
            <p:nvCxnSpPr>
              <p:cNvPr id="11" name="10 Conector recto"/>
              <p:cNvCxnSpPr/>
              <p:nvPr/>
            </p:nvCxnSpPr>
            <p:spPr>
              <a:xfrm rot="5400000">
                <a:off x="357976" y="5071938"/>
                <a:ext cx="1855831" cy="1667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11 Conector recto" descr="Pila Pilita"/>
              <p:cNvCxnSpPr/>
              <p:nvPr/>
            </p:nvCxnSpPr>
            <p:spPr>
              <a:xfrm>
                <a:off x="1285058" y="6000687"/>
                <a:ext cx="1500527" cy="1475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12 Conector recto"/>
              <p:cNvCxnSpPr/>
              <p:nvPr/>
            </p:nvCxnSpPr>
            <p:spPr>
              <a:xfrm rot="5400000" flipH="1" flipV="1">
                <a:off x="1856931" y="5072034"/>
                <a:ext cx="1857307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451" name="9 CuadroTexto"/>
            <p:cNvSpPr txBox="1">
              <a:spLocks noChangeArrowheads="1"/>
            </p:cNvSpPr>
            <p:nvPr/>
          </p:nvSpPr>
          <p:spPr bwMode="auto">
            <a:xfrm>
              <a:off x="1571707" y="6071957"/>
              <a:ext cx="857136" cy="4619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-ES_tradnl" sz="2400"/>
                <a:t>pilita</a:t>
              </a:r>
            </a:p>
          </p:txBody>
        </p:sp>
      </p:grp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3286125" y="4286250"/>
            <a:ext cx="3979863" cy="4619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41275" algn="ctr">
            <a:solidFill>
              <a:srgbClr val="CCFF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s-ES" sz="2400" b="1" dirty="0">
                <a:latin typeface="Arial" panose="020B0604020202020204" pitchFamily="34" charset="0"/>
              </a:rPr>
              <a:t>Pila pilita;</a:t>
            </a:r>
          </a:p>
        </p:txBody>
      </p:sp>
      <p:sp>
        <p:nvSpPr>
          <p:cNvPr id="16" name="15 Explosión 2"/>
          <p:cNvSpPr/>
          <p:nvPr/>
        </p:nvSpPr>
        <p:spPr>
          <a:xfrm>
            <a:off x="1143000" y="4786313"/>
            <a:ext cx="700088" cy="557212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/>
          </a:p>
        </p:txBody>
      </p:sp>
      <p:sp>
        <p:nvSpPr>
          <p:cNvPr id="17" name="16 Y"/>
          <p:cNvSpPr/>
          <p:nvPr/>
        </p:nvSpPr>
        <p:spPr>
          <a:xfrm>
            <a:off x="1714500" y="4357688"/>
            <a:ext cx="469900" cy="469900"/>
          </a:xfrm>
          <a:prstGeom prst="flowChartSummingJunc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/>
          </a:p>
        </p:txBody>
      </p:sp>
      <p:sp>
        <p:nvSpPr>
          <p:cNvPr id="18" name="17 Nube"/>
          <p:cNvSpPr/>
          <p:nvPr/>
        </p:nvSpPr>
        <p:spPr>
          <a:xfrm>
            <a:off x="928688" y="4286250"/>
            <a:ext cx="557212" cy="55721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/>
          </a:p>
        </p:txBody>
      </p:sp>
      <p:sp>
        <p:nvSpPr>
          <p:cNvPr id="19" name="18 Corazón"/>
          <p:cNvSpPr/>
          <p:nvPr/>
        </p:nvSpPr>
        <p:spPr>
          <a:xfrm>
            <a:off x="1785938" y="5715000"/>
            <a:ext cx="557212" cy="3429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/>
          </a:p>
        </p:txBody>
      </p:sp>
      <p:sp>
        <p:nvSpPr>
          <p:cNvPr id="20" name="19 Cara sonriente"/>
          <p:cNvSpPr/>
          <p:nvPr/>
        </p:nvSpPr>
        <p:spPr>
          <a:xfrm>
            <a:off x="1285875" y="5429250"/>
            <a:ext cx="357188" cy="35718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/>
          </a:p>
        </p:txBody>
      </p:sp>
      <p:sp>
        <p:nvSpPr>
          <p:cNvPr id="21" name="20 Señal de prohibido"/>
          <p:cNvSpPr/>
          <p:nvPr/>
        </p:nvSpPr>
        <p:spPr>
          <a:xfrm>
            <a:off x="1857375" y="5143500"/>
            <a:ext cx="357188" cy="428625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>
              <a:solidFill>
                <a:schemeClr val="tx1"/>
              </a:solidFill>
            </a:endParaRPr>
          </a:p>
        </p:txBody>
      </p:sp>
      <p:sp>
        <p:nvSpPr>
          <p:cNvPr id="22" name="21 Sol"/>
          <p:cNvSpPr/>
          <p:nvPr/>
        </p:nvSpPr>
        <p:spPr>
          <a:xfrm>
            <a:off x="1143000" y="5786438"/>
            <a:ext cx="500063" cy="28575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/>
          </a:p>
        </p:txBody>
      </p:sp>
      <p:sp>
        <p:nvSpPr>
          <p:cNvPr id="23" name="22 Rayo"/>
          <p:cNvSpPr/>
          <p:nvPr/>
        </p:nvSpPr>
        <p:spPr>
          <a:xfrm>
            <a:off x="2000250" y="4714875"/>
            <a:ext cx="357188" cy="428625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/>
          </a:p>
        </p:txBody>
      </p:sp>
      <p:sp>
        <p:nvSpPr>
          <p:cNvPr id="24" name="23 Señal de prohibido"/>
          <p:cNvSpPr/>
          <p:nvPr/>
        </p:nvSpPr>
        <p:spPr>
          <a:xfrm>
            <a:off x="1000125" y="5214938"/>
            <a:ext cx="142875" cy="46037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>
              <a:solidFill>
                <a:schemeClr val="tx1"/>
              </a:solidFill>
            </a:endParaRPr>
          </a:p>
        </p:txBody>
      </p:sp>
      <p:sp>
        <p:nvSpPr>
          <p:cNvPr id="25" name="24 Bisel"/>
          <p:cNvSpPr/>
          <p:nvPr/>
        </p:nvSpPr>
        <p:spPr>
          <a:xfrm>
            <a:off x="1071563" y="5357813"/>
            <a:ext cx="214312" cy="357187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/>
          </a:p>
        </p:txBody>
      </p:sp>
      <p:sp>
        <p:nvSpPr>
          <p:cNvPr id="18449" name="Text Box 6"/>
          <p:cNvSpPr txBox="1">
            <a:spLocks noChangeArrowheads="1"/>
          </p:cNvSpPr>
          <p:nvPr/>
        </p:nvSpPr>
        <p:spPr bwMode="auto">
          <a:xfrm>
            <a:off x="346075" y="222250"/>
            <a:ext cx="23812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AR" sz="4400" b="1" i="0">
                <a:cs typeface="Arial" panose="020B0604020202020204" pitchFamily="34" charset="0"/>
              </a:rPr>
              <a:t>Pilas</a:t>
            </a:r>
            <a:endParaRPr lang="es-ES" sz="4400" b="1" i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B7F2C95-C442-4544-83CF-173DAB5910A7}" type="slidenum">
              <a:rPr lang="es-ES" sz="1200" i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7</a:t>
            </a:fld>
            <a:endParaRPr lang="es-ES" sz="1200" i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0483" name="Text Box 5"/>
          <p:cNvSpPr txBox="1">
            <a:spLocks noChangeArrowheads="1"/>
          </p:cNvSpPr>
          <p:nvPr/>
        </p:nvSpPr>
        <p:spPr bwMode="auto">
          <a:xfrm>
            <a:off x="395288" y="1412875"/>
            <a:ext cx="799147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>
                <a:solidFill>
                  <a:srgbClr val="0F496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>
                <a:solidFill>
                  <a:srgbClr val="0F496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>
                <a:solidFill>
                  <a:srgbClr val="0F496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>
                <a:solidFill>
                  <a:srgbClr val="0F496F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AR" sz="4000">
                <a:solidFill>
                  <a:schemeClr val="tx1"/>
                </a:solidFill>
                <a:latin typeface="Arial" panose="020B0604020202020204" pitchFamily="34" charset="0"/>
              </a:rPr>
              <a:t>¿ Como inicializamos una pila ?</a:t>
            </a:r>
            <a:endParaRPr lang="es-ES" sz="40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0487" name="Text Box 6"/>
          <p:cNvSpPr txBox="1">
            <a:spLocks noChangeArrowheads="1"/>
          </p:cNvSpPr>
          <p:nvPr/>
        </p:nvSpPr>
        <p:spPr bwMode="auto">
          <a:xfrm>
            <a:off x="1504950" y="2286000"/>
            <a:ext cx="7321550" cy="101441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41275" algn="ctr">
            <a:solidFill>
              <a:srgbClr val="CCFF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s-ES"/>
            </a:defPPr>
            <a:lvl1pPr marL="342900" indent="-342900" eaLnBrk="1" hangingPunct="1">
              <a:spcBef>
                <a:spcPct val="50000"/>
              </a:spcBef>
              <a:buFont typeface="Wingdings" panose="05000000000000000000" pitchFamily="2" charset="2"/>
              <a:buChar char="q"/>
              <a:defRPr sz="2400" b="1"/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es-ES" dirty="0" err="1"/>
              <a:t>inicpila</a:t>
            </a:r>
            <a:r>
              <a:rPr lang="es-ES" dirty="0"/>
              <a:t> (&amp;</a:t>
            </a:r>
            <a:r>
              <a:rPr lang="es-ES" dirty="0" err="1"/>
              <a:t>idPila</a:t>
            </a:r>
            <a:r>
              <a:rPr lang="es-ES" dirty="0"/>
              <a:t>);</a:t>
            </a:r>
          </a:p>
          <a:p>
            <a:pPr>
              <a:defRPr/>
            </a:pPr>
            <a:r>
              <a:rPr lang="es-ES" dirty="0"/>
              <a:t>Inicializa a la pila con cero elementos. </a:t>
            </a:r>
          </a:p>
        </p:txBody>
      </p:sp>
      <p:grpSp>
        <p:nvGrpSpPr>
          <p:cNvPr id="2" name="7 Grupo"/>
          <p:cNvGrpSpPr>
            <a:grpSpLocks/>
          </p:cNvGrpSpPr>
          <p:nvPr/>
        </p:nvGrpSpPr>
        <p:grpSpPr bwMode="auto">
          <a:xfrm>
            <a:off x="928688" y="4181475"/>
            <a:ext cx="1928812" cy="2676525"/>
            <a:chOff x="571500" y="3857625"/>
            <a:chExt cx="1928798" cy="2676246"/>
          </a:xfrm>
        </p:grpSpPr>
        <p:grpSp>
          <p:nvGrpSpPr>
            <p:cNvPr id="20488" name="7 Grupo"/>
            <p:cNvGrpSpPr>
              <a:grpSpLocks/>
            </p:cNvGrpSpPr>
            <p:nvPr/>
          </p:nvGrpSpPr>
          <p:grpSpPr bwMode="auto">
            <a:xfrm>
              <a:off x="571716" y="3857625"/>
              <a:ext cx="1429002" cy="2000250"/>
              <a:chOff x="1285058" y="4143380"/>
              <a:chExt cx="1500992" cy="1858976"/>
            </a:xfrm>
          </p:grpSpPr>
          <p:cxnSp>
            <p:nvCxnSpPr>
              <p:cNvPr id="11" name="10 Conector recto"/>
              <p:cNvCxnSpPr/>
              <p:nvPr/>
            </p:nvCxnSpPr>
            <p:spPr>
              <a:xfrm rot="5400000">
                <a:off x="357749" y="5071938"/>
                <a:ext cx="1855831" cy="1667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11 Conector recto" descr="Pila Pilita"/>
              <p:cNvCxnSpPr/>
              <p:nvPr/>
            </p:nvCxnSpPr>
            <p:spPr>
              <a:xfrm>
                <a:off x="1284831" y="6000687"/>
                <a:ext cx="1500717" cy="1475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12 Conector recto"/>
              <p:cNvCxnSpPr/>
              <p:nvPr/>
            </p:nvCxnSpPr>
            <p:spPr>
              <a:xfrm rot="5400000" flipH="1" flipV="1">
                <a:off x="1856894" y="5072034"/>
                <a:ext cx="1857307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489" name="9 CuadroTexto"/>
            <p:cNvSpPr txBox="1">
              <a:spLocks noChangeArrowheads="1"/>
            </p:cNvSpPr>
            <p:nvPr/>
          </p:nvSpPr>
          <p:spPr bwMode="auto">
            <a:xfrm>
              <a:off x="1643054" y="6071957"/>
              <a:ext cx="857244" cy="4619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s-ES_tradnl" sz="2400"/>
                <a:t>pilita</a:t>
              </a:r>
            </a:p>
          </p:txBody>
        </p:sp>
      </p:grp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3286125" y="4286250"/>
            <a:ext cx="3979863" cy="4619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41275" algn="ctr">
            <a:solidFill>
              <a:srgbClr val="CCFF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s-ES"/>
            </a:defPPr>
            <a:lvl1pPr marL="342900" indent="-342900" eaLnBrk="1" hangingPunct="1">
              <a:spcBef>
                <a:spcPct val="50000"/>
              </a:spcBef>
              <a:buFont typeface="Wingdings" panose="05000000000000000000" pitchFamily="2" charset="2"/>
              <a:buChar char="q"/>
              <a:defRPr sz="2400" b="1"/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es-ES" dirty="0" err="1"/>
              <a:t>inicpila</a:t>
            </a:r>
            <a:r>
              <a:rPr lang="es-ES" dirty="0"/>
              <a:t> (&amp;pilita);</a:t>
            </a: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346075" y="222250"/>
            <a:ext cx="23812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AR" sz="4400" b="1" i="0">
                <a:cs typeface="Arial" panose="020B0604020202020204" pitchFamily="34" charset="0"/>
              </a:rPr>
              <a:t>Pilas</a:t>
            </a:r>
            <a:endParaRPr lang="es-ES" sz="4400" b="1" i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9DFC059-90D3-4625-BAA6-1EDC6D15B3A2}" type="slidenum">
              <a:rPr lang="es-ES" sz="1200" i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8</a:t>
            </a:fld>
            <a:endParaRPr lang="es-ES" sz="1200" i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2534" name="Text Box 4"/>
          <p:cNvSpPr txBox="1">
            <a:spLocks noChangeArrowheads="1"/>
          </p:cNvSpPr>
          <p:nvPr/>
        </p:nvSpPr>
        <p:spPr bwMode="auto">
          <a:xfrm>
            <a:off x="395288" y="1412875"/>
            <a:ext cx="8497887" cy="4619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41275" algn="ctr">
            <a:solidFill>
              <a:srgbClr val="CCFF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s-ES"/>
            </a:defPPr>
            <a:lvl1pPr marL="342900" indent="-342900" eaLnBrk="1" hangingPunct="1">
              <a:spcBef>
                <a:spcPct val="50000"/>
              </a:spcBef>
              <a:buFont typeface="Wingdings" panose="05000000000000000000" pitchFamily="2" charset="2"/>
              <a:buChar char="q"/>
              <a:defRPr sz="2400" b="1"/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es-AR" dirty="0"/>
              <a:t>¿ Como agregamos un elemento a una pila ?</a:t>
            </a:r>
            <a:endParaRPr lang="es-ES" dirty="0"/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755650" y="2349500"/>
            <a:ext cx="6265863" cy="2608263"/>
          </a:xfrm>
          <a:prstGeom prst="rect">
            <a:avLst/>
          </a:prstGeom>
          <a:noFill/>
          <a:ln w="41275" algn="ctr">
            <a:solidFill>
              <a:srgbClr val="CC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AR"/>
              <a:t>Tenemos dos maneras:</a:t>
            </a:r>
          </a:p>
          <a:p>
            <a:pPr lvl="1" eaLnBrk="1" hangingPunct="1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es-ES" b="1"/>
              <a:t>apilar (&amp;idPila, número);</a:t>
            </a:r>
          </a:p>
          <a:p>
            <a:pPr lvl="2"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s-AR" b="1"/>
              <a:t>Pone el elemento &lt;número&gt; al tope de la pila.</a:t>
            </a:r>
            <a:r>
              <a:rPr lang="es-AR"/>
              <a:t> </a:t>
            </a:r>
            <a:endParaRPr lang="es-ES" b="1"/>
          </a:p>
          <a:p>
            <a:pPr lvl="1" eaLnBrk="1" hangingPunct="1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es-ES" b="1"/>
              <a:t>leer (&amp;idPila);</a:t>
            </a:r>
          </a:p>
          <a:p>
            <a:pPr lvl="2"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s-AR" b="1"/>
              <a:t>Agrega al tope de la pila un elemento ingresado desde el teclado por el usuario.</a:t>
            </a:r>
            <a:endParaRPr lang="es-ES" b="1"/>
          </a:p>
        </p:txBody>
      </p:sp>
      <p:sp>
        <p:nvSpPr>
          <p:cNvPr id="22533" name="Text Box 6"/>
          <p:cNvSpPr txBox="1">
            <a:spLocks noChangeArrowheads="1"/>
          </p:cNvSpPr>
          <p:nvPr/>
        </p:nvSpPr>
        <p:spPr bwMode="auto">
          <a:xfrm>
            <a:off x="346075" y="222250"/>
            <a:ext cx="23812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AR" sz="4400" b="1" i="0">
                <a:cs typeface="Arial" panose="020B0604020202020204" pitchFamily="34" charset="0"/>
              </a:rPr>
              <a:t>Pilas</a:t>
            </a:r>
            <a:endParaRPr lang="es-ES" sz="4400" b="1" i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2EF3865-39FD-417D-B83B-6D1E918B9A6B}" type="slidenum">
              <a:rPr lang="es-ES" sz="1200" i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9</a:t>
            </a:fld>
            <a:endParaRPr lang="es-ES" sz="1200" i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4579" name="Text Box 5"/>
          <p:cNvSpPr txBox="1">
            <a:spLocks noChangeArrowheads="1"/>
          </p:cNvSpPr>
          <p:nvPr/>
        </p:nvSpPr>
        <p:spPr bwMode="auto">
          <a:xfrm>
            <a:off x="0" y="1428750"/>
            <a:ext cx="9144000" cy="1477963"/>
          </a:xfrm>
          <a:prstGeom prst="rect">
            <a:avLst/>
          </a:prstGeom>
          <a:noFill/>
          <a:ln w="28575" algn="ctr">
            <a:solidFill>
              <a:srgbClr val="3399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AR" sz="3600"/>
              <a:t>Ejemplo 1.1: </a:t>
            </a:r>
          </a:p>
          <a:p>
            <a:pPr algn="ctr" eaLnBrk="1" hangingPunct="1">
              <a:spcBef>
                <a:spcPct val="50000"/>
              </a:spcBef>
            </a:pPr>
            <a:r>
              <a:rPr lang="es-AR" sz="3600"/>
              <a:t>Crear una pila y cargarla con 3 elementos.</a:t>
            </a:r>
            <a:endParaRPr lang="es-ES" sz="3600"/>
          </a:p>
        </p:txBody>
      </p:sp>
      <p:grpSp>
        <p:nvGrpSpPr>
          <p:cNvPr id="2" name="14 Grupo"/>
          <p:cNvGrpSpPr>
            <a:grpSpLocks/>
          </p:cNvGrpSpPr>
          <p:nvPr/>
        </p:nvGrpSpPr>
        <p:grpSpPr bwMode="auto">
          <a:xfrm>
            <a:off x="571500" y="3857625"/>
            <a:ext cx="1428750" cy="2000250"/>
            <a:chOff x="1285058" y="4143380"/>
            <a:chExt cx="1500992" cy="1858976"/>
          </a:xfrm>
        </p:grpSpPr>
        <p:cxnSp>
          <p:nvCxnSpPr>
            <p:cNvPr id="9" name="8 Conector recto"/>
            <p:cNvCxnSpPr/>
            <p:nvPr/>
          </p:nvCxnSpPr>
          <p:spPr>
            <a:xfrm rot="5400000">
              <a:off x="357879" y="5072035"/>
              <a:ext cx="1856025" cy="166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10 Conector recto" descr="Pila Pilita"/>
            <p:cNvCxnSpPr/>
            <p:nvPr/>
          </p:nvCxnSpPr>
          <p:spPr>
            <a:xfrm>
              <a:off x="1285058" y="6000881"/>
              <a:ext cx="1500992" cy="1475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 flipV="1">
              <a:off x="1857299" y="5072131"/>
              <a:ext cx="1857501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3286125" y="5072063"/>
            <a:ext cx="39798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400" b="1"/>
              <a:t>apilar(&amp;pilita, 5);</a:t>
            </a:r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3286125" y="5715000"/>
            <a:ext cx="3979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400" b="1"/>
              <a:t>apilar(&amp;pilita; 8);</a:t>
            </a:r>
          </a:p>
        </p:txBody>
      </p:sp>
      <p:sp>
        <p:nvSpPr>
          <p:cNvPr id="18" name="17 Rectángulo redondeado"/>
          <p:cNvSpPr/>
          <p:nvPr/>
        </p:nvSpPr>
        <p:spPr>
          <a:xfrm>
            <a:off x="571500" y="5429250"/>
            <a:ext cx="1428750" cy="4286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2</a:t>
            </a:r>
          </a:p>
        </p:txBody>
      </p:sp>
      <p:sp>
        <p:nvSpPr>
          <p:cNvPr id="19" name="18 Rectángulo redondeado"/>
          <p:cNvSpPr/>
          <p:nvPr/>
        </p:nvSpPr>
        <p:spPr>
          <a:xfrm>
            <a:off x="571500" y="5000625"/>
            <a:ext cx="1428750" cy="4286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5</a:t>
            </a:r>
          </a:p>
        </p:txBody>
      </p:sp>
      <p:sp>
        <p:nvSpPr>
          <p:cNvPr id="20" name="19 Rectángulo redondeado"/>
          <p:cNvSpPr/>
          <p:nvPr/>
        </p:nvSpPr>
        <p:spPr>
          <a:xfrm>
            <a:off x="571500" y="4572000"/>
            <a:ext cx="1428750" cy="42862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400" dirty="0"/>
              <a:t>8</a:t>
            </a:r>
          </a:p>
        </p:txBody>
      </p:sp>
      <p:sp>
        <p:nvSpPr>
          <p:cNvPr id="21" name="20 CuadroTexto"/>
          <p:cNvSpPr txBox="1">
            <a:spLocks noChangeArrowheads="1"/>
          </p:cNvSpPr>
          <p:nvPr/>
        </p:nvSpPr>
        <p:spPr bwMode="auto">
          <a:xfrm>
            <a:off x="785813" y="3000375"/>
            <a:ext cx="1000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_tradnl" sz="2400"/>
              <a:t>pilita</a:t>
            </a:r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3286125" y="3714750"/>
            <a:ext cx="3979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400" b="1"/>
              <a:t>inicpila(&amp;pilita);</a:t>
            </a:r>
          </a:p>
        </p:txBody>
      </p: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3286125" y="4357688"/>
            <a:ext cx="39798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400" b="1"/>
              <a:t>apilar(&amp;pilita, 2);</a:t>
            </a:r>
          </a:p>
        </p:txBody>
      </p:sp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3286125" y="3071813"/>
            <a:ext cx="39798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12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400" b="1"/>
              <a:t>Pila pilita;</a:t>
            </a:r>
          </a:p>
        </p:txBody>
      </p:sp>
      <p:sp>
        <p:nvSpPr>
          <p:cNvPr id="25" name="24 Y"/>
          <p:cNvSpPr/>
          <p:nvPr/>
        </p:nvSpPr>
        <p:spPr>
          <a:xfrm>
            <a:off x="1428750" y="3929063"/>
            <a:ext cx="469900" cy="469900"/>
          </a:xfrm>
          <a:prstGeom prst="flowChartSummingJunc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/>
          </a:p>
        </p:txBody>
      </p:sp>
      <p:sp>
        <p:nvSpPr>
          <p:cNvPr id="26" name="25 Nube"/>
          <p:cNvSpPr/>
          <p:nvPr/>
        </p:nvSpPr>
        <p:spPr>
          <a:xfrm>
            <a:off x="642938" y="3857625"/>
            <a:ext cx="557212" cy="55721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/>
          </a:p>
        </p:txBody>
      </p:sp>
      <p:sp>
        <p:nvSpPr>
          <p:cNvPr id="27" name="26 Corazón"/>
          <p:cNvSpPr/>
          <p:nvPr/>
        </p:nvSpPr>
        <p:spPr>
          <a:xfrm>
            <a:off x="1500188" y="5286375"/>
            <a:ext cx="557212" cy="3429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/>
          </a:p>
        </p:txBody>
      </p:sp>
      <p:sp>
        <p:nvSpPr>
          <p:cNvPr id="28" name="27 Cara sonriente"/>
          <p:cNvSpPr/>
          <p:nvPr/>
        </p:nvSpPr>
        <p:spPr>
          <a:xfrm>
            <a:off x="1000125" y="5000625"/>
            <a:ext cx="357188" cy="35718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/>
          </a:p>
        </p:txBody>
      </p:sp>
      <p:sp>
        <p:nvSpPr>
          <p:cNvPr id="29" name="28 Señal de prohibido"/>
          <p:cNvSpPr/>
          <p:nvPr/>
        </p:nvSpPr>
        <p:spPr>
          <a:xfrm>
            <a:off x="1571625" y="4714875"/>
            <a:ext cx="357188" cy="428625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>
              <a:solidFill>
                <a:schemeClr val="tx1"/>
              </a:solidFill>
            </a:endParaRPr>
          </a:p>
        </p:txBody>
      </p:sp>
      <p:sp>
        <p:nvSpPr>
          <p:cNvPr id="30" name="29 Sol"/>
          <p:cNvSpPr/>
          <p:nvPr/>
        </p:nvSpPr>
        <p:spPr>
          <a:xfrm>
            <a:off x="857250" y="5357813"/>
            <a:ext cx="500063" cy="28575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/>
          </a:p>
        </p:txBody>
      </p:sp>
      <p:sp>
        <p:nvSpPr>
          <p:cNvPr id="31" name="30 Rayo"/>
          <p:cNvSpPr/>
          <p:nvPr/>
        </p:nvSpPr>
        <p:spPr>
          <a:xfrm>
            <a:off x="1714500" y="4286250"/>
            <a:ext cx="357188" cy="428625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/>
          </a:p>
        </p:txBody>
      </p:sp>
      <p:sp>
        <p:nvSpPr>
          <p:cNvPr id="32" name="31 Bisel"/>
          <p:cNvSpPr/>
          <p:nvPr/>
        </p:nvSpPr>
        <p:spPr>
          <a:xfrm>
            <a:off x="785813" y="4929188"/>
            <a:ext cx="214312" cy="357187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_tradnl"/>
          </a:p>
        </p:txBody>
      </p:sp>
      <p:sp>
        <p:nvSpPr>
          <p:cNvPr id="24598" name="Text Box 6"/>
          <p:cNvSpPr txBox="1">
            <a:spLocks noChangeArrowheads="1"/>
          </p:cNvSpPr>
          <p:nvPr/>
        </p:nvSpPr>
        <p:spPr bwMode="auto">
          <a:xfrm>
            <a:off x="346075" y="222250"/>
            <a:ext cx="23812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AR" sz="4400" b="1" i="0">
                <a:cs typeface="Arial" panose="020B0604020202020204" pitchFamily="34" charset="0"/>
              </a:rPr>
              <a:t>Pilas</a:t>
            </a:r>
            <a:endParaRPr lang="es-ES" sz="4400" b="1" i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 animBg="1"/>
      <p:bldP spid="19" grpId="0" animBg="1"/>
      <p:bldP spid="20" grpId="0" animBg="1"/>
      <p:bldP spid="21" grpId="0"/>
      <p:bldP spid="22" grpId="0"/>
      <p:bldP spid="24" grpId="0"/>
      <p:bldP spid="23" grpId="0"/>
      <p:bldP spid="25" grpId="0" animBg="1"/>
      <p:bldP spid="25" grpId="1" animBg="1"/>
      <p:bldP spid="28" grpId="0" animBg="1"/>
      <p:bldP spid="28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</p:bldLst>
  </p:timing>
</p:sld>
</file>

<file path=ppt/theme/theme1.xml><?xml version="1.0" encoding="utf-8"?>
<a:theme xmlns:a="http://schemas.openxmlformats.org/drawingml/2006/main" name="Sector">
  <a:themeElements>
    <a:clrScheme name="Sec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1706</TotalTime>
  <Words>2041</Words>
  <Application>Microsoft Office PowerPoint</Application>
  <PresentationFormat>Presentación en pantalla (4:3)</PresentationFormat>
  <Paragraphs>720</Paragraphs>
  <Slides>25</Slides>
  <Notes>25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32" baseType="lpstr">
      <vt:lpstr>Arial</vt:lpstr>
      <vt:lpstr>Arial Black</vt:lpstr>
      <vt:lpstr>Calibri</vt:lpstr>
      <vt:lpstr>Century Gothic</vt:lpstr>
      <vt:lpstr>Wingdings</vt:lpstr>
      <vt:lpstr>Wingdings 3</vt:lpstr>
      <vt:lpstr>Sector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Windows uE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WinuE</dc:creator>
  <cp:keywords/>
  <cp:lastModifiedBy>ARCHUBY LAURA CAROLINA</cp:lastModifiedBy>
  <cp:revision>208</cp:revision>
  <dcterms:created xsi:type="dcterms:W3CDTF">2012-06-19T00:43:04Z</dcterms:created>
  <dcterms:modified xsi:type="dcterms:W3CDTF">2021-04-08T18:48:18Z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TC020428419991</vt:lpwstr>
  </property>
</Properties>
</file>