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5143500" type="screen16x9"/>
  <p:notesSz cx="6858000" cy="9144000"/>
  <p:embeddedFontLst>
    <p:embeddedFont>
      <p:font typeface="Montserrat" panose="020B0604020202020204" charset="0"/>
      <p:regular r:id="rId17"/>
      <p:bold r:id="rId18"/>
      <p:italic r:id="rId19"/>
      <p:boldItalic r:id="rId20"/>
    </p:embeddedFont>
    <p:embeddedFont>
      <p:font typeface="Lato" panose="020B0604020202020204" charset="0"/>
      <p:regular r:id="rId21"/>
      <p:bold r:id="rId22"/>
      <p:italic r:id="rId23"/>
      <p:boldItalic r:id="rId24"/>
    </p:embeddedFont>
    <p:embeddedFont>
      <p:font typeface="Roboto Mono" panose="020B0604020202020204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font" Target="fonts/font12.fntdata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font" Target="fonts/font11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f0f7670298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f0f7670298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384861ac4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3384861ac4c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384861ac4c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384861ac4c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384861ac4c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3384861ac4c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384861ac4c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3384861ac4c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384861ac4c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3384861ac4c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dc5699acb1_1_2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1dc5699acb1_1_2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20301f4020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20301f4020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203120976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203120976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203120976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2203120976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2f1b32105b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2f1b32105b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20301f402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220301f4020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20301f4020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220301f4020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220301f4020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220301f4020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" name="Google Shape;125;p11"/>
          <p:cNvSpPr txBox="1">
            <a:spLocks noGrp="1"/>
          </p:cNvSpPr>
          <p:nvPr>
            <p:ph type="title" hasCustomPrompt="1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>
            <a:spLocks noGrp="1"/>
          </p:cNvSpPr>
          <p:nvPr>
            <p:ph type="body" idx="1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Google Shape;39;p3"/>
          <p:cNvSpPr txBox="1">
            <a:spLocks noGrp="1"/>
          </p:cNvSpPr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5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2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" name="Google Shape;60;p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7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1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" name="Google Shape;89;p8"/>
          <p:cNvSpPr txBox="1">
            <a:spLocks noGrp="1"/>
          </p:cNvSpPr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9"/>
          <p:cNvSpPr txBox="1">
            <a:spLocks noGrp="1"/>
          </p:cNvSpPr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9"/>
          <p:cNvSpPr txBox="1">
            <a:spLocks noGrp="1"/>
          </p:cNvSpPr>
          <p:nvPr>
            <p:ph type="subTitle" idx="1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Google Shape;97;p9"/>
          <p:cNvSpPr txBox="1">
            <a:spLocks noGrp="1"/>
          </p:cNvSpPr>
          <p:nvPr>
            <p:ph type="body" idx="2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10"/>
          <p:cNvSpPr txBox="1">
            <a:spLocks noGrp="1"/>
          </p:cNvSpPr>
          <p:nvPr>
            <p:ph type="body" idx="1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Google Shape;10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1413" y="4137675"/>
            <a:ext cx="2301175" cy="749500"/>
          </a:xfrm>
          <a:prstGeom prst="rect">
            <a:avLst/>
          </a:prstGeom>
          <a:noFill/>
          <a:ln>
            <a:noFill/>
          </a:ln>
          <a:effectLst>
            <a:reflection endPos="30000" dist="38100" dir="5400000" fadeDir="5400012" sy="-100000" algn="bl" rotWithShape="0"/>
          </a:effectLst>
        </p:spPr>
      </p:pic>
      <p:sp>
        <p:nvSpPr>
          <p:cNvPr id="135" name="Google Shape;135;p13"/>
          <p:cNvSpPr txBox="1">
            <a:spLocks noGrp="1"/>
          </p:cNvSpPr>
          <p:nvPr>
            <p:ph type="title" idx="4294967295"/>
          </p:nvPr>
        </p:nvSpPr>
        <p:spPr>
          <a:xfrm>
            <a:off x="371200" y="667700"/>
            <a:ext cx="5660700" cy="158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-419" sz="3000"/>
              <a:t>Base de Datos II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-419" sz="3000"/>
              <a:t>Structured Query Language (SQL)</a:t>
            </a:r>
            <a:endParaRPr sz="3000"/>
          </a:p>
        </p:txBody>
      </p:sp>
      <p:sp>
        <p:nvSpPr>
          <p:cNvPr id="136" name="Google Shape;136;p13"/>
          <p:cNvSpPr txBox="1"/>
          <p:nvPr/>
        </p:nvSpPr>
        <p:spPr>
          <a:xfrm>
            <a:off x="439800" y="3950200"/>
            <a:ext cx="7900500" cy="723300"/>
          </a:xfrm>
          <a:prstGeom prst="rect">
            <a:avLst/>
          </a:prstGeom>
          <a:noFill/>
          <a:ln>
            <a:noFill/>
          </a:ln>
          <a:effectLst>
            <a:outerShdw blurRad="414338" dist="76200" dir="5400000" algn="bl" rotWithShape="0">
              <a:srgbClr val="0B5394">
                <a:alpha val="54000"/>
              </a:srgbClr>
            </a:outerShdw>
          </a:effectLst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Profesor: 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Eduardo Mónaco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7" name="Google Shape;137;p13"/>
          <p:cNvSpPr txBox="1"/>
          <p:nvPr/>
        </p:nvSpPr>
        <p:spPr>
          <a:xfrm>
            <a:off x="439800" y="2336400"/>
            <a:ext cx="79005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Vistas</a:t>
            </a:r>
            <a:endParaRPr sz="24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38" name="Google Shape;13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03725" y="1471050"/>
            <a:ext cx="3510451" cy="2284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5"/>
          <p:cNvSpPr txBox="1"/>
          <p:nvPr/>
        </p:nvSpPr>
        <p:spPr>
          <a:xfrm>
            <a:off x="74550" y="124250"/>
            <a:ext cx="8858400" cy="19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4800">
                <a:solidFill>
                  <a:srgbClr val="E69138"/>
                </a:solidFill>
              </a:rPr>
              <a:t>Reglas para Nombrar Vistas</a:t>
            </a:r>
            <a:endParaRPr sz="4800">
              <a:solidFill>
                <a:srgbClr val="E69138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4800">
              <a:solidFill>
                <a:srgbClr val="E69138"/>
              </a:solidFill>
            </a:endParaRPr>
          </a:p>
        </p:txBody>
      </p:sp>
      <p:sp>
        <p:nvSpPr>
          <p:cNvPr id="216" name="Google Shape;216;p25"/>
          <p:cNvSpPr txBox="1"/>
          <p:nvPr/>
        </p:nvSpPr>
        <p:spPr>
          <a:xfrm>
            <a:off x="186350" y="1540550"/>
            <a:ext cx="8584800" cy="140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</a:rPr>
              <a:t>Seguir las mismas reglas que los identificadores.</a:t>
            </a:r>
            <a:endParaRPr sz="2400">
              <a:solidFill>
                <a:schemeClr val="lt1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</a:rPr>
              <a:t>Usar convenciones para diferenciar de tablas (ejemplo: sufijo "vista").</a:t>
            </a:r>
            <a:endParaRPr sz="2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6"/>
          <p:cNvSpPr txBox="1"/>
          <p:nvPr/>
        </p:nvSpPr>
        <p:spPr>
          <a:xfrm>
            <a:off x="74550" y="124250"/>
            <a:ext cx="8858400" cy="27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4800">
                <a:solidFill>
                  <a:srgbClr val="E69138"/>
                </a:solidFill>
              </a:rPr>
              <a:t>Reglas para Definir Campos en una Vista</a:t>
            </a:r>
            <a:endParaRPr sz="4800">
              <a:solidFill>
                <a:srgbClr val="E69138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4800">
              <a:solidFill>
                <a:srgbClr val="E69138"/>
              </a:solidFill>
            </a:endParaRPr>
          </a:p>
        </p:txBody>
      </p:sp>
      <p:sp>
        <p:nvSpPr>
          <p:cNvPr id="222" name="Google Shape;222;p26"/>
          <p:cNvSpPr txBox="1"/>
          <p:nvPr/>
        </p:nvSpPr>
        <p:spPr>
          <a:xfrm>
            <a:off x="37200" y="2012700"/>
            <a:ext cx="9069600" cy="9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</a:rPr>
              <a:t>Cada campo o expresión debe tener un nombre</a:t>
            </a:r>
            <a:endParaRPr sz="2400">
              <a:solidFill>
                <a:schemeClr val="lt1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</a:rPr>
              <a:t>No pueden existir nombres de campos repetidos en la vista.</a:t>
            </a:r>
            <a:endParaRPr sz="2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7"/>
          <p:cNvSpPr txBox="1"/>
          <p:nvPr/>
        </p:nvSpPr>
        <p:spPr>
          <a:xfrm>
            <a:off x="74550" y="0"/>
            <a:ext cx="8858400" cy="27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4800">
                <a:solidFill>
                  <a:srgbClr val="E69138"/>
                </a:solidFill>
              </a:rPr>
              <a:t>Sintaxis Alternativa para Crear una Vista</a:t>
            </a:r>
            <a:endParaRPr sz="4800">
              <a:solidFill>
                <a:srgbClr val="E69138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4800">
              <a:solidFill>
                <a:srgbClr val="E69138"/>
              </a:solidFill>
            </a:endParaRPr>
          </a:p>
        </p:txBody>
      </p:sp>
      <p:pic>
        <p:nvPicPr>
          <p:cNvPr id="228" name="Google Shape;228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4825" y="2295600"/>
            <a:ext cx="8172450" cy="1209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8"/>
          <p:cNvSpPr txBox="1"/>
          <p:nvPr/>
        </p:nvSpPr>
        <p:spPr>
          <a:xfrm>
            <a:off x="74550" y="0"/>
            <a:ext cx="8858400" cy="37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4800">
                <a:solidFill>
                  <a:srgbClr val="E69138"/>
                </a:solidFill>
              </a:rPr>
              <a:t>Ejemplo de Vista con Encabezados</a:t>
            </a:r>
            <a:endParaRPr sz="4800">
              <a:solidFill>
                <a:srgbClr val="E69138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4800">
              <a:solidFill>
                <a:srgbClr val="E69138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4800">
              <a:solidFill>
                <a:srgbClr val="E69138"/>
              </a:solidFill>
            </a:endParaRPr>
          </a:p>
        </p:txBody>
      </p:sp>
      <p:pic>
        <p:nvPicPr>
          <p:cNvPr id="234" name="Google Shape;234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0975" y="1932450"/>
            <a:ext cx="8210550" cy="184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9"/>
          <p:cNvSpPr txBox="1"/>
          <p:nvPr/>
        </p:nvSpPr>
        <p:spPr>
          <a:xfrm>
            <a:off x="74550" y="0"/>
            <a:ext cx="8858400" cy="293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4800">
                <a:solidFill>
                  <a:srgbClr val="E69138"/>
                </a:solidFill>
              </a:rPr>
              <a:t>Recomendaciones Finales</a:t>
            </a:r>
            <a:endParaRPr sz="4800">
              <a:solidFill>
                <a:srgbClr val="E69138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4800">
              <a:solidFill>
                <a:srgbClr val="E69138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4800">
              <a:solidFill>
                <a:srgbClr val="E69138"/>
              </a:solidFill>
            </a:endParaRPr>
          </a:p>
        </p:txBody>
      </p:sp>
      <p:sp>
        <p:nvSpPr>
          <p:cNvPr id="240" name="Google Shape;240;p29"/>
          <p:cNvSpPr txBox="1"/>
          <p:nvPr/>
        </p:nvSpPr>
        <p:spPr>
          <a:xfrm>
            <a:off x="180000" y="1281525"/>
            <a:ext cx="8964000" cy="140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</a:rPr>
              <a:t>Probar la sentencia </a:t>
            </a:r>
            <a:r>
              <a:rPr lang="es-419" sz="24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SELECT</a:t>
            </a:r>
            <a:r>
              <a:rPr lang="es-419" sz="2400">
                <a:solidFill>
                  <a:schemeClr val="lt1"/>
                </a:solidFill>
              </a:rPr>
              <a:t> antes de definir la vista.</a:t>
            </a:r>
            <a:endParaRPr sz="2400">
              <a:solidFill>
                <a:schemeClr val="lt1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</a:rPr>
              <a:t>Asegurar que las tablas base existen antes de crear la vista.</a:t>
            </a:r>
            <a:endParaRPr sz="2400">
              <a:solidFill>
                <a:schemeClr val="lt1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</a:rPr>
              <a:t>Usar nombres significativos para vistas y columnas.</a:t>
            </a:r>
            <a:endParaRPr sz="2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4"/>
          <p:cNvSpPr txBox="1"/>
          <p:nvPr/>
        </p:nvSpPr>
        <p:spPr>
          <a:xfrm>
            <a:off x="260625" y="205750"/>
            <a:ext cx="7900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48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Introducción</a:t>
            </a:r>
            <a:endParaRPr sz="48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4" name="Google Shape;144;p14"/>
          <p:cNvSpPr txBox="1"/>
          <p:nvPr/>
        </p:nvSpPr>
        <p:spPr>
          <a:xfrm>
            <a:off x="205950" y="1325800"/>
            <a:ext cx="8732100" cy="27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Una vista es una alternativa para mostrar datos de una o varias tablas.</a:t>
            </a:r>
            <a:endParaRPr sz="24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Es una tabla virtual que almacena una consulta.</a:t>
            </a:r>
            <a:endParaRPr sz="24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 usa para simplificar consultas y mejorar la administración de datos.</a:t>
            </a:r>
            <a:endParaRPr sz="24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0" algn="l" rtl="0">
              <a:lnSpc>
                <a:spcPct val="17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"/>
          <p:cNvSpPr txBox="1"/>
          <p:nvPr/>
        </p:nvSpPr>
        <p:spPr>
          <a:xfrm>
            <a:off x="221675" y="285075"/>
            <a:ext cx="8452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48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Características de una Vista</a:t>
            </a:r>
            <a:endParaRPr sz="48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0" name="Google Shape;150;p15"/>
          <p:cNvSpPr txBox="1"/>
          <p:nvPr/>
        </p:nvSpPr>
        <p:spPr>
          <a:xfrm>
            <a:off x="135275" y="1496675"/>
            <a:ext cx="8625000" cy="18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 almacena como un objeto en la base de datos.</a:t>
            </a:r>
            <a:endParaRPr sz="24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Referencia tablas base.</a:t>
            </a:r>
            <a:endParaRPr sz="24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 consulta como si fuera una tabla.</a:t>
            </a:r>
            <a:endParaRPr sz="24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 txBox="1"/>
          <p:nvPr/>
        </p:nvSpPr>
        <p:spPr>
          <a:xfrm>
            <a:off x="157600" y="322350"/>
            <a:ext cx="8365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48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 Beneficios de una Vista</a:t>
            </a:r>
            <a:endParaRPr sz="48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6" name="Google Shape;156;p16"/>
          <p:cNvSpPr txBox="1"/>
          <p:nvPr/>
        </p:nvSpPr>
        <p:spPr>
          <a:xfrm>
            <a:off x="259500" y="1443600"/>
            <a:ext cx="8625000" cy="31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AutoNum type="arabicPeriod"/>
            </a:pPr>
            <a:r>
              <a:rPr lang="es-419" sz="2400" b="1">
                <a:solidFill>
                  <a:schemeClr val="lt1"/>
                </a:solidFill>
              </a:rPr>
              <a:t>Ocultar información</a:t>
            </a:r>
            <a:r>
              <a:rPr lang="es-419" sz="2400">
                <a:solidFill>
                  <a:schemeClr val="lt1"/>
                </a:solidFill>
              </a:rPr>
              <a:t>: Se controla el acceso a ciertos datos.</a:t>
            </a:r>
            <a:endParaRPr sz="2400">
              <a:solidFill>
                <a:schemeClr val="lt1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AutoNum type="arabicPeriod"/>
            </a:pPr>
            <a:r>
              <a:rPr lang="es-419" sz="2400" b="1">
                <a:solidFill>
                  <a:schemeClr val="lt1"/>
                </a:solidFill>
              </a:rPr>
              <a:t>Simplificar la administración de permisos</a:t>
            </a:r>
            <a:r>
              <a:rPr lang="es-419" sz="2400">
                <a:solidFill>
                  <a:schemeClr val="lt1"/>
                </a:solidFill>
              </a:rPr>
              <a:t>: Se otorgan permisos solo a la vista.</a:t>
            </a:r>
            <a:endParaRPr sz="2400">
              <a:solidFill>
                <a:schemeClr val="lt1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AutoNum type="arabicPeriod"/>
            </a:pPr>
            <a:r>
              <a:rPr lang="es-419" sz="2400" b="1">
                <a:solidFill>
                  <a:schemeClr val="lt1"/>
                </a:solidFill>
              </a:rPr>
              <a:t>Mejorar el rendimiento</a:t>
            </a:r>
            <a:r>
              <a:rPr lang="es-419" sz="2400">
                <a:solidFill>
                  <a:schemeClr val="lt1"/>
                </a:solidFill>
              </a:rPr>
              <a:t>: Se evitan consultas repetitivas y complejas.</a:t>
            </a:r>
            <a:endParaRPr sz="2400">
              <a:solidFill>
                <a:schemeClr val="lt1"/>
              </a:solidFill>
            </a:endParaRPr>
          </a:p>
          <a:p>
            <a:pPr marL="457200" lvl="0" indent="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700" b="1">
              <a:solidFill>
                <a:srgbClr val="E06666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7"/>
          <p:cNvSpPr txBox="1"/>
          <p:nvPr/>
        </p:nvSpPr>
        <p:spPr>
          <a:xfrm>
            <a:off x="259500" y="107450"/>
            <a:ext cx="60891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48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Tipos de Vistas</a:t>
            </a:r>
            <a:endParaRPr sz="48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2" name="Google Shape;162;p17"/>
          <p:cNvSpPr txBox="1"/>
          <p:nvPr/>
        </p:nvSpPr>
        <p:spPr>
          <a:xfrm>
            <a:off x="259500" y="1228700"/>
            <a:ext cx="8834700" cy="226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Subconjunto de registros y campos de una tabla.</a:t>
            </a:r>
            <a:endParaRPr sz="24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Unión o combinación de varias tablas.</a:t>
            </a:r>
            <a:endParaRPr sz="24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Resúmenes estadísticos.</a:t>
            </a:r>
            <a:endParaRPr sz="24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s-419" sz="24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Subconjunto de otra vista o combinaciones de vistas y tablas.</a:t>
            </a:r>
            <a:endParaRPr sz="24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1"/>
          <p:cNvSpPr txBox="1"/>
          <p:nvPr/>
        </p:nvSpPr>
        <p:spPr>
          <a:xfrm>
            <a:off x="259500" y="107450"/>
            <a:ext cx="87975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48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Sintaxis básica para crear una vista</a:t>
            </a:r>
            <a:endParaRPr sz="48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90" name="Google Shape;19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1488" y="1962150"/>
            <a:ext cx="8201025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2"/>
          <p:cNvSpPr txBox="1"/>
          <p:nvPr/>
        </p:nvSpPr>
        <p:spPr>
          <a:xfrm>
            <a:off x="236050" y="161500"/>
            <a:ext cx="8671800" cy="27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4800">
                <a:solidFill>
                  <a:srgbClr val="E69138"/>
                </a:solidFill>
              </a:rPr>
              <a:t>Ejemplo de Creación de una Vista</a:t>
            </a:r>
            <a:endParaRPr sz="4800">
              <a:solidFill>
                <a:srgbClr val="E69138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4800">
              <a:solidFill>
                <a:srgbClr val="E69138"/>
              </a:solidFill>
            </a:endParaRPr>
          </a:p>
        </p:txBody>
      </p:sp>
      <p:pic>
        <p:nvPicPr>
          <p:cNvPr id="196" name="Google Shape;196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6050" y="2134050"/>
            <a:ext cx="8671800" cy="26045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3"/>
          <p:cNvSpPr txBox="1"/>
          <p:nvPr/>
        </p:nvSpPr>
        <p:spPr>
          <a:xfrm>
            <a:off x="62100" y="18300"/>
            <a:ext cx="86967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4800">
                <a:solidFill>
                  <a:srgbClr val="E69138"/>
                </a:solidFill>
              </a:rPr>
              <a:t>Consultar una Vista</a:t>
            </a:r>
            <a:endParaRPr sz="4800">
              <a:solidFill>
                <a:srgbClr val="E69138"/>
              </a:solidFill>
            </a:endParaRPr>
          </a:p>
        </p:txBody>
      </p:sp>
      <p:pic>
        <p:nvPicPr>
          <p:cNvPr id="202" name="Google Shape;202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739100"/>
            <a:ext cx="821055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3458600"/>
            <a:ext cx="8210550" cy="581025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23"/>
          <p:cNvSpPr txBox="1"/>
          <p:nvPr/>
        </p:nvSpPr>
        <p:spPr>
          <a:xfrm>
            <a:off x="223650" y="2645638"/>
            <a:ext cx="71562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O también</a:t>
            </a:r>
            <a:endParaRPr sz="24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4"/>
          <p:cNvSpPr txBox="1"/>
          <p:nvPr/>
        </p:nvSpPr>
        <p:spPr>
          <a:xfrm>
            <a:off x="74550" y="124250"/>
            <a:ext cx="88584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s-419" sz="4800">
                <a:solidFill>
                  <a:srgbClr val="E69138"/>
                </a:solidFill>
              </a:rPr>
              <a:t>Consultas con Vistas</a:t>
            </a:r>
            <a:endParaRPr sz="4800">
              <a:solidFill>
                <a:srgbClr val="E69138"/>
              </a:solidFill>
            </a:endParaRPr>
          </a:p>
        </p:txBody>
      </p:sp>
      <p:pic>
        <p:nvPicPr>
          <p:cNvPr id="210" name="Google Shape;210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200050"/>
            <a:ext cx="8172450" cy="1209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Microsoft Office PowerPoint</Application>
  <PresentationFormat>Presentación en pantalla (16:9)</PresentationFormat>
  <Paragraphs>39</Paragraphs>
  <Slides>14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Montserrat</vt:lpstr>
      <vt:lpstr>Lato</vt:lpstr>
      <vt:lpstr>Roboto Mono</vt:lpstr>
      <vt:lpstr>Focus</vt:lpstr>
      <vt:lpstr>Base de Datos II Structured Query Language (SQL)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 de Datos II Structured Query Language (SQL)</dc:title>
  <dc:creator>Eduardo</dc:creator>
  <cp:lastModifiedBy>Eduardo</cp:lastModifiedBy>
  <cp:revision>1</cp:revision>
  <dcterms:modified xsi:type="dcterms:W3CDTF">2026-03-21T17:30:38Z</dcterms:modified>
</cp:coreProperties>
</file>