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66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5289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" y="0"/>
            <a:ext cx="457200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274320" y="0"/>
            <a:ext cx="73152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1A3050">
              <a:alpha val="5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132320" y="2286000"/>
            <a:ext cx="3200400" cy="3200400"/>
          </a:xfrm>
          <a:prstGeom prst="ellipse">
            <a:avLst/>
          </a:prstGeom>
          <a:solidFill>
            <a:srgbClr val="2D6A9F">
              <a:alpha val="3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051560"/>
            <a:ext cx="3200400" cy="640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88720"/>
            <a:ext cx="80467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Dispositivos de Entrada/Salida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Gestión por el Sistema Operativo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40080" y="32918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466344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· Arquitectura y Sistemas Operativos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una Interrupción?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841248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i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interrupción es una señal enviada al procesador que indica que ocurrió un evento que requiere atención inmediata, suspendiendo temporalmente la ejecución del programa actual.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228600" y="1572768"/>
            <a:ext cx="4160520" cy="324612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" y="1572768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¿Por qué existen?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084832"/>
            <a:ext cx="38862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interrupciones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debería consultar constantemente cada dispositivo ("polling"), desperdiciando ciclos de procesamiento incluso cuando nada ha ocurrido.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interrupciones</a:t>
            </a:r>
            <a:endParaRPr lang="en-US" sz="1300" dirty="0"/>
          </a:p>
          <a:p>
            <a:pPr marL="0" indent="0">
              <a:buNone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trabaja en otras tareas y solo atiende el dispositivo cuando este lo notifica. Mucho más eficiente.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17720" y="1572768"/>
            <a:ext cx="429768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617720" y="1572768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Ciclo de vida de una interrupción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112264"/>
            <a:ext cx="384048" cy="384048"/>
          </a:xfrm>
          <a:prstGeom prst="ellipse">
            <a:avLst/>
          </a:prstGeom>
          <a:solidFill>
            <a:srgbClr val="2D6A9F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21122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212080" y="207568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Evento de hardware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946904" y="2496312"/>
            <a:ext cx="0" cy="128016"/>
          </a:xfrm>
          <a:prstGeom prst="line">
            <a:avLst/>
          </a:prstGeom>
          <a:noFill/>
          <a:ln w="19050">
            <a:solidFill>
              <a:srgbClr val="4A90D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2642616"/>
            <a:ext cx="384048" cy="384048"/>
          </a:xfrm>
          <a:prstGeom prst="ellipse">
            <a:avLst/>
          </a:prstGeom>
          <a:solidFill>
            <a:srgbClr val="2D6A9F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264261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212080" y="260604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Señal en línea IRQ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946904" y="3026664"/>
            <a:ext cx="0" cy="128016"/>
          </a:xfrm>
          <a:prstGeom prst="line">
            <a:avLst/>
          </a:prstGeom>
          <a:noFill/>
          <a:ln w="19050">
            <a:solidFill>
              <a:srgbClr val="4A90D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0" y="3172968"/>
            <a:ext cx="384048" cy="384048"/>
          </a:xfrm>
          <a:prstGeom prst="ellipse">
            <a:avLst/>
          </a:prstGeom>
          <a:solidFill>
            <a:srgbClr val="1E3A5F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31729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212080" y="313639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guarda contexto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4946904" y="3557016"/>
            <a:ext cx="0" cy="128016"/>
          </a:xfrm>
          <a:prstGeom prst="line">
            <a:avLst/>
          </a:prstGeom>
          <a:noFill/>
          <a:ln w="19050">
            <a:solidFill>
              <a:srgbClr val="4A90D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54880" y="3703320"/>
            <a:ext cx="384048" cy="384048"/>
          </a:xfrm>
          <a:prstGeom prst="ellipse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754880" y="37033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12080" y="3666744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Ejecuta ISR (Rutina de servicio)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946904" y="4087368"/>
            <a:ext cx="0" cy="128016"/>
          </a:xfrm>
          <a:prstGeom prst="line">
            <a:avLst/>
          </a:prstGeom>
          <a:noFill/>
          <a:ln w="19050">
            <a:solidFill>
              <a:srgbClr val="4A90D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54880" y="4233672"/>
            <a:ext cx="384048" cy="384048"/>
          </a:xfrm>
          <a:prstGeom prst="ellipse">
            <a:avLst/>
          </a:prstGeom>
          <a:solidFill>
            <a:srgbClr val="E8A020"/>
          </a:solidFill>
          <a:ln/>
        </p:spPr>
      </p:sp>
      <p:sp>
        <p:nvSpPr>
          <p:cNvPr id="28" name="Text 26"/>
          <p:cNvSpPr/>
          <p:nvPr/>
        </p:nvSpPr>
        <p:spPr>
          <a:xfrm>
            <a:off x="4754880" y="42336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212080" y="4197096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restaura contexto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Vector de Interrupciones y Rutina de Servicio (ISR)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22960"/>
            <a:ext cx="420624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822960"/>
            <a:ext cx="4206240" cy="4572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7" name="Text 5"/>
          <p:cNvSpPr/>
          <p:nvPr/>
        </p:nvSpPr>
        <p:spPr>
          <a:xfrm>
            <a:off x="201168" y="82296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Tabla de Vectores de Interrupción (IVT)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92608" y="137160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9" name="Text 7"/>
          <p:cNvSpPr/>
          <p:nvPr/>
        </p:nvSpPr>
        <p:spPr>
          <a:xfrm>
            <a:off x="292608" y="137160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0x00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389888" y="1371600"/>
            <a:ext cx="2926080" cy="438912"/>
          </a:xfrm>
          <a:prstGeom prst="rect">
            <a:avLst/>
          </a:prstGeom>
          <a:solidFill>
            <a:srgbClr val="EBF3FB"/>
          </a:solidFill>
          <a:ln/>
        </p:spPr>
      </p:sp>
      <p:sp>
        <p:nvSpPr>
          <p:cNvPr id="11" name="Text 9"/>
          <p:cNvSpPr/>
          <p:nvPr/>
        </p:nvSpPr>
        <p:spPr>
          <a:xfrm>
            <a:off x="1481328" y="137160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ISR_División por cero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" y="192024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3" name="Text 11"/>
          <p:cNvSpPr/>
          <p:nvPr/>
        </p:nvSpPr>
        <p:spPr>
          <a:xfrm>
            <a:off x="292608" y="192024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0x01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389888" y="1920240"/>
            <a:ext cx="2926080" cy="438912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15" name="Text 13"/>
          <p:cNvSpPr/>
          <p:nvPr/>
        </p:nvSpPr>
        <p:spPr>
          <a:xfrm>
            <a:off x="1481328" y="192024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ISR_Depuración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" y="246888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7" name="Text 15"/>
          <p:cNvSpPr/>
          <p:nvPr/>
        </p:nvSpPr>
        <p:spPr>
          <a:xfrm>
            <a:off x="292608" y="246888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0x08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1389888" y="2468880"/>
            <a:ext cx="2926080" cy="438912"/>
          </a:xfrm>
          <a:prstGeom prst="rect">
            <a:avLst/>
          </a:prstGeom>
          <a:solidFill>
            <a:srgbClr val="EBF3FB"/>
          </a:solidFill>
          <a:ln/>
        </p:spPr>
      </p:sp>
      <p:sp>
        <p:nvSpPr>
          <p:cNvPr id="19" name="Text 17"/>
          <p:cNvSpPr/>
          <p:nvPr/>
        </p:nvSpPr>
        <p:spPr>
          <a:xfrm>
            <a:off x="1481328" y="246888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ISR_Temporizador del sistema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92608" y="301752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1" name="Text 19"/>
          <p:cNvSpPr/>
          <p:nvPr/>
        </p:nvSpPr>
        <p:spPr>
          <a:xfrm>
            <a:off x="292608" y="301752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0x09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1389888" y="3017520"/>
            <a:ext cx="2926080" cy="438912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23" name="Text 21"/>
          <p:cNvSpPr/>
          <p:nvPr/>
        </p:nvSpPr>
        <p:spPr>
          <a:xfrm>
            <a:off x="1481328" y="30175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ISR_Teclado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92608" y="356616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5" name="Text 23"/>
          <p:cNvSpPr/>
          <p:nvPr/>
        </p:nvSpPr>
        <p:spPr>
          <a:xfrm>
            <a:off x="292608" y="356616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0x0E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1389888" y="3566160"/>
            <a:ext cx="2926080" cy="438912"/>
          </a:xfrm>
          <a:prstGeom prst="rect">
            <a:avLst/>
          </a:prstGeom>
          <a:solidFill>
            <a:srgbClr val="EBF3FB"/>
          </a:solidFill>
          <a:ln/>
        </p:spPr>
      </p:sp>
      <p:sp>
        <p:nvSpPr>
          <p:cNvPr id="27" name="Text 25"/>
          <p:cNvSpPr/>
          <p:nvPr/>
        </p:nvSpPr>
        <p:spPr>
          <a:xfrm>
            <a:off x="1481328" y="356616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ISR_Fallo de página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92608" y="4114800"/>
            <a:ext cx="1005840" cy="43891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9" name="Text 27"/>
          <p:cNvSpPr/>
          <p:nvPr/>
        </p:nvSpPr>
        <p:spPr>
          <a:xfrm>
            <a:off x="292608" y="4114800"/>
            <a:ext cx="1005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0x21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1389888" y="4114800"/>
            <a:ext cx="2926080" cy="438912"/>
          </a:xfrm>
          <a:prstGeom prst="rect">
            <a:avLst/>
          </a:prstGeom>
          <a:solidFill>
            <a:srgbClr val="F0F4F8"/>
          </a:solidFill>
          <a:ln/>
        </p:spPr>
      </p:sp>
      <p:sp>
        <p:nvSpPr>
          <p:cNvPr id="31" name="Text 29"/>
          <p:cNvSpPr/>
          <p:nvPr/>
        </p:nvSpPr>
        <p:spPr>
          <a:xfrm>
            <a:off x="1481328" y="411480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ISR_Llamada al sistema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617720" y="822960"/>
            <a:ext cx="4297680" cy="406908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617720" y="82296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hace la ISR?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4754880" y="1371600"/>
            <a:ext cx="4023360" cy="338328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Guarda los registros del procesador (contexto completo)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 qué dispositivo generó la interrupción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 datos del controlador o genera la respuesta necesaria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Limpia el flag de interrupción del dispositivo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 los registros guardados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Retorna al punto exacto de interrupción (instrucción IRET)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49140"/>
            <a:ext cx="9144000" cy="59436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73152" cy="21945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1A3050">
              <a:alpha val="6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544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4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Interrupciones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Sincrónicas y Asincrónicas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 de Interrupciones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22960"/>
            <a:ext cx="4251960" cy="4023360"/>
          </a:xfrm>
          <a:prstGeom prst="rect">
            <a:avLst/>
          </a:prstGeom>
          <a:solidFill>
            <a:srgbClr val="FFFFFF"/>
          </a:solidFill>
          <a:ln w="2540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822960"/>
            <a:ext cx="4251960" cy="530352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7" name="Text 5"/>
          <p:cNvSpPr/>
          <p:nvPr/>
        </p:nvSpPr>
        <p:spPr>
          <a:xfrm>
            <a:off x="292608" y="822960"/>
            <a:ext cx="4069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 Sincrónicas (Excepciones)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20040" y="1426464"/>
            <a:ext cx="4005072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Generadas por la propia CPU como resultado de la ejecución de una instrucción.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Características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Predecibles y reproducibles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Ocurren en la misma instrucción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Requieren acción inmediata del SO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División por cero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Acceso a memoria inválida (segfault)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Instrucción ilegal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Fallo de página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Llamadas al sistema (syscall)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81728" y="822960"/>
            <a:ext cx="4251960" cy="402336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81728" y="822960"/>
            <a:ext cx="4251960" cy="53035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1" name="Text 9"/>
          <p:cNvSpPr/>
          <p:nvPr/>
        </p:nvSpPr>
        <p:spPr>
          <a:xfrm>
            <a:off x="4773168" y="822960"/>
            <a:ext cx="4069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Asincrónicas (Hardware)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800600" y="1426464"/>
            <a:ext cx="4005072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Definición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Generadas por eventos externos, independientes del flujo de ejecución del programa.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Características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Impredecibles (pueden ocurrir en cualquier momento)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Provienen de dispositivos de E/S o temporizadores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Son enmascarables (pueden posponerse)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Ejemplos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Tecla presionada en el teclado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Paquete de red recibido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Transferencia de disco completada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Temporizador (timer tick)</a:t>
            </a:r>
            <a:endParaRPr lang="en-US" sz="1300" dirty="0"/>
          </a:p>
          <a:p>
            <a:pPr marL="0" indent="0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Señal de hardware externo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Prioridades y Enmascaramiento de Interrupciones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2296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todas las interrupciones tienen la misma urgencia. El hardware y el SO implementan mecanismos para gestionar el orden de atención: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560320" y="1417320"/>
            <a:ext cx="3200400" cy="475488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2670048" y="1417320"/>
            <a:ext cx="29809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Máxima: Fallo de energía / Hardware crítico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103120" y="1984248"/>
            <a:ext cx="4114800" cy="475488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9" name="Text 7"/>
          <p:cNvSpPr/>
          <p:nvPr/>
        </p:nvSpPr>
        <p:spPr>
          <a:xfrm>
            <a:off x="2212848" y="1984248"/>
            <a:ext cx="3895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alta: Errores de máquina / Fallo de página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1645920" y="2551176"/>
            <a:ext cx="5029200" cy="47548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1" name="Text 9"/>
          <p:cNvSpPr/>
          <p:nvPr/>
        </p:nvSpPr>
        <p:spPr>
          <a:xfrm>
            <a:off x="1755648" y="2551176"/>
            <a:ext cx="48097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Alta: Dispositivos de tiempo real (temporizador)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188720" y="3118104"/>
            <a:ext cx="594360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3" name="Text 11"/>
          <p:cNvSpPr/>
          <p:nvPr/>
        </p:nvSpPr>
        <p:spPr>
          <a:xfrm>
            <a:off x="1298448" y="3118104"/>
            <a:ext cx="57241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Media: Disco, red, USB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31520" y="3685032"/>
            <a:ext cx="6858000" cy="475488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5" name="Text 13"/>
          <p:cNvSpPr/>
          <p:nvPr/>
        </p:nvSpPr>
        <p:spPr>
          <a:xfrm>
            <a:off x="841248" y="3685032"/>
            <a:ext cx="66385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Normal: Teclado, mouse, impresora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228600" y="4251960"/>
            <a:ext cx="7863840" cy="475488"/>
          </a:xfrm>
          <a:prstGeom prst="rect">
            <a:avLst/>
          </a:prstGeom>
          <a:solidFill>
            <a:srgbClr val="718096"/>
          </a:solidFill>
          <a:ln/>
        </p:spPr>
      </p:sp>
      <p:sp>
        <p:nvSpPr>
          <p:cNvPr id="17" name="Text 15"/>
          <p:cNvSpPr/>
          <p:nvPr/>
        </p:nvSpPr>
        <p:spPr>
          <a:xfrm>
            <a:off x="338328" y="4251960"/>
            <a:ext cx="76443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Baja: Software / Llamadas al sistema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812280" y="1417320"/>
            <a:ext cx="2103120" cy="338328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812280" y="14173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Enmascaramiento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903720" y="1883664"/>
            <a:ext cx="192024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Enmascarables:</a:t>
            </a:r>
            <a:endParaRPr lang="en-US" sz="1150" dirty="0"/>
          </a:p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Pueden ignorarse temporalmente. La CPU las aplaza con el flag IF.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enmascarables (NMI):</a:t>
            </a:r>
            <a:endParaRPr lang="en-US" sz="1150" dirty="0"/>
          </a:p>
          <a:p>
            <a:pPr marL="0" indent="0">
              <a:buNone/>
            </a:pPr>
            <a:r>
              <a:rPr lang="en-US" sz="11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pueden ignorarse. Errores críticos de hardware.</a:t>
            </a:r>
            <a:endParaRPr lang="en-US" sz="11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49140"/>
            <a:ext cx="9144000" cy="59436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73152" cy="21945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1A3050">
              <a:alpha val="6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544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Técnicas de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Transferencia de Datos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3 Técnicas de Transferencia de E/S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22960"/>
            <a:ext cx="8686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se mueven los datos entre los dispositivos y la memoria del sistema?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252728" y="1280160"/>
            <a:ext cx="685800" cy="685800"/>
          </a:xfrm>
          <a:prstGeom prst="ellipse">
            <a:avLst/>
          </a:prstGeom>
          <a:solidFill>
            <a:srgbClr val="2D6A9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252728" y="1280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01168" y="2011680"/>
            <a:ext cx="2788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Programada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(Polling)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" y="2743200"/>
            <a:ext cx="2240280" cy="29260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" y="2743200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controla todo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01168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consulta periódicamente el estado del dispositivo en un bucle activo, esperando que esté listo.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01168" y="391363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Simple de implementar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01168" y="420624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CPU bloqueada mientras espera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108960" y="1234440"/>
            <a:ext cx="0" cy="3474720"/>
          </a:xfrm>
          <a:prstGeom prst="line">
            <a:avLst/>
          </a:prstGeom>
          <a:noFill/>
          <a:ln w="9525">
            <a:solidFill>
              <a:srgbClr val="CCCC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51960" y="1280160"/>
            <a:ext cx="685800" cy="685800"/>
          </a:xfrm>
          <a:prstGeom prst="ellipse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251960" y="1280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3200400" y="2011680"/>
            <a:ext cx="2788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por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Interrupciones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474720" y="2743200"/>
            <a:ext cx="2240280" cy="29260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9" name="Text 17"/>
          <p:cNvSpPr/>
          <p:nvPr/>
        </p:nvSpPr>
        <p:spPr>
          <a:xfrm>
            <a:off x="3474720" y="2743200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notificada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200400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lanza la operación de E/S y continúa con otras tareas. El dispositivo interrumpe cuando termina.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0" y="391363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CPU libre mientras espera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200400" y="420624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Overhead por interrupción frecuente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108192" y="1234440"/>
            <a:ext cx="0" cy="3474720"/>
          </a:xfrm>
          <a:prstGeom prst="line">
            <a:avLst/>
          </a:prstGeom>
          <a:noFill/>
          <a:ln w="9525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251192" y="1280160"/>
            <a:ext cx="685800" cy="685800"/>
          </a:xfrm>
          <a:prstGeom prst="ellipse">
            <a:avLst/>
          </a:prstGeom>
          <a:solidFill>
            <a:srgbClr val="27AE6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7251192" y="12801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6199632" y="2011680"/>
            <a:ext cx="2788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Directo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Memoria (DMA)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473952" y="2743200"/>
            <a:ext cx="2240280" cy="292608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8" name="Text 26"/>
          <p:cNvSpPr/>
          <p:nvPr/>
        </p:nvSpPr>
        <p:spPr>
          <a:xfrm>
            <a:off x="6473952" y="2743200"/>
            <a:ext cx="2240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autónomo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199632" y="3090672"/>
            <a:ext cx="2788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controlador DMA transfiere bloques completos de datos directamente a/desde memoria sin intervención de la CPU.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199632" y="391363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Ideal para grandes volúmenes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199632" y="4206240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Mayor complejidad de hardware</a:t>
            </a:r>
            <a:endParaRPr lang="en-US" sz="1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 1 – E/S Programada (Polling)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22960"/>
            <a:ext cx="416052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01168" y="822960"/>
            <a:ext cx="4160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Flujo de ejecución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49808" y="1325880"/>
            <a:ext cx="3108960" cy="438912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" y="1325880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envía comando al controlador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304288" y="1764792"/>
            <a:ext cx="0" cy="73152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49808" y="1837944"/>
            <a:ext cx="3108960" cy="438912"/>
          </a:xfrm>
          <a:prstGeom prst="rect">
            <a:avLst/>
          </a:prstGeom>
          <a:solidFill>
            <a:srgbClr val="FFFFFF"/>
          </a:solidFill>
          <a:ln w="19050">
            <a:solidFill>
              <a:srgbClr val="2D6A9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1837944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¿Dispositivo listo?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304288" y="2276856"/>
            <a:ext cx="0" cy="73152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49808" y="2350008"/>
            <a:ext cx="3108960" cy="438912"/>
          </a:xfrm>
          <a:prstGeom prst="rect">
            <a:avLst/>
          </a:prstGeom>
          <a:solidFill>
            <a:srgbClr val="EBF3FB"/>
          </a:solidFill>
          <a:ln w="19050">
            <a:solidFill>
              <a:srgbClr val="2D6A9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" y="2350008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→ CPU repite la consulta (bucle activo)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304288" y="2788920"/>
            <a:ext cx="0" cy="73152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49808" y="2862072"/>
            <a:ext cx="3108960" cy="438912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9808" y="2862072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 → CPU lee/escribe dato del registro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304288" y="3300984"/>
            <a:ext cx="0" cy="73152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49808" y="3374136"/>
            <a:ext cx="3108960" cy="438912"/>
          </a:xfrm>
          <a:prstGeom prst="rect">
            <a:avLst/>
          </a:prstGeom>
          <a:solidFill>
            <a:srgbClr val="FFFFFF"/>
          </a:solidFill>
          <a:ln w="19050">
            <a:solidFill>
              <a:srgbClr val="2D6A9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" y="3374136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¿Más datos?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304288" y="3813048"/>
            <a:ext cx="0" cy="73152"/>
          </a:xfrm>
          <a:prstGeom prst="line">
            <a:avLst/>
          </a:prstGeom>
          <a:noFill/>
          <a:ln w="12700">
            <a:solidFill>
              <a:srgbClr val="4A556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49808" y="3886200"/>
            <a:ext cx="3108960" cy="438912"/>
          </a:xfrm>
          <a:prstGeom prst="rect">
            <a:avLst/>
          </a:prstGeom>
          <a:solidFill>
            <a:srgbClr val="FFFFFF"/>
          </a:solidFill>
          <a:ln w="19050">
            <a:solidFill>
              <a:srgbClr val="E8A0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9808" y="3886200"/>
            <a:ext cx="31089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0" y="822960"/>
            <a:ext cx="4343400" cy="1828800"/>
          </a:xfrm>
          <a:prstGeom prst="rect">
            <a:avLst/>
          </a:prstGeom>
          <a:solidFill>
            <a:srgbClr val="EBF3FB"/>
          </a:solidFill>
          <a:ln w="19050">
            <a:solidFill>
              <a:srgbClr val="27AE6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663440" y="8686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Ventajas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663440" y="1261872"/>
            <a:ext cx="4114800" cy="132588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Implementación simple y directa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overhead de interrupciones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Latencia muy baja si el dispositivo responde rápido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Predecible en sistemas de tiempo real simples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0" y="2788920"/>
            <a:ext cx="4343400" cy="2103120"/>
          </a:xfrm>
          <a:prstGeom prst="rect">
            <a:avLst/>
          </a:prstGeom>
          <a:solidFill>
            <a:srgbClr val="FFF0F0"/>
          </a:solidFill>
          <a:ln w="19050">
            <a:solidFill>
              <a:srgbClr val="C0392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663440" y="28346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Desventajas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663440" y="3218688"/>
            <a:ext cx="4114800" cy="160020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bloqueada en espera activa → desaprovecha ciclos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puede ejecutar otras tareas mientras espera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Ineficiente para dispositivos lentos (teclado, disco)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Consumo de energía innecesario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Difícil de combinar con múltiples dispositivos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 2 – E/S Mediante Interrupciones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22960"/>
            <a:ext cx="8732520" cy="150876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92608" y="822960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 de tiempo de ejecución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4320" y="1261872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CPU: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005840" y="1261872"/>
            <a:ext cx="1005840" cy="274320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9" name="Text 7"/>
          <p:cNvSpPr/>
          <p:nvPr/>
        </p:nvSpPr>
        <p:spPr>
          <a:xfrm>
            <a:off x="1051560" y="126187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Lanza E/S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057400" y="1261872"/>
            <a:ext cx="438912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1" name="Text 9"/>
          <p:cNvSpPr/>
          <p:nvPr/>
        </p:nvSpPr>
        <p:spPr>
          <a:xfrm>
            <a:off x="2103120" y="12618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Ejecuta otras tareas (proceso B, C...)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492240" y="1261872"/>
            <a:ext cx="640080" cy="27432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3" name="Text 11"/>
          <p:cNvSpPr/>
          <p:nvPr/>
        </p:nvSpPr>
        <p:spPr>
          <a:xfrm>
            <a:off x="6537960" y="126187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178040" y="1261872"/>
            <a:ext cx="2240280" cy="274320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5" name="Text 13"/>
          <p:cNvSpPr/>
          <p:nvPr/>
        </p:nvSpPr>
        <p:spPr>
          <a:xfrm>
            <a:off x="7223760" y="1261872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Continúa proceso A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74320" y="1645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Disp.: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005840" y="1645920"/>
            <a:ext cx="5074920" cy="274320"/>
          </a:xfrm>
          <a:prstGeom prst="rect">
            <a:avLst/>
          </a:prstGeom>
          <a:solidFill>
            <a:srgbClr val="718096"/>
          </a:solidFill>
          <a:ln/>
        </p:spPr>
      </p:sp>
      <p:sp>
        <p:nvSpPr>
          <p:cNvPr id="18" name="Text 16"/>
          <p:cNvSpPr/>
          <p:nvPr/>
        </p:nvSpPr>
        <p:spPr>
          <a:xfrm>
            <a:off x="1005840" y="1645920"/>
            <a:ext cx="5074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Transfiriendo datos...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126480" y="1645920"/>
            <a:ext cx="640080" cy="274320"/>
          </a:xfrm>
          <a:prstGeom prst="rect">
            <a:avLst/>
          </a:prstGeom>
          <a:solidFill>
            <a:srgbClr val="F5C842"/>
          </a:solidFill>
          <a:ln/>
        </p:spPr>
      </p:sp>
      <p:sp>
        <p:nvSpPr>
          <p:cNvPr id="20" name="Text 18"/>
          <p:cNvSpPr/>
          <p:nvPr/>
        </p:nvSpPr>
        <p:spPr>
          <a:xfrm>
            <a:off x="6126480" y="1645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IRQ!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46520" y="1645920"/>
            <a:ext cx="0" cy="0"/>
          </a:xfrm>
          <a:prstGeom prst="line">
            <a:avLst/>
          </a:prstGeom>
          <a:noFill/>
          <a:ln w="25400">
            <a:solidFill>
              <a:srgbClr val="E8A02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01168" y="2514600"/>
            <a:ext cx="2084832" cy="2377440"/>
          </a:xfrm>
          <a:prstGeom prst="rect">
            <a:avLst/>
          </a:prstGeom>
          <a:solidFill>
            <a:srgbClr val="FFFFFF"/>
          </a:solidFill>
          <a:ln w="1905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01168" y="2514600"/>
            <a:ext cx="2084832" cy="420624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4" name="Text 22"/>
          <p:cNvSpPr/>
          <p:nvPr/>
        </p:nvSpPr>
        <p:spPr>
          <a:xfrm>
            <a:off x="292608" y="2514600"/>
            <a:ext cx="190195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CPU inicia la operación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92608" y="2971800"/>
            <a:ext cx="19019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Envía el comando al controlador y continúa ejecutando otros procesos sin esperar.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432304" y="2514600"/>
            <a:ext cx="2084832" cy="237744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432304" y="2514600"/>
            <a:ext cx="2084832" cy="42062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8" name="Text 26"/>
          <p:cNvSpPr/>
          <p:nvPr/>
        </p:nvSpPr>
        <p:spPr>
          <a:xfrm>
            <a:off x="2523744" y="2514600"/>
            <a:ext cx="190195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Dispositivo trabaja solo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523744" y="2971800"/>
            <a:ext cx="19019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controlador realiza la transferencia de forma autónoma mientras la CPU está ocupada en otras tareas.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663440" y="2514600"/>
            <a:ext cx="2084832" cy="2377440"/>
          </a:xfrm>
          <a:prstGeom prst="rect">
            <a:avLst/>
          </a:prstGeom>
          <a:solidFill>
            <a:srgbClr val="FFFFFF"/>
          </a:solidFill>
          <a:ln w="1905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63440" y="2514600"/>
            <a:ext cx="2084832" cy="42062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32" name="Text 30"/>
          <p:cNvSpPr/>
          <p:nvPr/>
        </p:nvSpPr>
        <p:spPr>
          <a:xfrm>
            <a:off x="4754880" y="2514600"/>
            <a:ext cx="190195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Interrupción al completar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754880" y="2971800"/>
            <a:ext cx="19019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finalizar, el dispositivo activa la línea IRQ. El controlador de interrupciones avisa a la CPU.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894576" y="2514600"/>
            <a:ext cx="2084832" cy="2377440"/>
          </a:xfrm>
          <a:prstGeom prst="rect">
            <a:avLst/>
          </a:prstGeom>
          <a:solidFill>
            <a:srgbClr val="FFFFFF"/>
          </a:solidFill>
          <a:ln w="19050">
            <a:solidFill>
              <a:srgbClr val="27AE6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894576" y="2514600"/>
            <a:ext cx="2084832" cy="42062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6" name="Text 34"/>
          <p:cNvSpPr/>
          <p:nvPr/>
        </p:nvSpPr>
        <p:spPr>
          <a:xfrm>
            <a:off x="6986016" y="2514600"/>
            <a:ext cx="190195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ISR atiende el resultado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986016" y="2971800"/>
            <a:ext cx="19019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guarda contexto, ejecuta la ISR del dispositivo, procesa el dato recibido y restaura el contexto.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201168" y="4800600"/>
            <a:ext cx="4251960" cy="2286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9" name="Text 37"/>
          <p:cNvSpPr/>
          <p:nvPr/>
        </p:nvSpPr>
        <p:spPr>
          <a:xfrm>
            <a:off x="292608" y="4800600"/>
            <a:ext cx="4069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CPU libre durante la espera · Sin bucle activo · Múltiples dispositivos simultáneos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681728" y="4800600"/>
            <a:ext cx="4251960" cy="2286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41" name="Text 39"/>
          <p:cNvSpPr/>
          <p:nvPr/>
        </p:nvSpPr>
        <p:spPr>
          <a:xfrm>
            <a:off x="4773168" y="4800600"/>
            <a:ext cx="4069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Overhead por muchas interrupciones · Ineficiente para grandes volúmenes de datos byte a byte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 3 – Acceso Directo a Memoria (DMA)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2296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controlador DMA asume el control del bus para transferir datos directamente entre el dispositivo y la RAM, sin pasar por la CPU.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828800"/>
            <a:ext cx="1645920" cy="100584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4320" y="1828800"/>
            <a:ext cx="1645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0" y="1508760"/>
            <a:ext cx="2194560" cy="1645920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74720" y="1508760"/>
            <a:ext cx="21945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858000" y="1828800"/>
            <a:ext cx="1828800" cy="1005840"/>
          </a:xfrm>
          <a:prstGeom prst="rect">
            <a:avLst/>
          </a:prstGeom>
          <a:solidFill>
            <a:srgbClr val="2D6A9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858000" y="182880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/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Memoria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474720" y="3749040"/>
            <a:ext cx="2194560" cy="822960"/>
          </a:xfrm>
          <a:prstGeom prst="rect">
            <a:avLst/>
          </a:prstGeom>
          <a:solidFill>
            <a:srgbClr val="4A556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74720" y="374904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 / Dispositivo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920240" y="2331720"/>
            <a:ext cx="1554480" cy="0"/>
          </a:xfrm>
          <a:prstGeom prst="line">
            <a:avLst/>
          </a:prstGeom>
          <a:noFill/>
          <a:ln w="25400">
            <a:solidFill>
              <a:srgbClr val="4A90D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669280" y="2331720"/>
            <a:ext cx="1188720" cy="0"/>
          </a:xfrm>
          <a:prstGeom prst="line">
            <a:avLst/>
          </a:prstGeom>
          <a:noFill/>
          <a:ln w="25400">
            <a:solidFill>
              <a:srgbClr val="4A90D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11680" y="20116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 del sistema (CPU se libera)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0" y="3154680"/>
            <a:ext cx="0" cy="594360"/>
          </a:xfrm>
          <a:prstGeom prst="line">
            <a:avLst/>
          </a:prstGeom>
          <a:noFill/>
          <a:ln w="25400">
            <a:solidFill>
              <a:srgbClr val="E8A0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8600" y="13716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Configura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(dirección, tamaño, dirección)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669280" y="137160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Transfiere bloques</a:t>
            </a:r>
            <a:endParaRPr lang="en-US" sz="1000" dirty="0"/>
          </a:p>
          <a:p>
            <a:pPr marL="0" indent="0" algn="r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CPU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28600" y="28346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IRQ al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finalizar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01168" y="4681728"/>
            <a:ext cx="425196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2" name="Text 20"/>
          <p:cNvSpPr/>
          <p:nvPr/>
        </p:nvSpPr>
        <p:spPr>
          <a:xfrm>
            <a:off x="292608" y="4681728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Ideal para grandes bloques · CPU casi no interviene · Altísimo throughput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681728" y="4681728"/>
            <a:ext cx="4251960" cy="2743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4" name="Text 22"/>
          <p:cNvSpPr/>
          <p:nvPr/>
        </p:nvSpPr>
        <p:spPr>
          <a:xfrm>
            <a:off x="4773168" y="4681728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Hardware adicional (controlador DMA) · Contención del bus · Mayor complejidad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49140"/>
            <a:ext cx="9144000" cy="59436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73152" cy="21945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1A3050">
              <a:alpha val="6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544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Dispositivos de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Entrada/Salida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 – Pasos de una Transferencia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4124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841248"/>
            <a:ext cx="475488" cy="129844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7" name="Text 5"/>
          <p:cNvSpPr/>
          <p:nvPr/>
        </p:nvSpPr>
        <p:spPr>
          <a:xfrm>
            <a:off x="201168" y="84124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49808" y="93268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configura el controlador DMA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49808" y="129844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Indica: dirección de memoria destino, dirección del dispositivo fuente, cantidad de bytes a transferir y dirección de la transferencia (lectura o escritura).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0016" y="84124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0016" y="841248"/>
            <a:ext cx="475488" cy="129844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2" name="Text 10"/>
          <p:cNvSpPr/>
          <p:nvPr/>
        </p:nvSpPr>
        <p:spPr>
          <a:xfrm>
            <a:off x="4700016" y="84124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248656" y="93268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lanza la transferencia y continúa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248656" y="129844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 el controlador DMA y sigue ejecutando otras instrucciones. La CPU queda completamente libre.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01168" y="225856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01168" y="2258568"/>
            <a:ext cx="475488" cy="129844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7" name="Text 15"/>
          <p:cNvSpPr/>
          <p:nvPr/>
        </p:nvSpPr>
        <p:spPr>
          <a:xfrm>
            <a:off x="201168" y="225856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49808" y="235000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 toma control del bus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49808" y="271576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controlador DMA solicita el bus al árbitro. Mientras transfiere, la CPU no puede usar el bus ("cycle stealing"). Modos: burst o por ciclo.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00016" y="225856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0016" y="2258568"/>
            <a:ext cx="475488" cy="1298448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22" name="Text 20"/>
          <p:cNvSpPr/>
          <p:nvPr/>
        </p:nvSpPr>
        <p:spPr>
          <a:xfrm>
            <a:off x="4700016" y="225856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248656" y="235000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Transferencia directa Dispositivo ↔ RAM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248656" y="271576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DMA mueve los datos directamente entre el dispositivo y la RAM. Por cada bloque transferido, actualiza el contador de bytes y la dirección.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01168" y="367588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01168" y="3675888"/>
            <a:ext cx="475488" cy="1298448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7" name="Text 25"/>
          <p:cNvSpPr/>
          <p:nvPr/>
        </p:nvSpPr>
        <p:spPr>
          <a:xfrm>
            <a:off x="201168" y="367588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49808" y="37673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Interrupción al finalizar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49808" y="413308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completarse toda la transferencia, el controlador DMA genera una interrupción para notificar a la CPU que los datos están disponibles en memoria.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00016" y="3675888"/>
            <a:ext cx="4279392" cy="1298448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00016" y="3675888"/>
            <a:ext cx="475488" cy="1298448"/>
          </a:xfrm>
          <a:prstGeom prst="rect">
            <a:avLst/>
          </a:prstGeom>
          <a:solidFill>
            <a:srgbClr val="6C3483"/>
          </a:solidFill>
          <a:ln/>
        </p:spPr>
      </p:sp>
      <p:sp>
        <p:nvSpPr>
          <p:cNvPr id="32" name="Text 30"/>
          <p:cNvSpPr/>
          <p:nvPr/>
        </p:nvSpPr>
        <p:spPr>
          <a:xfrm>
            <a:off x="4700016" y="3675888"/>
            <a:ext cx="475488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248656" y="376732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4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procesa el resultado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248656" y="4133088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ISR del DMA es ejecutada. La CPU accede a los datos ya en RAM y continúa el procesamiento normal.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Comparación de las 3 Técnicas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10896" y="822960"/>
            <a:ext cx="2011680" cy="566928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6" name="Text 4"/>
          <p:cNvSpPr/>
          <p:nvPr/>
        </p:nvSpPr>
        <p:spPr>
          <a:xfrm>
            <a:off x="310896" y="822960"/>
            <a:ext cx="20116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322576" y="822960"/>
            <a:ext cx="2240280" cy="56692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8" name="Text 6"/>
          <p:cNvSpPr/>
          <p:nvPr/>
        </p:nvSpPr>
        <p:spPr>
          <a:xfrm>
            <a:off x="2322576" y="822960"/>
            <a:ext cx="2240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Programada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(Polling)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62856" y="822960"/>
            <a:ext cx="2240280" cy="56692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0" name="Text 8"/>
          <p:cNvSpPr/>
          <p:nvPr/>
        </p:nvSpPr>
        <p:spPr>
          <a:xfrm>
            <a:off x="4562856" y="822960"/>
            <a:ext cx="2240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por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Interrupciones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803136" y="822960"/>
            <a:ext cx="2029968" cy="566928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2" name="Text 10"/>
          <p:cNvSpPr/>
          <p:nvPr/>
        </p:nvSpPr>
        <p:spPr>
          <a:xfrm>
            <a:off x="6803136" y="822960"/>
            <a:ext cx="202996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10896" y="1463040"/>
            <a:ext cx="2011680" cy="457200"/>
          </a:xfrm>
          <a:prstGeom prst="rect">
            <a:avLst/>
          </a:prstGeom>
          <a:solidFill>
            <a:srgbClr val="F0F4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6616" y="14630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Ocupación de CPU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322576" y="1463040"/>
            <a:ext cx="2240280" cy="457200"/>
          </a:xfrm>
          <a:prstGeom prst="rect">
            <a:avLst/>
          </a:prstGeom>
          <a:solidFill>
            <a:srgbClr val="E8F0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68296" y="146304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(bloqueada)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62856" y="1463040"/>
            <a:ext cx="2240280" cy="457200"/>
          </a:xfrm>
          <a:prstGeom prst="rect">
            <a:avLst/>
          </a:prstGeom>
          <a:solidFill>
            <a:srgbClr val="FFD58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08576" y="146304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Mínima (libre)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803136" y="1463040"/>
            <a:ext cx="2029968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48856" y="146304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nula (libre)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10896" y="1965960"/>
            <a:ext cx="20116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6616" y="19659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Volumen de datos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322576" y="1965960"/>
            <a:ext cx="2240280" cy="457200"/>
          </a:xfrm>
          <a:prstGeom prst="rect">
            <a:avLst/>
          </a:prstGeom>
          <a:solidFill>
            <a:srgbClr val="E8F0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368296" y="19659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Pequeño (bytes)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62856" y="1965960"/>
            <a:ext cx="2240280" cy="457200"/>
          </a:xfrm>
          <a:prstGeom prst="rect">
            <a:avLst/>
          </a:prstGeom>
          <a:solidFill>
            <a:srgbClr val="F8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08576" y="19659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Pequeño/Medio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803136" y="1965960"/>
            <a:ext cx="2029968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48856" y="196596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Grande (bloques)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310896" y="2468880"/>
            <a:ext cx="2011680" cy="457200"/>
          </a:xfrm>
          <a:prstGeom prst="rect">
            <a:avLst/>
          </a:prstGeom>
          <a:solidFill>
            <a:srgbClr val="F0F4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56616" y="246888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Complejidad SW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322576" y="2468880"/>
            <a:ext cx="2240280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368296" y="2468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baja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4562856" y="2468880"/>
            <a:ext cx="2240280" cy="457200"/>
          </a:xfrm>
          <a:prstGeom prst="rect">
            <a:avLst/>
          </a:prstGeom>
          <a:solidFill>
            <a:srgbClr val="F8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08576" y="2468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6803136" y="2468880"/>
            <a:ext cx="2029968" cy="457200"/>
          </a:xfrm>
          <a:prstGeom prst="rect">
            <a:avLst/>
          </a:prstGeom>
          <a:solidFill>
            <a:srgbClr val="FFE5E5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48856" y="246888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310896" y="2971800"/>
            <a:ext cx="20116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6616" y="297180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Complejidad HW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2322576" y="2971800"/>
            <a:ext cx="2240280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368296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Ninguna adicional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4562856" y="2971800"/>
            <a:ext cx="2240280" cy="457200"/>
          </a:xfrm>
          <a:prstGeom prst="rect">
            <a:avLst/>
          </a:prstGeom>
          <a:solidFill>
            <a:srgbClr val="F8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608576" y="297180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 IRQ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6803136" y="2971800"/>
            <a:ext cx="2029968" cy="457200"/>
          </a:xfrm>
          <a:prstGeom prst="rect">
            <a:avLst/>
          </a:prstGeom>
          <a:solidFill>
            <a:srgbClr val="FFE5E5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848856" y="297180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 DMA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310896" y="3474720"/>
            <a:ext cx="2011680" cy="457200"/>
          </a:xfrm>
          <a:prstGeom prst="rect">
            <a:avLst/>
          </a:prstGeom>
          <a:solidFill>
            <a:srgbClr val="F0F4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56616" y="34747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Latencia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2322576" y="3474720"/>
            <a:ext cx="2240280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368296" y="347472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baja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562856" y="3474720"/>
            <a:ext cx="2240280" cy="457200"/>
          </a:xfrm>
          <a:prstGeom prst="rect">
            <a:avLst/>
          </a:prstGeom>
          <a:solidFill>
            <a:srgbClr val="F8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608576" y="347472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(overhead ISR)</a:t>
            </a:r>
            <a:endParaRPr lang="en-US" sz="1150" dirty="0"/>
          </a:p>
        </p:txBody>
      </p:sp>
      <p:sp>
        <p:nvSpPr>
          <p:cNvPr id="51" name="Shape 49"/>
          <p:cNvSpPr/>
          <p:nvPr/>
        </p:nvSpPr>
        <p:spPr>
          <a:xfrm>
            <a:off x="6803136" y="3474720"/>
            <a:ext cx="2029968" cy="457200"/>
          </a:xfrm>
          <a:prstGeom prst="rect">
            <a:avLst/>
          </a:prstGeom>
          <a:solidFill>
            <a:srgbClr val="F8F3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848856" y="347472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(config. inicial)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310896" y="3977640"/>
            <a:ext cx="20116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356616" y="397764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típico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2322576" y="3977640"/>
            <a:ext cx="2240280" cy="457200"/>
          </a:xfrm>
          <a:prstGeom prst="rect">
            <a:avLst/>
          </a:prstGeom>
          <a:solidFill>
            <a:srgbClr val="F8F8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368296" y="397764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Microcontroladores, BIOS</a:t>
            </a:r>
            <a:endParaRPr lang="en-US" sz="1150" dirty="0"/>
          </a:p>
        </p:txBody>
      </p:sp>
      <p:sp>
        <p:nvSpPr>
          <p:cNvPr id="57" name="Shape 55"/>
          <p:cNvSpPr/>
          <p:nvPr/>
        </p:nvSpPr>
        <p:spPr>
          <a:xfrm>
            <a:off x="4562856" y="3977640"/>
            <a:ext cx="2240280" cy="457200"/>
          </a:xfrm>
          <a:prstGeom prst="rect">
            <a:avLst/>
          </a:prstGeom>
          <a:solidFill>
            <a:srgbClr val="F8F8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608576" y="397764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Teclado, red, USB</a:t>
            </a:r>
            <a:endParaRPr lang="en-US" sz="1150" dirty="0"/>
          </a:p>
        </p:txBody>
      </p:sp>
      <p:sp>
        <p:nvSpPr>
          <p:cNvPr id="59" name="Shape 57"/>
          <p:cNvSpPr/>
          <p:nvPr/>
        </p:nvSpPr>
        <p:spPr>
          <a:xfrm>
            <a:off x="6803136" y="3977640"/>
            <a:ext cx="2029968" cy="457200"/>
          </a:xfrm>
          <a:prstGeom prst="rect">
            <a:avLst/>
          </a:prstGeom>
          <a:solidFill>
            <a:srgbClr val="F8F8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848856" y="397764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Disco, tarjeta de video</a:t>
            </a:r>
            <a:endParaRPr lang="en-US" sz="1150" dirty="0"/>
          </a:p>
        </p:txBody>
      </p:sp>
      <p:sp>
        <p:nvSpPr>
          <p:cNvPr id="61" name="Shape 59"/>
          <p:cNvSpPr/>
          <p:nvPr/>
        </p:nvSpPr>
        <p:spPr>
          <a:xfrm>
            <a:off x="310896" y="4480560"/>
            <a:ext cx="2011680" cy="457200"/>
          </a:xfrm>
          <a:prstGeom prst="rect">
            <a:avLst/>
          </a:prstGeom>
          <a:solidFill>
            <a:srgbClr val="F0F4F8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56616" y="448056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Eficiencia energética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2322576" y="4480560"/>
            <a:ext cx="2240280" cy="457200"/>
          </a:xfrm>
          <a:prstGeom prst="rect">
            <a:avLst/>
          </a:prstGeom>
          <a:solidFill>
            <a:srgbClr val="FFE5E5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368296" y="44805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 (bucle activo)</a:t>
            </a:r>
            <a:endParaRPr lang="en-US" sz="1150" dirty="0"/>
          </a:p>
        </p:txBody>
      </p:sp>
      <p:sp>
        <p:nvSpPr>
          <p:cNvPr id="65" name="Shape 63"/>
          <p:cNvSpPr/>
          <p:nvPr/>
        </p:nvSpPr>
        <p:spPr>
          <a:xfrm>
            <a:off x="4562856" y="4480560"/>
            <a:ext cx="2240280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4608576" y="448056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</a:t>
            </a:r>
            <a:endParaRPr lang="en-US" sz="1150" dirty="0"/>
          </a:p>
        </p:txBody>
      </p:sp>
      <p:sp>
        <p:nvSpPr>
          <p:cNvPr id="67" name="Shape 65"/>
          <p:cNvSpPr/>
          <p:nvPr/>
        </p:nvSpPr>
        <p:spPr>
          <a:xfrm>
            <a:off x="6803136" y="4480560"/>
            <a:ext cx="2029968" cy="457200"/>
          </a:xfrm>
          <a:prstGeom prst="rect">
            <a:avLst/>
          </a:prstGeom>
          <a:solidFill>
            <a:srgbClr val="D5F0E0"/>
          </a:solidFill>
          <a:ln w="6350">
            <a:solidFill>
              <a:srgbClr val="DDDDDD"/>
            </a:solidFill>
            <a:prstDash val="solid"/>
          </a:ln>
        </p:spPr>
      </p:sp>
      <p:sp>
        <p:nvSpPr>
          <p:cNvPr id="68" name="Text 66"/>
          <p:cNvSpPr/>
          <p:nvPr/>
        </p:nvSpPr>
        <p:spPr>
          <a:xfrm>
            <a:off x="6848856" y="4480560"/>
            <a:ext cx="1938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alta</a:t>
            </a:r>
            <a:endParaRPr lang="en-US" sz="11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¿Cuándo Usar Cada Técnica?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01168" y="822960"/>
            <a:ext cx="2834640" cy="4069080"/>
          </a:xfrm>
          <a:prstGeom prst="rect">
            <a:avLst/>
          </a:prstGeom>
          <a:solidFill>
            <a:srgbClr val="FFFFFF"/>
          </a:solidFill>
          <a:ln w="2540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01168" y="822960"/>
            <a:ext cx="2834640" cy="502920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7" name="Text 5"/>
          <p:cNvSpPr/>
          <p:nvPr/>
        </p:nvSpPr>
        <p:spPr>
          <a:xfrm>
            <a:off x="292608" y="822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E/S Programada cuando…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10896" y="1389888"/>
            <a:ext cx="2615184" cy="34015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dispositivo responde muy rápido (microsegundos)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sistema es simple (microcontroladores, BIOS, firmware)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hay otras tareas que la CPU deba realizar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prioriza simplicidad sobre eficiencia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lectura de estado de un sensor en tiempo real embebido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822960"/>
            <a:ext cx="2834640" cy="40690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822960"/>
            <a:ext cx="2834640" cy="50292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1" name="Text 9"/>
          <p:cNvSpPr/>
          <p:nvPr/>
        </p:nvSpPr>
        <p:spPr>
          <a:xfrm>
            <a:off x="3291840" y="822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E/S por Interrupciones cuando…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310128" y="1389888"/>
            <a:ext cx="2615184" cy="34015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dispositivos son lentos e impredecibles (teclado, mouse, red)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CPU necesita atender múltiples dispositivos simultáneamente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volumen de datos es pequeño por evento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requiere un buen balance entre complejidad y eficiencia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servidor web atendiendo múltiples conexiones de red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99632" y="822960"/>
            <a:ext cx="2834640" cy="4069080"/>
          </a:xfrm>
          <a:prstGeom prst="rect">
            <a:avLst/>
          </a:prstGeom>
          <a:solidFill>
            <a:srgbClr val="FFFFFF"/>
          </a:solidFill>
          <a:ln w="25400">
            <a:solidFill>
              <a:srgbClr val="27AE6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99632" y="822960"/>
            <a:ext cx="2834640" cy="5029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5" name="Text 13"/>
          <p:cNvSpPr/>
          <p:nvPr/>
        </p:nvSpPr>
        <p:spPr>
          <a:xfrm>
            <a:off x="6291072" y="8229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DMA cuando…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309360" y="1389888"/>
            <a:ext cx="2615184" cy="34015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transfieren grandes bloques de datos (megabytes)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eficiencia de la CPU es crítica (no puede detenerse)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trabaja con disco rígido, SSD, tarjetas gráficas, audio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throughput del dispositivo justifica el costo del hardware DMA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Ejemplo: lectura de archivos grandes, streaming de video/audio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0"/>
            <a:ext cx="91440" cy="514350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731520"/>
            <a:ext cx="3657600" cy="3657600"/>
          </a:xfrm>
          <a:prstGeom prst="ellipse">
            <a:avLst/>
          </a:prstGeom>
          <a:solidFill>
            <a:srgbClr val="1A3050">
              <a:alpha val="55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Resumen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94360" y="86868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94360" y="868680"/>
            <a:ext cx="2697480" cy="411480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86868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Dispositivos E/S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132588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 · Salida · Bidireccional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Componentes: mecánico + controlador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Controlador: registros datos/estado/control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447288" y="86868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47288" y="868680"/>
            <a:ext cx="2697480" cy="4114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12" name="Text 10"/>
          <p:cNvSpPr/>
          <p:nvPr/>
        </p:nvSpPr>
        <p:spPr>
          <a:xfrm>
            <a:off x="3538728" y="86868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del SO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38728" y="132588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Abstracción, protección, compartición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Independencia del dispositivo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Capas: usuario → driver → ISR → HW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300216" y="86868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300216" y="868680"/>
            <a:ext cx="2697480" cy="41148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6" name="Text 14"/>
          <p:cNvSpPr/>
          <p:nvPr/>
        </p:nvSpPr>
        <p:spPr>
          <a:xfrm>
            <a:off x="6391656" y="86868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Interrupciones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391656" y="132588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Sincrónicas: generadas por CPU (excepciones)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Asincrónicas: generadas por dispositivos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IVT + ISR + prioridades + enmascaramiento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94360" y="288036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94360" y="2880360"/>
            <a:ext cx="2697480" cy="411480"/>
          </a:xfrm>
          <a:prstGeom prst="rect">
            <a:avLst/>
          </a:prstGeom>
          <a:solidFill>
            <a:srgbClr val="4A90D9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288036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Programada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85800" y="333756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en espera activa (polling)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pero ineficiente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dispositivos muy rápidos o sistemas simples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3447288" y="288036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447288" y="2880360"/>
            <a:ext cx="2697480" cy="411480"/>
          </a:xfrm>
          <a:prstGeom prst="rect">
            <a:avLst/>
          </a:prstGeom>
          <a:solidFill>
            <a:srgbClr val="F0A500"/>
          </a:solidFill>
          <a:ln/>
        </p:spPr>
      </p:sp>
      <p:sp>
        <p:nvSpPr>
          <p:cNvPr id="24" name="Text 22"/>
          <p:cNvSpPr/>
          <p:nvPr/>
        </p:nvSpPr>
        <p:spPr>
          <a:xfrm>
            <a:off x="3538728" y="288036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E/S Interrupciones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538728" y="333756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libre entre operaciones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costo/beneficio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teclado, red, mouse, USB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300216" y="2880360"/>
            <a:ext cx="2697480" cy="1874520"/>
          </a:xfrm>
          <a:prstGeom prst="rect">
            <a:avLst/>
          </a:prstGeom>
          <a:solidFill>
            <a:srgbClr val="1A30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300216" y="2880360"/>
            <a:ext cx="2697480" cy="41148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8" name="Text 26"/>
          <p:cNvSpPr/>
          <p:nvPr/>
        </p:nvSpPr>
        <p:spPr>
          <a:xfrm>
            <a:off x="6391656" y="288036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391656" y="3337560"/>
            <a:ext cx="2514600" cy="13716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autónomo de transferencia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casi libre durante la transferencia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disco, SSD, GPU, audio, video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59436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· Arquitectura y Sistemas Operativos · 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son los Dispositivos de E/S?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868680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dispositivos de Entrada/Salida (E/S) son todos los componentes físicos que permiten la comunicación entre la computadora y el mundo exterior.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783080"/>
            <a:ext cx="2743200" cy="3017520"/>
          </a:xfrm>
          <a:prstGeom prst="rect">
            <a:avLst/>
          </a:prstGeom>
          <a:solidFill>
            <a:srgbClr val="FFFFFF"/>
          </a:solidFill>
          <a:ln w="25400">
            <a:solidFill>
              <a:srgbClr val="2D6A9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783080"/>
            <a:ext cx="274320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783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38328" y="2331720"/>
            <a:ext cx="2523744" cy="23774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Teclado, mouse, micrófono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Escáner, cámara web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Sensores, lectores de código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154680" y="1783080"/>
            <a:ext cx="2743200" cy="3017520"/>
          </a:xfrm>
          <a:prstGeom prst="rect">
            <a:avLst/>
          </a:prstGeom>
          <a:solidFill>
            <a:srgbClr val="FFFFFF"/>
          </a:solidFill>
          <a:ln w="25400">
            <a:solidFill>
              <a:srgbClr val="E8A02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1783080"/>
            <a:ext cx="2743200" cy="475488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783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Salida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264408" y="2331720"/>
            <a:ext cx="2523744" cy="23774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Monitor, impresora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Parlantes, proyector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Actuadores, LEDs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080760" y="1783080"/>
            <a:ext cx="2743200" cy="3017520"/>
          </a:xfrm>
          <a:prstGeom prst="rect">
            <a:avLst/>
          </a:prstGeom>
          <a:solidFill>
            <a:srgbClr val="FFFFFF"/>
          </a:solidFill>
          <a:ln w="25400">
            <a:solidFill>
              <a:srgbClr val="6C348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80760" y="1783080"/>
            <a:ext cx="2743200" cy="475488"/>
          </a:xfrm>
          <a:prstGeom prst="rect">
            <a:avLst/>
          </a:prstGeom>
          <a:solidFill>
            <a:srgbClr val="6C3483"/>
          </a:solidFill>
          <a:ln/>
        </p:spPr>
      </p:sp>
      <p:sp>
        <p:nvSpPr>
          <p:cNvPr id="16" name="Text 14"/>
          <p:cNvSpPr/>
          <p:nvPr/>
        </p:nvSpPr>
        <p:spPr>
          <a:xfrm>
            <a:off x="6172200" y="1783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Entrada / Salida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190488" y="2331720"/>
            <a:ext cx="2523744" cy="23774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 rígido, SSD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USB, red NIC</a:t>
            </a:r>
            <a:endParaRPr lang="en-US" sz="1250" dirty="0"/>
          </a:p>
          <a:p>
            <a:pPr marL="342900" indent="-342900">
              <a:buSzPct val="100000"/>
              <a:buChar char="•"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Pantalla táctil, modem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Componentes de un Dispositivo de E/S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68680"/>
            <a:ext cx="109728" cy="1234440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914400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6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Mecánico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38912" y="1307592"/>
            <a:ext cx="5303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parte física del dispositivo que realiza la tarea real: el cabezal lector de un disco, el motor de una impresora, los pines de un puerto.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28600" y="2286000"/>
            <a:ext cx="109728" cy="123444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" y="2331720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Electrónico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(Controlador / Driver de dispositivo)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38912" y="2724912"/>
            <a:ext cx="5303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Circuito integrado que controla el componente mecánico e implementa la interfaz con el bus del sistema. Contiene registros de datos, estado y control.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703320"/>
            <a:ext cx="109728" cy="1234440"/>
          </a:xfrm>
          <a:prstGeom prst="rect">
            <a:avLst/>
          </a:prstGeom>
          <a:solidFill>
            <a:srgbClr val="6C3483"/>
          </a:solidFill>
          <a:ln/>
        </p:spPr>
      </p:sp>
      <p:sp>
        <p:nvSpPr>
          <p:cNvPr id="12" name="Text 10"/>
          <p:cNvSpPr/>
          <p:nvPr/>
        </p:nvSpPr>
        <p:spPr>
          <a:xfrm>
            <a:off x="438912" y="3749040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C34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Interfaz con el Bus del Sistema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38912" y="4142232"/>
            <a:ext cx="5303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registros del controlador son accedidos por la CPU mediante E/S mapeada en memoria (MMIO) o mediante instrucciones especiales de E/S.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9360" y="914400"/>
            <a:ext cx="2560320" cy="393192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09360" y="9144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CONTROLADOR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92240" y="1417320"/>
            <a:ext cx="214884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7" name="Text 15"/>
          <p:cNvSpPr/>
          <p:nvPr/>
        </p:nvSpPr>
        <p:spPr>
          <a:xfrm>
            <a:off x="6492240" y="1417320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Datos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492240" y="2075688"/>
            <a:ext cx="214884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19" name="Text 17"/>
          <p:cNvSpPr/>
          <p:nvPr/>
        </p:nvSpPr>
        <p:spPr>
          <a:xfrm>
            <a:off x="6492240" y="2075688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Estado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92240" y="2734056"/>
            <a:ext cx="214884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2734056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Control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92240" y="3392424"/>
            <a:ext cx="2148840" cy="475488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3" name="Text 21"/>
          <p:cNvSpPr/>
          <p:nvPr/>
        </p:nvSpPr>
        <p:spPr>
          <a:xfrm>
            <a:off x="6492240" y="3392424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 local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571232" y="4114800"/>
            <a:ext cx="0" cy="548640"/>
          </a:xfrm>
          <a:prstGeom prst="line">
            <a:avLst/>
          </a:prstGeom>
          <a:noFill/>
          <a:ln w="25400">
            <a:solidFill>
              <a:srgbClr val="F5C84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92240" y="461772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Bus del sistema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Clasificación de Dispositivos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841248"/>
            <a:ext cx="2331720" cy="658368"/>
          </a:xfrm>
          <a:prstGeom prst="rect">
            <a:avLst/>
          </a:prstGeom>
          <a:solidFill>
            <a:srgbClr val="2D6A9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28600" y="841248"/>
            <a:ext cx="23317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velocidad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651760" y="896112"/>
            <a:ext cx="6309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9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0" y="896112"/>
            <a:ext cx="61264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Teclado (lento) → USB 3.0 → Disco NVMe → GPU (muy rápido)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28600" y="1645920"/>
            <a:ext cx="2331720" cy="658368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28600" y="1645920"/>
            <a:ext cx="23317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unidad de transferencia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651760" y="1700784"/>
            <a:ext cx="6309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0" y="1700784"/>
            <a:ext cx="61264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Carácter (teclado, mouse) · Bloque (disco, SSD, CD-ROM)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228600" y="2450592"/>
            <a:ext cx="2331720" cy="658368"/>
          </a:xfrm>
          <a:prstGeom prst="rect">
            <a:avLst/>
          </a:prstGeom>
          <a:solidFill>
            <a:srgbClr val="6C348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28600" y="2450592"/>
            <a:ext cx="23317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uso compartido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651760" y="2505456"/>
            <a:ext cx="6309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6C348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0" y="2505456"/>
            <a:ext cx="61264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Dedicado (impresora) · Compartible (disco, red)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28600" y="3255264"/>
            <a:ext cx="2331720" cy="658368"/>
          </a:xfrm>
          <a:prstGeom prst="rect">
            <a:avLst/>
          </a:prstGeom>
          <a:solidFill>
            <a:srgbClr val="27AE6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28600" y="3255264"/>
            <a:ext cx="23317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dirección de datos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651760" y="3310128"/>
            <a:ext cx="6309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0" y="3310128"/>
            <a:ext cx="61264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entrada · Solo salida · Bidireccional (E/S)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228600" y="4059936"/>
            <a:ext cx="2331720" cy="658368"/>
          </a:xfrm>
          <a:prstGeom prst="rect">
            <a:avLst/>
          </a:prstGeom>
          <a:solidFill>
            <a:srgbClr val="E74C3C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28600" y="4059936"/>
            <a:ext cx="233172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acceso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2651760" y="4114800"/>
            <a:ext cx="6309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0" y="4114800"/>
            <a:ext cx="61264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Secuencial (cinta magnética) · Acceso aleatorio (disco, SSD)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49140"/>
            <a:ext cx="9144000" cy="59436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73152" cy="21945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1A3050">
              <a:alpha val="6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544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del Sistema Operativo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la Gestión de Dispositivos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¿Por qué el SO gestiona los dispositivos?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84124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un sistema operativo, cada programa debería conocer los detalles técnicos de cada dispositivo — haciendo el software incompatible y frágil.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01168" y="148132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01168" y="1481328"/>
            <a:ext cx="2788920" cy="402336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292608" y="148132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Abstracción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92608" y="192024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Oculta los detalles físicos del hardware. Expone una interfaz uniforme (lectura/escritura) sin importar el dispositivo.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191256" y="148132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91256" y="1481328"/>
            <a:ext cx="2788920" cy="402336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3282696" y="148132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Protección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82696" y="192024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el SO accede directamente al hardware. Los procesos no pueden interferir entre sí ni dañar dispositivos.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81344" y="148132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81344" y="1481328"/>
            <a:ext cx="2788920" cy="402336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6272784" y="148132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Compartición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192024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Permite que múltiples procesos usen el mismo dispositivo mediante colas, planificación y sincronización.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201168" y="317296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01168" y="3172968"/>
            <a:ext cx="2788920" cy="402336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0" name="Text 18"/>
          <p:cNvSpPr/>
          <p:nvPr/>
        </p:nvSpPr>
        <p:spPr>
          <a:xfrm>
            <a:off x="292608" y="317296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Rendimiento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92608" y="361188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Técnicas como buffering, caching y spooling minimizan las esperas y maximizan el uso del hardware.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3191256" y="317296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191256" y="3172968"/>
            <a:ext cx="2788920" cy="402336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4" name="Text 22"/>
          <p:cNvSpPr/>
          <p:nvPr/>
        </p:nvSpPr>
        <p:spPr>
          <a:xfrm>
            <a:off x="3282696" y="317296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🔌  Independencia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282696" y="361188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programas funcionan sin modificarse al cambiar el hardware (drivers estandarizan la interfaz).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181344" y="3172968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81344" y="3172968"/>
            <a:ext cx="2788920" cy="402336"/>
          </a:xfrm>
          <a:prstGeom prst="rect">
            <a:avLst/>
          </a:prstGeom>
          <a:solidFill>
            <a:srgbClr val="2D6A9F"/>
          </a:solidFill>
          <a:ln/>
        </p:spPr>
      </p:sp>
      <p:sp>
        <p:nvSpPr>
          <p:cNvPr id="28" name="Text 26"/>
          <p:cNvSpPr/>
          <p:nvPr/>
        </p:nvSpPr>
        <p:spPr>
          <a:xfrm>
            <a:off x="6272784" y="3172968"/>
            <a:ext cx="2606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Manejo de errores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272784" y="3611880"/>
            <a:ext cx="260604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Detecta, reporta y en muchos casos recupera errores de hardware sin que el usuario lo note.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49808"/>
            <a:ext cx="91440" cy="4393692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Text 2"/>
          <p:cNvSpPr/>
          <p:nvPr/>
        </p:nvSpPr>
        <p:spPr>
          <a:xfrm>
            <a:off x="201168" y="91440"/>
            <a:ext cx="8732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Capas de Software de E/S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28600" y="82296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SO organiza la gestión de E/S en capas jerárquicas, cada una con responsabilidades bien definidas: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01168" y="1261872"/>
            <a:ext cx="8732520" cy="640080"/>
          </a:xfrm>
          <a:prstGeom prst="rect">
            <a:avLst/>
          </a:prstGeom>
          <a:solidFill>
            <a:srgbClr val="4A556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92608" y="1261872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Software de E/S a nivel de usuario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434840" y="1353312"/>
            <a:ext cx="0" cy="4572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261872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Llamadas al sistema (read(), write()). Bibliotecas estándar de E/S.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01168" y="2011680"/>
            <a:ext cx="8732520" cy="640080"/>
          </a:xfrm>
          <a:prstGeom prst="rect">
            <a:avLst/>
          </a:prstGeom>
          <a:solidFill>
            <a:srgbClr val="2D6A9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92608" y="2011680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Software del SO independiente del dispositivo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434840" y="2103120"/>
            <a:ext cx="0" cy="4572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2011680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Buffering, manejo de errores, asignación de dispositivos, interfaz uniforme.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01168" y="2761488"/>
            <a:ext cx="8732520" cy="640080"/>
          </a:xfrm>
          <a:prstGeom prst="rect">
            <a:avLst/>
          </a:prstGeom>
          <a:solidFill>
            <a:srgbClr val="1E3A5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92608" y="276148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Manejadores de dispositivo (Drivers)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434840" y="2852928"/>
            <a:ext cx="0" cy="4572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2761488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 específico de cada dispositivo. Traduce comandos genéricos a operaciones del controlador.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01168" y="3511296"/>
            <a:ext cx="8732520" cy="640080"/>
          </a:xfrm>
          <a:prstGeom prst="rect">
            <a:avLst/>
          </a:prstGeom>
          <a:solidFill>
            <a:srgbClr val="E8A02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292608" y="3511296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Manejadores de interrupciones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434840" y="3602736"/>
            <a:ext cx="0" cy="4572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3511296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Rutinas de bajo nivel que responden a las interrupciones generadas por el hardware.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01168" y="4261104"/>
            <a:ext cx="8732520" cy="640080"/>
          </a:xfrm>
          <a:prstGeom prst="rect">
            <a:avLst/>
          </a:prstGeom>
          <a:solidFill>
            <a:srgbClr val="2C3E5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292608" y="4261104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 Hardware (Controlador del dispositivo)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434840" y="4352544"/>
            <a:ext cx="0" cy="457200"/>
          </a:xfrm>
          <a:prstGeom prst="line">
            <a:avLst/>
          </a:prstGeom>
          <a:noFill/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0" y="4261104"/>
            <a:ext cx="4251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dispositivo físico y su controlador. Realiza la tarea real de E/S.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006840" y="1261872"/>
            <a:ext cx="0" cy="3749040"/>
          </a:xfrm>
          <a:prstGeom prst="line">
            <a:avLst/>
          </a:prstGeom>
          <a:noFill/>
          <a:ln w="25400">
            <a:solidFill>
              <a:srgbClr val="F5C84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887968" y="1828800"/>
            <a:ext cx="365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Solicitud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49140"/>
            <a:ext cx="9144000" cy="594360"/>
          </a:xfrm>
          <a:prstGeom prst="rect">
            <a:avLst/>
          </a:prstGeom>
          <a:solidFill>
            <a:srgbClr val="111827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280160"/>
            <a:ext cx="73152" cy="2194560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1A3050">
              <a:alpha val="6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544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3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85800" y="1188720"/>
            <a:ext cx="80467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Interrupciones:</a:t>
            </a:r>
            <a:endParaRPr lang="en-US" sz="4000" dirty="0"/>
          </a:p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y Funcionamiento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2235</Words>
  <Application>Microsoft Office PowerPoint</Application>
  <PresentationFormat>Presentación en pantalla (16:9)</PresentationFormat>
  <Paragraphs>374</Paragraphs>
  <Slides>23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Entrada/Salida – UTN FRMDP</dc:title>
  <dc:subject>PptxGenJS Presentation</dc:subject>
  <dc:creator>PptxGenJS</dc:creator>
  <cp:lastModifiedBy>Eduardo</cp:lastModifiedBy>
  <cp:revision>2</cp:revision>
  <dcterms:created xsi:type="dcterms:W3CDTF">2026-03-23T19:28:20Z</dcterms:created>
  <dcterms:modified xsi:type="dcterms:W3CDTF">2026-05-01T21:22:49Z</dcterms:modified>
</cp:coreProperties>
</file>