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5143500" cx="9144000"/>
  <p:notesSz cx="5143500" cy="9144000"/>
  <p:embeddedFontLst>
    <p:embeddedFont>
      <p:font typeface="Quattrocento Sans"/>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hQR3VM+VXPTc0CLd/sVs3uxwi3b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QuattrocentoSans-bold.fntdata"/><Relationship Id="rId11" Type="http://schemas.openxmlformats.org/officeDocument/2006/relationships/slide" Target="slides/slide7.xml"/><Relationship Id="rId22" Type="http://schemas.openxmlformats.org/officeDocument/2006/relationships/font" Target="fonts/QuattrocentoSans-boldItalic.fntdata"/><Relationship Id="rId10" Type="http://schemas.openxmlformats.org/officeDocument/2006/relationships/slide" Target="slides/slide6.xml"/><Relationship Id="rId21" Type="http://schemas.openxmlformats.org/officeDocument/2006/relationships/font" Target="fonts/QuattrocentoSans-italic.fntdata"/><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QuattrocentoSans-regular.fntdata"/><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3" name="Google Shape;31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4" name="Google Shape;31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9" name="Google Shape;339;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5" name="Google Shape;365;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6" name="Google Shape;366;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6" name="Google Shape;386;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7" name="Google Shape;387;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0" name="Shape 470"/>
        <p:cNvGrpSpPr/>
        <p:nvPr/>
      </p:nvGrpSpPr>
      <p:grpSpPr>
        <a:xfrm>
          <a:off x="0" y="0"/>
          <a:ext cx="0" cy="0"/>
          <a:chOff x="0" y="0"/>
          <a:chExt cx="0" cy="0"/>
        </a:xfrm>
      </p:grpSpPr>
      <p:sp>
        <p:nvSpPr>
          <p:cNvPr id="471" name="Google Shape;471;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2" name="Google Shape;472;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3" name="Google Shape;473;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 name="Google Shape;4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 name="Google Shape;4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 name="Google Shape;7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 name="Google Shape;74;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4" name="Google Shape;14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2" name="Google Shape;18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5" name="Google Shape;235;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9" name="Google Shape;279;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2744"/>
        </a:solidFill>
      </p:bgPr>
    </p:bg>
    <p:spTree>
      <p:nvGrpSpPr>
        <p:cNvPr id="15" name="Shape 15"/>
        <p:cNvGrpSpPr/>
        <p:nvPr/>
      </p:nvGrpSpPr>
      <p:grpSpPr>
        <a:xfrm>
          <a:off x="0" y="0"/>
          <a:ext cx="0" cy="0"/>
          <a:chOff x="0" y="0"/>
          <a:chExt cx="0" cy="0"/>
        </a:xfrm>
      </p:grpSpPr>
      <p:sp>
        <p:nvSpPr>
          <p:cNvPr id="16" name="Google Shape;16;p1"/>
          <p:cNvSpPr/>
          <p:nvPr/>
        </p:nvSpPr>
        <p:spPr>
          <a:xfrm>
            <a:off x="0" y="0"/>
            <a:ext cx="9144000" cy="6400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
          <p:cNvSpPr/>
          <p:nvPr/>
        </p:nvSpPr>
        <p:spPr>
          <a:xfrm>
            <a:off x="457200" y="914400"/>
            <a:ext cx="64008" cy="3291840"/>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
          <p:cNvSpPr/>
          <p:nvPr/>
        </p:nvSpPr>
        <p:spPr>
          <a:xfrm>
            <a:off x="685800" y="896112"/>
            <a:ext cx="77724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950"/>
              <a:buFont typeface="Calibri"/>
              <a:buNone/>
            </a:pPr>
            <a:r>
              <a:rPr b="1" i="0" lang="en-US" sz="950" u="none" cap="none" strike="noStrike">
                <a:solidFill>
                  <a:srgbClr val="E8C96A"/>
                </a:solidFill>
                <a:latin typeface="Calibri"/>
                <a:ea typeface="Calibri"/>
                <a:cs typeface="Calibri"/>
                <a:sym typeface="Calibri"/>
              </a:rPr>
              <a:t>LEGISLACIÓN · UTN – TECNICATURA EN PROGRAMACIÓN</a:t>
            </a:r>
            <a:endParaRPr b="0" i="0" sz="950" u="none" cap="none" strike="noStrike">
              <a:solidFill>
                <a:schemeClr val="dk1"/>
              </a:solidFill>
              <a:latin typeface="Calibri"/>
              <a:ea typeface="Calibri"/>
              <a:cs typeface="Calibri"/>
              <a:sym typeface="Calibri"/>
            </a:endParaRPr>
          </a:p>
        </p:txBody>
      </p:sp>
      <p:sp>
        <p:nvSpPr>
          <p:cNvPr id="19" name="Google Shape;19;p1"/>
          <p:cNvSpPr/>
          <p:nvPr/>
        </p:nvSpPr>
        <p:spPr>
          <a:xfrm>
            <a:off x="685800" y="1280160"/>
            <a:ext cx="5669280" cy="1783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5000"/>
              <a:buFont typeface="Georgia"/>
              <a:buNone/>
            </a:pPr>
            <a:r>
              <a:rPr b="1" i="0" lang="en-US" sz="5000" u="none" cap="none" strike="noStrike">
                <a:solidFill>
                  <a:srgbClr val="FFFFFF"/>
                </a:solidFill>
                <a:latin typeface="Georgia"/>
                <a:ea typeface="Georgia"/>
                <a:cs typeface="Georgia"/>
                <a:sym typeface="Georgia"/>
              </a:rPr>
              <a:t>Introducción</a:t>
            </a:r>
            <a:endParaRPr b="0" i="0" sz="50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5000"/>
              <a:buFont typeface="Georgia"/>
              <a:buNone/>
            </a:pPr>
            <a:r>
              <a:rPr b="1" i="0" lang="en-US" sz="5000" u="none" cap="none" strike="noStrike">
                <a:solidFill>
                  <a:srgbClr val="FFFFFF"/>
                </a:solidFill>
                <a:latin typeface="Georgia"/>
                <a:ea typeface="Georgia"/>
                <a:cs typeface="Georgia"/>
                <a:sym typeface="Georgia"/>
              </a:rPr>
              <a:t>al Derecho</a:t>
            </a:r>
            <a:endParaRPr b="0" i="0" sz="5000" u="none" cap="none" strike="noStrike">
              <a:solidFill>
                <a:schemeClr val="dk1"/>
              </a:solidFill>
              <a:latin typeface="Calibri"/>
              <a:ea typeface="Calibri"/>
              <a:cs typeface="Calibri"/>
              <a:sym typeface="Calibri"/>
            </a:endParaRPr>
          </a:p>
        </p:txBody>
      </p:sp>
      <p:sp>
        <p:nvSpPr>
          <p:cNvPr id="20" name="Google Shape;20;p1"/>
          <p:cNvSpPr/>
          <p:nvPr/>
        </p:nvSpPr>
        <p:spPr>
          <a:xfrm>
            <a:off x="685800" y="3127248"/>
            <a:ext cx="640080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8E8"/>
              </a:buClr>
              <a:buSzPts val="1400"/>
              <a:buFont typeface="Calibri"/>
              <a:buNone/>
            </a:pPr>
            <a:r>
              <a:rPr b="0" i="1" lang="en-US" sz="1400" u="none" cap="none" strike="noStrike">
                <a:solidFill>
                  <a:srgbClr val="E8E8E8"/>
                </a:solidFill>
                <a:latin typeface="Calibri"/>
                <a:ea typeface="Calibri"/>
                <a:cs typeface="Calibri"/>
                <a:sym typeface="Calibri"/>
              </a:rPr>
              <a:t>Clase </a:t>
            </a:r>
            <a:r>
              <a:rPr i="1" lang="en-US">
                <a:solidFill>
                  <a:srgbClr val="E8E8E8"/>
                </a:solidFill>
                <a:latin typeface="Calibri"/>
                <a:ea typeface="Calibri"/>
                <a:cs typeface="Calibri"/>
                <a:sym typeface="Calibri"/>
              </a:rPr>
              <a:t>2</a:t>
            </a:r>
            <a:r>
              <a:rPr b="0" i="1" lang="en-US" sz="1400" u="none" cap="none" strike="noStrike">
                <a:solidFill>
                  <a:srgbClr val="E8E8E8"/>
                </a:solidFill>
                <a:latin typeface="Calibri"/>
                <a:ea typeface="Calibri"/>
                <a:cs typeface="Calibri"/>
                <a:sym typeface="Calibri"/>
              </a:rPr>
              <a:t> · 2 horas</a:t>
            </a:r>
            <a:endParaRPr b="0" i="0" sz="1400" u="none" cap="none" strike="noStrike">
              <a:solidFill>
                <a:schemeClr val="dk1"/>
              </a:solidFill>
              <a:latin typeface="Calibri"/>
              <a:ea typeface="Calibri"/>
              <a:cs typeface="Calibri"/>
              <a:sym typeface="Calibri"/>
            </a:endParaRPr>
          </a:p>
        </p:txBody>
      </p:sp>
      <p:sp>
        <p:nvSpPr>
          <p:cNvPr id="21" name="Google Shape;21;p1"/>
          <p:cNvSpPr/>
          <p:nvPr/>
        </p:nvSpPr>
        <p:spPr>
          <a:xfrm>
            <a:off x="685800" y="3547872"/>
            <a:ext cx="64008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200"/>
              <a:buFont typeface="Calibri"/>
              <a:buNone/>
            </a:pPr>
            <a:r>
              <a:rPr b="0" i="0" lang="en-US" sz="1200" u="none" cap="none" strike="noStrike">
                <a:solidFill>
                  <a:srgbClr val="C9A84C"/>
                </a:solidFill>
                <a:latin typeface="Calibri"/>
                <a:ea typeface="Calibri"/>
                <a:cs typeface="Calibri"/>
                <a:sym typeface="Calibri"/>
              </a:rPr>
              <a:t>Doctrina · Jurisprudencia · Derecho y Tecnología</a:t>
            </a:r>
            <a:endParaRPr b="0" i="0" sz="1200" u="none" cap="none" strike="noStrike">
              <a:solidFill>
                <a:schemeClr val="dk1"/>
              </a:solidFill>
              <a:latin typeface="Calibri"/>
              <a:ea typeface="Calibri"/>
              <a:cs typeface="Calibri"/>
              <a:sym typeface="Calibri"/>
            </a:endParaRPr>
          </a:p>
        </p:txBody>
      </p:sp>
      <p:sp>
        <p:nvSpPr>
          <p:cNvPr id="22" name="Google Shape;22;p1"/>
          <p:cNvSpPr/>
          <p:nvPr/>
        </p:nvSpPr>
        <p:spPr>
          <a:xfrm>
            <a:off x="6126480" y="457200"/>
            <a:ext cx="3291840" cy="3291840"/>
          </a:xfrm>
          <a:prstGeom prst="ellipse">
            <a:avLst/>
          </a:prstGeom>
          <a:solidFill>
            <a:srgbClr val="243358">
              <a:alpha val="80000"/>
            </a:srgbClr>
          </a:solidFill>
          <a:ln cap="flat" cmpd="sng" w="254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1"/>
          <p:cNvSpPr/>
          <p:nvPr/>
        </p:nvSpPr>
        <p:spPr>
          <a:xfrm>
            <a:off x="6309360" y="822960"/>
            <a:ext cx="2926080" cy="2560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7800"/>
              <a:buFont typeface="Quattrocento Sans"/>
              <a:buNone/>
            </a:pPr>
            <a:r>
              <a:rPr b="0" i="0" lang="en-US" sz="7800" u="none" cap="none" strike="noStrike">
                <a:solidFill>
                  <a:srgbClr val="C9A84C"/>
                </a:solidFill>
                <a:latin typeface="Quattrocento Sans"/>
                <a:ea typeface="Quattrocento Sans"/>
                <a:cs typeface="Quattrocento Sans"/>
                <a:sym typeface="Quattrocento Sans"/>
              </a:rPr>
              <a:t>⚖</a:t>
            </a:r>
            <a:endParaRPr b="0" i="0" sz="7800" u="none" cap="none" strike="noStrike">
              <a:solidFill>
                <a:schemeClr val="dk1"/>
              </a:solidFill>
              <a:latin typeface="Calibri"/>
              <a:ea typeface="Calibri"/>
              <a:cs typeface="Calibri"/>
              <a:sym typeface="Calibri"/>
            </a:endParaRPr>
          </a:p>
        </p:txBody>
      </p:sp>
      <p:sp>
        <p:nvSpPr>
          <p:cNvPr id="24" name="Google Shape;24;p1"/>
          <p:cNvSpPr/>
          <p:nvPr/>
        </p:nvSpPr>
        <p:spPr>
          <a:xfrm>
            <a:off x="0" y="4160520"/>
            <a:ext cx="9144000" cy="978408"/>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1"/>
          <p:cNvSpPr/>
          <p:nvPr/>
        </p:nvSpPr>
        <p:spPr>
          <a:xfrm>
            <a:off x="256032" y="4242816"/>
            <a:ext cx="1609344" cy="804672"/>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1"/>
          <p:cNvSpPr/>
          <p:nvPr/>
        </p:nvSpPr>
        <p:spPr>
          <a:xfrm>
            <a:off x="256032" y="4251960"/>
            <a:ext cx="1609344"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900"/>
              <a:buFont typeface="Calibri"/>
              <a:buNone/>
            </a:pPr>
            <a:r>
              <a:rPr b="1" i="0" lang="en-US" sz="900" u="none" cap="none" strike="noStrike">
                <a:solidFill>
                  <a:srgbClr val="C9A84C"/>
                </a:solidFill>
                <a:latin typeface="Calibri"/>
                <a:ea typeface="Calibri"/>
                <a:cs typeface="Calibri"/>
                <a:sym typeface="Calibri"/>
              </a:rPr>
              <a:t>01</a:t>
            </a:r>
            <a:endParaRPr b="0" i="0" sz="900" u="none" cap="none" strike="noStrike">
              <a:solidFill>
                <a:schemeClr val="dk1"/>
              </a:solidFill>
              <a:latin typeface="Calibri"/>
              <a:ea typeface="Calibri"/>
              <a:cs typeface="Calibri"/>
              <a:sym typeface="Calibri"/>
            </a:endParaRPr>
          </a:p>
        </p:txBody>
      </p:sp>
      <p:sp>
        <p:nvSpPr>
          <p:cNvPr id="27" name="Google Shape;27;p1"/>
          <p:cNvSpPr/>
          <p:nvPr/>
        </p:nvSpPr>
        <p:spPr>
          <a:xfrm>
            <a:off x="301752" y="4526280"/>
            <a:ext cx="1517904"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Qué es el Derecho</a:t>
            </a:r>
            <a:endParaRPr b="0" i="0" sz="950" u="none" cap="none" strike="noStrike">
              <a:solidFill>
                <a:schemeClr val="dk1"/>
              </a:solidFill>
              <a:latin typeface="Calibri"/>
              <a:ea typeface="Calibri"/>
              <a:cs typeface="Calibri"/>
              <a:sym typeface="Calibri"/>
            </a:endParaRPr>
          </a:p>
        </p:txBody>
      </p:sp>
      <p:sp>
        <p:nvSpPr>
          <p:cNvPr id="28" name="Google Shape;28;p1"/>
          <p:cNvSpPr/>
          <p:nvPr/>
        </p:nvSpPr>
        <p:spPr>
          <a:xfrm>
            <a:off x="2048256" y="4242816"/>
            <a:ext cx="1609344" cy="804672"/>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1"/>
          <p:cNvSpPr/>
          <p:nvPr/>
        </p:nvSpPr>
        <p:spPr>
          <a:xfrm>
            <a:off x="2048256" y="4251960"/>
            <a:ext cx="1609344"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900"/>
              <a:buFont typeface="Calibri"/>
              <a:buNone/>
            </a:pPr>
            <a:r>
              <a:rPr b="1" i="0" lang="en-US" sz="900" u="none" cap="none" strike="noStrike">
                <a:solidFill>
                  <a:srgbClr val="C9A84C"/>
                </a:solidFill>
                <a:latin typeface="Calibri"/>
                <a:ea typeface="Calibri"/>
                <a:cs typeface="Calibri"/>
                <a:sym typeface="Calibri"/>
              </a:rPr>
              <a:t>02</a:t>
            </a:r>
            <a:endParaRPr b="0" i="0" sz="900" u="none" cap="none" strike="noStrike">
              <a:solidFill>
                <a:schemeClr val="dk1"/>
              </a:solidFill>
              <a:latin typeface="Calibri"/>
              <a:ea typeface="Calibri"/>
              <a:cs typeface="Calibri"/>
              <a:sym typeface="Calibri"/>
            </a:endParaRPr>
          </a:p>
        </p:txBody>
      </p:sp>
      <p:sp>
        <p:nvSpPr>
          <p:cNvPr id="30" name="Google Shape;30;p1"/>
          <p:cNvSpPr/>
          <p:nvPr/>
        </p:nvSpPr>
        <p:spPr>
          <a:xfrm>
            <a:off x="2093976" y="4526280"/>
            <a:ext cx="1517904"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Función social</a:t>
            </a:r>
            <a:endParaRPr b="0" i="0" sz="950" u="none" cap="none" strike="noStrike">
              <a:solidFill>
                <a:schemeClr val="dk1"/>
              </a:solidFill>
              <a:latin typeface="Calibri"/>
              <a:ea typeface="Calibri"/>
              <a:cs typeface="Calibri"/>
              <a:sym typeface="Calibri"/>
            </a:endParaRPr>
          </a:p>
        </p:txBody>
      </p:sp>
      <p:sp>
        <p:nvSpPr>
          <p:cNvPr id="31" name="Google Shape;31;p1"/>
          <p:cNvSpPr/>
          <p:nvPr/>
        </p:nvSpPr>
        <p:spPr>
          <a:xfrm>
            <a:off x="3840480" y="4242816"/>
            <a:ext cx="1609344" cy="804672"/>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1"/>
          <p:cNvSpPr/>
          <p:nvPr/>
        </p:nvSpPr>
        <p:spPr>
          <a:xfrm>
            <a:off x="3840480" y="4251960"/>
            <a:ext cx="1609344"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900"/>
              <a:buFont typeface="Calibri"/>
              <a:buNone/>
            </a:pPr>
            <a:r>
              <a:rPr b="1" i="0" lang="en-US" sz="900" u="none" cap="none" strike="noStrike">
                <a:solidFill>
                  <a:srgbClr val="C9A84C"/>
                </a:solidFill>
                <a:latin typeface="Calibri"/>
                <a:ea typeface="Calibri"/>
                <a:cs typeface="Calibri"/>
                <a:sym typeface="Calibri"/>
              </a:rPr>
              <a:t>03</a:t>
            </a:r>
            <a:endParaRPr b="0" i="0" sz="900" u="none" cap="none" strike="noStrike">
              <a:solidFill>
                <a:schemeClr val="dk1"/>
              </a:solidFill>
              <a:latin typeface="Calibri"/>
              <a:ea typeface="Calibri"/>
              <a:cs typeface="Calibri"/>
              <a:sym typeface="Calibri"/>
            </a:endParaRPr>
          </a:p>
        </p:txBody>
      </p:sp>
      <p:sp>
        <p:nvSpPr>
          <p:cNvPr id="33" name="Google Shape;33;p1"/>
          <p:cNvSpPr/>
          <p:nvPr/>
        </p:nvSpPr>
        <p:spPr>
          <a:xfrm>
            <a:off x="3886200" y="4526280"/>
            <a:ext cx="1517904"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Objetivo / Subjetivo</a:t>
            </a:r>
            <a:endParaRPr b="0" i="0" sz="950" u="none" cap="none" strike="noStrike">
              <a:solidFill>
                <a:schemeClr val="dk1"/>
              </a:solidFill>
              <a:latin typeface="Calibri"/>
              <a:ea typeface="Calibri"/>
              <a:cs typeface="Calibri"/>
              <a:sym typeface="Calibri"/>
            </a:endParaRPr>
          </a:p>
        </p:txBody>
      </p:sp>
      <p:sp>
        <p:nvSpPr>
          <p:cNvPr id="34" name="Google Shape;34;p1"/>
          <p:cNvSpPr/>
          <p:nvPr/>
        </p:nvSpPr>
        <p:spPr>
          <a:xfrm>
            <a:off x="5632704" y="4242816"/>
            <a:ext cx="1609344" cy="804672"/>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1"/>
          <p:cNvSpPr/>
          <p:nvPr/>
        </p:nvSpPr>
        <p:spPr>
          <a:xfrm>
            <a:off x="5632704" y="4251960"/>
            <a:ext cx="1609344"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900"/>
              <a:buFont typeface="Calibri"/>
              <a:buNone/>
            </a:pPr>
            <a:r>
              <a:rPr b="1" i="0" lang="en-US" sz="900" u="none" cap="none" strike="noStrike">
                <a:solidFill>
                  <a:srgbClr val="C9A84C"/>
                </a:solidFill>
                <a:latin typeface="Calibri"/>
                <a:ea typeface="Calibri"/>
                <a:cs typeface="Calibri"/>
                <a:sym typeface="Calibri"/>
              </a:rPr>
              <a:t>04</a:t>
            </a:r>
            <a:endParaRPr b="0" i="0" sz="900" u="none" cap="none" strike="noStrike">
              <a:solidFill>
                <a:schemeClr val="dk1"/>
              </a:solidFill>
              <a:latin typeface="Calibri"/>
              <a:ea typeface="Calibri"/>
              <a:cs typeface="Calibri"/>
              <a:sym typeface="Calibri"/>
            </a:endParaRPr>
          </a:p>
        </p:txBody>
      </p:sp>
      <p:sp>
        <p:nvSpPr>
          <p:cNvPr id="36" name="Google Shape;36;p1"/>
          <p:cNvSpPr/>
          <p:nvPr/>
        </p:nvSpPr>
        <p:spPr>
          <a:xfrm>
            <a:off x="5678424" y="4526280"/>
            <a:ext cx="1517904"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Ciencia del Derecho</a:t>
            </a:r>
            <a:endParaRPr b="0" i="0" sz="950" u="none" cap="none" strike="noStrike">
              <a:solidFill>
                <a:schemeClr val="dk1"/>
              </a:solidFill>
              <a:latin typeface="Calibri"/>
              <a:ea typeface="Calibri"/>
              <a:cs typeface="Calibri"/>
              <a:sym typeface="Calibri"/>
            </a:endParaRPr>
          </a:p>
        </p:txBody>
      </p:sp>
      <p:sp>
        <p:nvSpPr>
          <p:cNvPr id="37" name="Google Shape;37;p1"/>
          <p:cNvSpPr/>
          <p:nvPr/>
        </p:nvSpPr>
        <p:spPr>
          <a:xfrm>
            <a:off x="7424928" y="4242816"/>
            <a:ext cx="1609344" cy="804672"/>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1"/>
          <p:cNvSpPr/>
          <p:nvPr/>
        </p:nvSpPr>
        <p:spPr>
          <a:xfrm>
            <a:off x="7424928" y="4251960"/>
            <a:ext cx="1609344" cy="25603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900"/>
              <a:buFont typeface="Calibri"/>
              <a:buNone/>
            </a:pPr>
            <a:r>
              <a:rPr b="1" i="0" lang="en-US" sz="900" u="none" cap="none" strike="noStrike">
                <a:solidFill>
                  <a:srgbClr val="C9A84C"/>
                </a:solidFill>
                <a:latin typeface="Calibri"/>
                <a:ea typeface="Calibri"/>
                <a:cs typeface="Calibri"/>
                <a:sym typeface="Calibri"/>
              </a:rPr>
              <a:t>05</a:t>
            </a:r>
            <a:endParaRPr b="0" i="0" sz="900" u="none" cap="none" strike="noStrike">
              <a:solidFill>
                <a:schemeClr val="dk1"/>
              </a:solidFill>
              <a:latin typeface="Calibri"/>
              <a:ea typeface="Calibri"/>
              <a:cs typeface="Calibri"/>
              <a:sym typeface="Calibri"/>
            </a:endParaRPr>
          </a:p>
        </p:txBody>
      </p:sp>
      <p:sp>
        <p:nvSpPr>
          <p:cNvPr id="39" name="Google Shape;39;p1"/>
          <p:cNvSpPr/>
          <p:nvPr/>
        </p:nvSpPr>
        <p:spPr>
          <a:xfrm>
            <a:off x="7470648" y="4526280"/>
            <a:ext cx="1517904"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3 Casos reales de IA</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15" name="Shape 315"/>
        <p:cNvGrpSpPr/>
        <p:nvPr/>
      </p:nvGrpSpPr>
      <p:grpSpPr>
        <a:xfrm>
          <a:off x="0" y="0"/>
          <a:ext cx="0" cy="0"/>
          <a:chOff x="0" y="0"/>
          <a:chExt cx="0" cy="0"/>
        </a:xfrm>
      </p:grpSpPr>
      <p:sp>
        <p:nvSpPr>
          <p:cNvPr id="316" name="Google Shape;316;p10"/>
          <p:cNvSpPr/>
          <p:nvPr/>
        </p:nvSpPr>
        <p:spPr>
          <a:xfrm>
            <a:off x="0" y="0"/>
            <a:ext cx="9144000" cy="960120"/>
          </a:xfrm>
          <a:prstGeom prst="rect">
            <a:avLst/>
          </a:prstGeom>
          <a:solidFill>
            <a:srgbClr val="9B1C1C"/>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10"/>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0"/>
          <p:cNvSpPr/>
          <p:nvPr/>
        </p:nvSpPr>
        <p:spPr>
          <a:xfrm>
            <a:off x="411480" y="91440"/>
            <a:ext cx="832104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000"/>
              <a:buFont typeface="Georgia"/>
              <a:buNone/>
            </a:pPr>
            <a:r>
              <a:rPr b="1" i="0" lang="en-US" sz="2000" u="none" cap="none" strike="noStrike">
                <a:solidFill>
                  <a:srgbClr val="FFFFFF"/>
                </a:solidFill>
                <a:latin typeface="Georgia"/>
                <a:ea typeface="Georgia"/>
                <a:cs typeface="Georgia"/>
                <a:sym typeface="Georgia"/>
              </a:rPr>
              <a:t>🤖  Caso 1 — Algoritmos discriminatorios · Amazon</a:t>
            </a:r>
            <a:endParaRPr b="0" i="0" sz="2000" u="none" cap="none" strike="noStrike">
              <a:solidFill>
                <a:schemeClr val="dk1"/>
              </a:solidFill>
              <a:latin typeface="Calibri"/>
              <a:ea typeface="Calibri"/>
              <a:cs typeface="Calibri"/>
              <a:sym typeface="Calibri"/>
            </a:endParaRPr>
          </a:p>
        </p:txBody>
      </p:sp>
      <p:sp>
        <p:nvSpPr>
          <p:cNvPr id="319" name="Google Shape;319;p10"/>
          <p:cNvSpPr/>
          <p:nvPr/>
        </p:nvSpPr>
        <p:spPr>
          <a:xfrm>
            <a:off x="411480" y="566928"/>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CA5A5"/>
              </a:buClr>
              <a:buSzPts val="1100"/>
              <a:buFont typeface="Calibri"/>
              <a:buNone/>
            </a:pPr>
            <a:r>
              <a:rPr b="0" i="1" lang="en-US" sz="1100" u="none" cap="none" strike="noStrike">
                <a:solidFill>
                  <a:srgbClr val="FCA5A5"/>
                </a:solidFill>
                <a:latin typeface="Calibri"/>
                <a:ea typeface="Calibri"/>
                <a:cs typeface="Calibri"/>
                <a:sym typeface="Calibri"/>
              </a:rPr>
              <a:t>AI hiring tool · 2014–2018 · Discriminación laboral indirecta</a:t>
            </a:r>
            <a:endParaRPr b="0" i="0" sz="1100" u="none" cap="none" strike="noStrike">
              <a:solidFill>
                <a:schemeClr val="dk1"/>
              </a:solidFill>
              <a:latin typeface="Calibri"/>
              <a:ea typeface="Calibri"/>
              <a:cs typeface="Calibri"/>
              <a:sym typeface="Calibri"/>
            </a:endParaRPr>
          </a:p>
        </p:txBody>
      </p:sp>
      <p:sp>
        <p:nvSpPr>
          <p:cNvPr id="320" name="Google Shape;320;p10"/>
          <p:cNvSpPr/>
          <p:nvPr/>
        </p:nvSpPr>
        <p:spPr>
          <a:xfrm>
            <a:off x="347472" y="1097280"/>
            <a:ext cx="8449056" cy="6035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150"/>
              <a:buFont typeface="Calibri"/>
              <a:buNone/>
            </a:pPr>
            <a:r>
              <a:rPr b="0" i="0" lang="en-US" sz="1150" u="none" cap="none" strike="noStrike">
                <a:solidFill>
                  <a:srgbClr val="111827"/>
                </a:solidFill>
                <a:latin typeface="Calibri"/>
                <a:ea typeface="Calibri"/>
                <a:cs typeface="Calibri"/>
                <a:sym typeface="Calibri"/>
              </a:rPr>
              <a:t>Amazon creó una IA para seleccionar CVs que aprendía de contrataciones históricas (mayoría hombres). El algoritmo penalizó CVs de mujeres: reducía puntuación al detectar la palabra "women" y descartaba graduadas de universidades femeninas. Cancelado en 2018.</a:t>
            </a:r>
            <a:endParaRPr b="0" i="0" sz="1150" u="none" cap="none" strike="noStrike">
              <a:solidFill>
                <a:schemeClr val="dk1"/>
              </a:solidFill>
              <a:latin typeface="Calibri"/>
              <a:ea typeface="Calibri"/>
              <a:cs typeface="Calibri"/>
              <a:sym typeface="Calibri"/>
            </a:endParaRPr>
          </a:p>
        </p:txBody>
      </p:sp>
      <p:sp>
        <p:nvSpPr>
          <p:cNvPr id="321" name="Google Shape;321;p10"/>
          <p:cNvSpPr/>
          <p:nvPr/>
        </p:nvSpPr>
        <p:spPr>
          <a:xfrm>
            <a:off x="320040" y="1810512"/>
            <a:ext cx="4096512" cy="1353312"/>
          </a:xfrm>
          <a:prstGeom prst="rect">
            <a:avLst/>
          </a:prstGeom>
          <a:solidFill>
            <a:srgbClr val="FEF2F2"/>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0"/>
          <p:cNvSpPr/>
          <p:nvPr/>
        </p:nvSpPr>
        <p:spPr>
          <a:xfrm>
            <a:off x="457200" y="1883664"/>
            <a:ext cx="38404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1C1C"/>
              </a:buClr>
              <a:buSzPts val="1100"/>
              <a:buFont typeface="Calibri"/>
              <a:buNone/>
            </a:pPr>
            <a:r>
              <a:rPr b="1" i="0" lang="en-US" sz="1100" u="none" cap="none" strike="noStrike">
                <a:solidFill>
                  <a:srgbClr val="9B1C1C"/>
                </a:solidFill>
                <a:latin typeface="Calibri"/>
                <a:ea typeface="Calibri"/>
                <a:cs typeface="Calibri"/>
                <a:sym typeface="Calibri"/>
              </a:rPr>
              <a:t>⚠️  Problema jurídico</a:t>
            </a:r>
            <a:endParaRPr b="0" i="0" sz="1100" u="none" cap="none" strike="noStrike">
              <a:solidFill>
                <a:schemeClr val="dk1"/>
              </a:solidFill>
              <a:latin typeface="Calibri"/>
              <a:ea typeface="Calibri"/>
              <a:cs typeface="Calibri"/>
              <a:sym typeface="Calibri"/>
            </a:endParaRPr>
          </a:p>
        </p:txBody>
      </p:sp>
      <p:sp>
        <p:nvSpPr>
          <p:cNvPr id="323" name="Google Shape;323;p10"/>
          <p:cNvSpPr/>
          <p:nvPr/>
        </p:nvSpPr>
        <p:spPr>
          <a:xfrm>
            <a:off x="457200" y="2194560"/>
            <a:ext cx="384048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Discriminación laboral indirecta: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Principio de igualdad (art. 16 CN)</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Ley 23.592 antidiscriminatoria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Art. 21 Carta de Derechos Fundamentales UE</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EU AI Act: sistemas de RRHH = alto riesgo</a:t>
            </a:r>
            <a:endParaRPr b="0" i="0" sz="1050" u="none" cap="none" strike="noStrike">
              <a:solidFill>
                <a:schemeClr val="dk1"/>
              </a:solidFill>
              <a:latin typeface="Calibri"/>
              <a:ea typeface="Calibri"/>
              <a:cs typeface="Calibri"/>
              <a:sym typeface="Calibri"/>
            </a:endParaRPr>
          </a:p>
        </p:txBody>
      </p:sp>
      <p:sp>
        <p:nvSpPr>
          <p:cNvPr id="324" name="Google Shape;324;p10"/>
          <p:cNvSpPr/>
          <p:nvPr/>
        </p:nvSpPr>
        <p:spPr>
          <a:xfrm>
            <a:off x="4727448" y="1810512"/>
            <a:ext cx="4069080" cy="1353312"/>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0"/>
          <p:cNvSpPr/>
          <p:nvPr/>
        </p:nvSpPr>
        <p:spPr>
          <a:xfrm>
            <a:off x="4727448" y="1810512"/>
            <a:ext cx="54864" cy="1353312"/>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0"/>
          <p:cNvSpPr/>
          <p:nvPr/>
        </p:nvSpPr>
        <p:spPr>
          <a:xfrm>
            <a:off x="4837176" y="1865376"/>
            <a:ext cx="390448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Frank Pasquale – The Black Box Society (2015)</a:t>
            </a:r>
            <a:endParaRPr b="0" i="0" sz="900" u="none" cap="none" strike="noStrike">
              <a:solidFill>
                <a:schemeClr val="dk1"/>
              </a:solidFill>
              <a:latin typeface="Calibri"/>
              <a:ea typeface="Calibri"/>
              <a:cs typeface="Calibri"/>
              <a:sym typeface="Calibri"/>
            </a:endParaRPr>
          </a:p>
        </p:txBody>
      </p:sp>
      <p:sp>
        <p:nvSpPr>
          <p:cNvPr id="327" name="Google Shape;327;p10"/>
          <p:cNvSpPr/>
          <p:nvPr/>
        </p:nvSpPr>
        <p:spPr>
          <a:xfrm>
            <a:off x="4837176" y="2093976"/>
            <a:ext cx="3904488" cy="9875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Los algoritmos generan decisiones automáticas opacas que afectan derechos sin posibilidad de cuestionamiento. Propone el "derecho a la explicación" de toda decisión algorítmica.</a:t>
            </a:r>
            <a:endParaRPr b="0" i="0" sz="1050" u="none" cap="none" strike="noStrike">
              <a:solidFill>
                <a:schemeClr val="dk1"/>
              </a:solidFill>
              <a:latin typeface="Calibri"/>
              <a:ea typeface="Calibri"/>
              <a:cs typeface="Calibri"/>
              <a:sym typeface="Calibri"/>
            </a:endParaRPr>
          </a:p>
        </p:txBody>
      </p:sp>
      <p:sp>
        <p:nvSpPr>
          <p:cNvPr id="328" name="Google Shape;328;p10"/>
          <p:cNvSpPr/>
          <p:nvPr/>
        </p:nvSpPr>
        <p:spPr>
          <a:xfrm>
            <a:off x="320040" y="3246120"/>
            <a:ext cx="4069080" cy="106070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0"/>
          <p:cNvSpPr/>
          <p:nvPr/>
        </p:nvSpPr>
        <p:spPr>
          <a:xfrm>
            <a:off x="320040" y="3246120"/>
            <a:ext cx="54864" cy="106070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0"/>
          <p:cNvSpPr/>
          <p:nvPr/>
        </p:nvSpPr>
        <p:spPr>
          <a:xfrm>
            <a:off x="429768" y="3300984"/>
            <a:ext cx="390448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Cathy O'Neil – Weapons of Math Destruction (2016)</a:t>
            </a:r>
            <a:endParaRPr b="0" i="0" sz="900" u="none" cap="none" strike="noStrike">
              <a:solidFill>
                <a:schemeClr val="dk1"/>
              </a:solidFill>
              <a:latin typeface="Calibri"/>
              <a:ea typeface="Calibri"/>
              <a:cs typeface="Calibri"/>
              <a:sym typeface="Calibri"/>
            </a:endParaRPr>
          </a:p>
        </p:txBody>
      </p:sp>
      <p:sp>
        <p:nvSpPr>
          <p:cNvPr id="331" name="Google Shape;331;p10"/>
          <p:cNvSpPr/>
          <p:nvPr/>
        </p:nvSpPr>
        <p:spPr>
          <a:xfrm>
            <a:off x="429768" y="3529584"/>
            <a:ext cx="3904488" cy="6949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Los modelos algorítmicos reproducen y amplifican sesgos existentes en los datos. Son "armas de destrucción matemática" cuando afectan derechos a gran escala sin transparencia ni posibilidad de apelación.</a:t>
            </a:r>
            <a:endParaRPr b="0" i="0" sz="1050" u="none" cap="none" strike="noStrike">
              <a:solidFill>
                <a:schemeClr val="dk1"/>
              </a:solidFill>
              <a:latin typeface="Calibri"/>
              <a:ea typeface="Calibri"/>
              <a:cs typeface="Calibri"/>
              <a:sym typeface="Calibri"/>
            </a:endParaRPr>
          </a:p>
        </p:txBody>
      </p:sp>
      <p:sp>
        <p:nvSpPr>
          <p:cNvPr id="332" name="Google Shape;332;p10"/>
          <p:cNvSpPr/>
          <p:nvPr/>
        </p:nvSpPr>
        <p:spPr>
          <a:xfrm>
            <a:off x="4727448" y="3246120"/>
            <a:ext cx="4069080" cy="1060704"/>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10"/>
          <p:cNvSpPr/>
          <p:nvPr/>
        </p:nvSpPr>
        <p:spPr>
          <a:xfrm>
            <a:off x="4864608" y="3310128"/>
            <a:ext cx="384048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050"/>
              <a:buFont typeface="Calibri"/>
              <a:buNone/>
            </a:pPr>
            <a:r>
              <a:rPr b="1" i="0" lang="en-US" sz="1050" u="none" cap="none" strike="noStrike">
                <a:solidFill>
                  <a:srgbClr val="C9A84C"/>
                </a:solidFill>
                <a:latin typeface="Calibri"/>
                <a:ea typeface="Calibri"/>
                <a:cs typeface="Calibri"/>
                <a:sym typeface="Calibri"/>
              </a:rPr>
              <a:t>🗣️  Preguntas para el aula</a:t>
            </a:r>
            <a:endParaRPr b="0" i="0" sz="1050" u="none" cap="none" strike="noStrike">
              <a:solidFill>
                <a:schemeClr val="dk1"/>
              </a:solidFill>
              <a:latin typeface="Calibri"/>
              <a:ea typeface="Calibri"/>
              <a:cs typeface="Calibri"/>
              <a:sym typeface="Calibri"/>
            </a:endParaRPr>
          </a:p>
        </p:txBody>
      </p:sp>
      <p:sp>
        <p:nvSpPr>
          <p:cNvPr id="334" name="Google Shape;334;p10"/>
          <p:cNvSpPr/>
          <p:nvPr/>
        </p:nvSpPr>
        <p:spPr>
          <a:xfrm>
            <a:off x="4864608" y="3602736"/>
            <a:ext cx="384048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Q1. ¿El programador sabía que los datos históricos eran sesgados?</a:t>
            </a:r>
            <a:endParaRPr b="0" i="0" sz="950" u="none" cap="none" strike="noStrike">
              <a:solidFill>
                <a:schemeClr val="dk1"/>
              </a:solidFill>
              <a:latin typeface="Calibri"/>
              <a:ea typeface="Calibri"/>
              <a:cs typeface="Calibri"/>
              <a:sym typeface="Calibri"/>
            </a:endParaRPr>
          </a:p>
        </p:txBody>
      </p:sp>
      <p:sp>
        <p:nvSpPr>
          <p:cNvPr id="335" name="Google Shape;335;p10"/>
          <p:cNvSpPr/>
          <p:nvPr/>
        </p:nvSpPr>
        <p:spPr>
          <a:xfrm>
            <a:off x="4864608" y="3877056"/>
            <a:ext cx="384048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Q2. ¿Debe el EU AI Act aplicarse retroactivamente a sistemas existentes?</a:t>
            </a:r>
            <a:endParaRPr b="0" i="0" sz="950" u="none" cap="none" strike="noStrike">
              <a:solidFill>
                <a:schemeClr val="dk1"/>
              </a:solidFill>
              <a:latin typeface="Calibri"/>
              <a:ea typeface="Calibri"/>
              <a:cs typeface="Calibri"/>
              <a:sym typeface="Calibri"/>
            </a:endParaRPr>
          </a:p>
        </p:txBody>
      </p:sp>
      <p:sp>
        <p:nvSpPr>
          <p:cNvPr id="336" name="Google Shape;336;p10"/>
          <p:cNvSpPr/>
          <p:nvPr/>
        </p:nvSpPr>
        <p:spPr>
          <a:xfrm>
            <a:off x="4864608" y="4151376"/>
            <a:ext cx="384048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Q3. ¿Tiene el candidato derecho a saber por qué fue descartado?</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41" name="Shape 341"/>
        <p:cNvGrpSpPr/>
        <p:nvPr/>
      </p:nvGrpSpPr>
      <p:grpSpPr>
        <a:xfrm>
          <a:off x="0" y="0"/>
          <a:ext cx="0" cy="0"/>
          <a:chOff x="0" y="0"/>
          <a:chExt cx="0" cy="0"/>
        </a:xfrm>
      </p:grpSpPr>
      <p:sp>
        <p:nvSpPr>
          <p:cNvPr id="342" name="Google Shape;342;p11"/>
          <p:cNvSpPr/>
          <p:nvPr/>
        </p:nvSpPr>
        <p:spPr>
          <a:xfrm>
            <a:off x="0" y="0"/>
            <a:ext cx="9144000" cy="960120"/>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11"/>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11"/>
          <p:cNvSpPr/>
          <p:nvPr/>
        </p:nvSpPr>
        <p:spPr>
          <a:xfrm>
            <a:off x="411480" y="91440"/>
            <a:ext cx="832104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900"/>
              <a:buFont typeface="Georgia"/>
              <a:buNone/>
            </a:pPr>
            <a:r>
              <a:rPr b="1" i="0" lang="en-US" sz="1900" u="none" cap="none" strike="noStrike">
                <a:solidFill>
                  <a:srgbClr val="FFFFFF"/>
                </a:solidFill>
                <a:latin typeface="Georgia"/>
                <a:ea typeface="Georgia"/>
                <a:cs typeface="Georgia"/>
                <a:sym typeface="Georgia"/>
              </a:rPr>
              <a:t>🚗  Caso 2 — Accidente fatal con vehículo autónomo · Uber</a:t>
            </a:r>
            <a:endParaRPr b="0" i="0" sz="1900" u="none" cap="none" strike="noStrike">
              <a:solidFill>
                <a:schemeClr val="dk1"/>
              </a:solidFill>
              <a:latin typeface="Calibri"/>
              <a:ea typeface="Calibri"/>
              <a:cs typeface="Calibri"/>
              <a:sym typeface="Calibri"/>
            </a:endParaRPr>
          </a:p>
        </p:txBody>
      </p:sp>
      <p:sp>
        <p:nvSpPr>
          <p:cNvPr id="345" name="Google Shape;345;p11"/>
          <p:cNvSpPr/>
          <p:nvPr/>
        </p:nvSpPr>
        <p:spPr>
          <a:xfrm>
            <a:off x="411480" y="566928"/>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7F3D0"/>
              </a:buClr>
              <a:buSzPts val="1100"/>
              <a:buFont typeface="Calibri"/>
              <a:buNone/>
            </a:pPr>
            <a:r>
              <a:rPr b="0" i="1" lang="en-US" sz="1100" u="none" cap="none" strike="noStrike">
                <a:solidFill>
                  <a:srgbClr val="A7F3D0"/>
                </a:solidFill>
                <a:latin typeface="Calibri"/>
                <a:ea typeface="Calibri"/>
                <a:cs typeface="Calibri"/>
                <a:sym typeface="Calibri"/>
              </a:rPr>
              <a:t>Arizona, 2018 · Primer muerte causada por IA autónoma · Elaine Herzberg</a:t>
            </a:r>
            <a:endParaRPr b="0" i="0" sz="1100" u="none" cap="none" strike="noStrike">
              <a:solidFill>
                <a:schemeClr val="dk1"/>
              </a:solidFill>
              <a:latin typeface="Calibri"/>
              <a:ea typeface="Calibri"/>
              <a:cs typeface="Calibri"/>
              <a:sym typeface="Calibri"/>
            </a:endParaRPr>
          </a:p>
        </p:txBody>
      </p:sp>
      <p:sp>
        <p:nvSpPr>
          <p:cNvPr id="346" name="Google Shape;346;p11"/>
          <p:cNvSpPr/>
          <p:nvPr/>
        </p:nvSpPr>
        <p:spPr>
          <a:xfrm>
            <a:off x="347472" y="1097280"/>
            <a:ext cx="8449056" cy="6035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150"/>
              <a:buFont typeface="Calibri"/>
              <a:buNone/>
            </a:pPr>
            <a:r>
              <a:rPr b="0" i="0" lang="en-US" sz="1150" u="none" cap="none" strike="noStrike">
                <a:solidFill>
                  <a:srgbClr val="111827"/>
                </a:solidFill>
                <a:latin typeface="Calibri"/>
                <a:ea typeface="Calibri"/>
                <a:cs typeface="Calibri"/>
                <a:sym typeface="Calibri"/>
              </a:rPr>
              <a:t>El vehículo detectó a la peatona pero no la clasificó correctamente y no frenó. Había un operador humano dentro. En 2020 la fiscalía imputó a la operadora por homicidio negligente. Uber evitó responsabilidad penal directa y llegó a un acuerdo civil confidencial.</a:t>
            </a:r>
            <a:endParaRPr b="0" i="0" sz="1150" u="none" cap="none" strike="noStrike">
              <a:solidFill>
                <a:schemeClr val="dk1"/>
              </a:solidFill>
              <a:latin typeface="Calibri"/>
              <a:ea typeface="Calibri"/>
              <a:cs typeface="Calibri"/>
              <a:sym typeface="Calibri"/>
            </a:endParaRPr>
          </a:p>
        </p:txBody>
      </p:sp>
      <p:sp>
        <p:nvSpPr>
          <p:cNvPr id="347" name="Google Shape;347;p11"/>
          <p:cNvSpPr/>
          <p:nvPr/>
        </p:nvSpPr>
        <p:spPr>
          <a:xfrm>
            <a:off x="320040" y="1810512"/>
            <a:ext cx="4096512" cy="1353312"/>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11"/>
          <p:cNvSpPr/>
          <p:nvPr/>
        </p:nvSpPr>
        <p:spPr>
          <a:xfrm>
            <a:off x="457200" y="1883664"/>
            <a:ext cx="38404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1100"/>
              <a:buFont typeface="Calibri"/>
              <a:buNone/>
            </a:pPr>
            <a:r>
              <a:rPr b="1" i="0" lang="en-US" sz="1100" u="none" cap="none" strike="noStrike">
                <a:solidFill>
                  <a:srgbClr val="0E5A6E"/>
                </a:solidFill>
                <a:latin typeface="Calibri"/>
                <a:ea typeface="Calibri"/>
                <a:cs typeface="Calibri"/>
                <a:sym typeface="Calibri"/>
              </a:rPr>
              <a:t>⚖️  Marcos jurídicos aplicables</a:t>
            </a:r>
            <a:endParaRPr b="0" i="0" sz="1100" u="none" cap="none" strike="noStrike">
              <a:solidFill>
                <a:schemeClr val="dk1"/>
              </a:solidFill>
              <a:latin typeface="Calibri"/>
              <a:ea typeface="Calibri"/>
              <a:cs typeface="Calibri"/>
              <a:sym typeface="Calibri"/>
            </a:endParaRPr>
          </a:p>
        </p:txBody>
      </p:sp>
      <p:sp>
        <p:nvSpPr>
          <p:cNvPr id="349" name="Google Shape;349;p11"/>
          <p:cNvSpPr/>
          <p:nvPr/>
        </p:nvSpPr>
        <p:spPr>
          <a:xfrm>
            <a:off x="457200" y="2194560"/>
            <a:ext cx="384048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Responsabilidad civil extracontractual (art. 1757 CCyC Arg.)</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Responsabilidad por productos defectuosos (art. 40 Ley 24.240)</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Homicidio culposo (art. 84 CP) — operador humano</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Propuesta EU: régimen especial de responsabilidad para IA</a:t>
            </a:r>
            <a:endParaRPr b="0" i="0" sz="1050" u="none" cap="none" strike="noStrike">
              <a:solidFill>
                <a:schemeClr val="dk1"/>
              </a:solidFill>
              <a:latin typeface="Calibri"/>
              <a:ea typeface="Calibri"/>
              <a:cs typeface="Calibri"/>
              <a:sym typeface="Calibri"/>
            </a:endParaRPr>
          </a:p>
        </p:txBody>
      </p:sp>
      <p:sp>
        <p:nvSpPr>
          <p:cNvPr id="350" name="Google Shape;350;p11"/>
          <p:cNvSpPr/>
          <p:nvPr/>
        </p:nvSpPr>
        <p:spPr>
          <a:xfrm>
            <a:off x="4727448" y="1810512"/>
            <a:ext cx="4069080" cy="1353312"/>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11"/>
          <p:cNvSpPr/>
          <p:nvPr/>
        </p:nvSpPr>
        <p:spPr>
          <a:xfrm>
            <a:off x="4727448" y="1810512"/>
            <a:ext cx="54864" cy="1353312"/>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11"/>
          <p:cNvSpPr/>
          <p:nvPr/>
        </p:nvSpPr>
        <p:spPr>
          <a:xfrm>
            <a:off x="4837176" y="1865376"/>
            <a:ext cx="390448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Manuel Atienza – El Sentido del Derecho (2001)</a:t>
            </a:r>
            <a:endParaRPr b="0" i="0" sz="900" u="none" cap="none" strike="noStrike">
              <a:solidFill>
                <a:schemeClr val="dk1"/>
              </a:solidFill>
              <a:latin typeface="Calibri"/>
              <a:ea typeface="Calibri"/>
              <a:cs typeface="Calibri"/>
              <a:sym typeface="Calibri"/>
            </a:endParaRPr>
          </a:p>
        </p:txBody>
      </p:sp>
      <p:sp>
        <p:nvSpPr>
          <p:cNvPr id="353" name="Google Shape;353;p11"/>
          <p:cNvSpPr/>
          <p:nvPr/>
        </p:nvSpPr>
        <p:spPr>
          <a:xfrm>
            <a:off x="4837176" y="2093976"/>
            <a:ext cx="3904488" cy="9875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debe dar respuesta a los nuevos riesgos tecnológicos. Cuando la ley existente no alcanza, los jueces deben razonar por analogía y principios: responsabilidad objetiva para actividades riesgosas es el camino.</a:t>
            </a:r>
            <a:endParaRPr b="0" i="0" sz="1050" u="none" cap="none" strike="noStrike">
              <a:solidFill>
                <a:schemeClr val="dk1"/>
              </a:solidFill>
              <a:latin typeface="Calibri"/>
              <a:ea typeface="Calibri"/>
              <a:cs typeface="Calibri"/>
              <a:sym typeface="Calibri"/>
            </a:endParaRPr>
          </a:p>
        </p:txBody>
      </p:sp>
      <p:sp>
        <p:nvSpPr>
          <p:cNvPr id="354" name="Google Shape;354;p11"/>
          <p:cNvSpPr/>
          <p:nvPr/>
        </p:nvSpPr>
        <p:spPr>
          <a:xfrm>
            <a:off x="320040" y="3246120"/>
            <a:ext cx="4069080" cy="106070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11"/>
          <p:cNvSpPr/>
          <p:nvPr/>
        </p:nvSpPr>
        <p:spPr>
          <a:xfrm>
            <a:off x="320040" y="3246120"/>
            <a:ext cx="54864" cy="106070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1"/>
          <p:cNvSpPr/>
          <p:nvPr/>
        </p:nvSpPr>
        <p:spPr>
          <a:xfrm>
            <a:off x="429768" y="3300984"/>
            <a:ext cx="390448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Doctrina de responsabilidad objetiva – art. 1757 CCyC Argentina</a:t>
            </a:r>
            <a:endParaRPr b="0" i="0" sz="900" u="none" cap="none" strike="noStrike">
              <a:solidFill>
                <a:schemeClr val="dk1"/>
              </a:solidFill>
              <a:latin typeface="Calibri"/>
              <a:ea typeface="Calibri"/>
              <a:cs typeface="Calibri"/>
              <a:sym typeface="Calibri"/>
            </a:endParaRPr>
          </a:p>
        </p:txBody>
      </p:sp>
      <p:sp>
        <p:nvSpPr>
          <p:cNvPr id="357" name="Google Shape;357;p11"/>
          <p:cNvSpPr/>
          <p:nvPr/>
        </p:nvSpPr>
        <p:spPr>
          <a:xfrm>
            <a:off x="429768" y="3529584"/>
            <a:ext cx="3904488" cy="6949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Quien crea o introduce en el mercado una cosa o actividad riesgosa responde por el daño causado, independientemente de su culpa. Los vehículos autónomos encuadran perfectamente en este artículo.</a:t>
            </a:r>
            <a:endParaRPr b="0" i="0" sz="1050" u="none" cap="none" strike="noStrike">
              <a:solidFill>
                <a:schemeClr val="dk1"/>
              </a:solidFill>
              <a:latin typeface="Calibri"/>
              <a:ea typeface="Calibri"/>
              <a:cs typeface="Calibri"/>
              <a:sym typeface="Calibri"/>
            </a:endParaRPr>
          </a:p>
        </p:txBody>
      </p:sp>
      <p:sp>
        <p:nvSpPr>
          <p:cNvPr id="358" name="Google Shape;358;p11"/>
          <p:cNvSpPr/>
          <p:nvPr/>
        </p:nvSpPr>
        <p:spPr>
          <a:xfrm>
            <a:off x="4727448" y="3246120"/>
            <a:ext cx="4069080" cy="1060704"/>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11"/>
          <p:cNvSpPr/>
          <p:nvPr/>
        </p:nvSpPr>
        <p:spPr>
          <a:xfrm>
            <a:off x="4864608" y="3310128"/>
            <a:ext cx="384048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050"/>
              <a:buFont typeface="Calibri"/>
              <a:buNone/>
            </a:pPr>
            <a:r>
              <a:rPr b="1" i="0" lang="en-US" sz="1050" u="none" cap="none" strike="noStrike">
                <a:solidFill>
                  <a:srgbClr val="C9A84C"/>
                </a:solidFill>
                <a:latin typeface="Calibri"/>
                <a:ea typeface="Calibri"/>
                <a:cs typeface="Calibri"/>
                <a:sym typeface="Calibri"/>
              </a:rPr>
              <a:t>🗣️  Preguntas para el aula</a:t>
            </a:r>
            <a:endParaRPr b="0" i="0" sz="1050" u="none" cap="none" strike="noStrike">
              <a:solidFill>
                <a:schemeClr val="dk1"/>
              </a:solidFill>
              <a:latin typeface="Calibri"/>
              <a:ea typeface="Calibri"/>
              <a:cs typeface="Calibri"/>
              <a:sym typeface="Calibri"/>
            </a:endParaRPr>
          </a:p>
        </p:txBody>
      </p:sp>
      <p:sp>
        <p:nvSpPr>
          <p:cNvPr id="360" name="Google Shape;360;p11"/>
          <p:cNvSpPr/>
          <p:nvPr/>
        </p:nvSpPr>
        <p:spPr>
          <a:xfrm>
            <a:off x="4864608" y="3602736"/>
            <a:ext cx="384048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Q1. ¿Puede aplicarse responsabilidad objetiva del CCyC a la IA?</a:t>
            </a:r>
            <a:endParaRPr b="0" i="0" sz="950" u="none" cap="none" strike="noStrike">
              <a:solidFill>
                <a:schemeClr val="dk1"/>
              </a:solidFill>
              <a:latin typeface="Calibri"/>
              <a:ea typeface="Calibri"/>
              <a:cs typeface="Calibri"/>
              <a:sym typeface="Calibri"/>
            </a:endParaRPr>
          </a:p>
        </p:txBody>
      </p:sp>
      <p:sp>
        <p:nvSpPr>
          <p:cNvPr id="361" name="Google Shape;361;p11"/>
          <p:cNvSpPr/>
          <p:nvPr/>
        </p:nvSpPr>
        <p:spPr>
          <a:xfrm>
            <a:off x="4864608" y="3877056"/>
            <a:ext cx="384048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Q2. ¿Debería existir un seguro obligatorio para sistemas autónomos?</a:t>
            </a:r>
            <a:endParaRPr b="0" i="0" sz="950" u="none" cap="none" strike="noStrike">
              <a:solidFill>
                <a:schemeClr val="dk1"/>
              </a:solidFill>
              <a:latin typeface="Calibri"/>
              <a:ea typeface="Calibri"/>
              <a:cs typeface="Calibri"/>
              <a:sym typeface="Calibri"/>
            </a:endParaRPr>
          </a:p>
        </p:txBody>
      </p:sp>
      <p:sp>
        <p:nvSpPr>
          <p:cNvPr id="362" name="Google Shape;362;p11"/>
          <p:cNvSpPr/>
          <p:nvPr/>
        </p:nvSpPr>
        <p:spPr>
          <a:xfrm>
            <a:off x="4864608" y="4151376"/>
            <a:ext cx="384048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Q3. ¿El operador humano es responsable si el sistema no le permite intervenir?</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67" name="Shape 367"/>
        <p:cNvGrpSpPr/>
        <p:nvPr/>
      </p:nvGrpSpPr>
      <p:grpSpPr>
        <a:xfrm>
          <a:off x="0" y="0"/>
          <a:ext cx="0" cy="0"/>
          <a:chOff x="0" y="0"/>
          <a:chExt cx="0" cy="0"/>
        </a:xfrm>
      </p:grpSpPr>
      <p:sp>
        <p:nvSpPr>
          <p:cNvPr id="368" name="Google Shape;368;p12"/>
          <p:cNvSpPr/>
          <p:nvPr/>
        </p:nvSpPr>
        <p:spPr>
          <a:xfrm>
            <a:off x="0" y="0"/>
            <a:ext cx="9144000" cy="960120"/>
          </a:xfrm>
          <a:prstGeom prst="rect">
            <a:avLst/>
          </a:prstGeom>
          <a:solidFill>
            <a:srgbClr val="312E81"/>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12"/>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12"/>
          <p:cNvSpPr/>
          <p:nvPr/>
        </p:nvSpPr>
        <p:spPr>
          <a:xfrm>
            <a:off x="411480" y="91440"/>
            <a:ext cx="832104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800"/>
              <a:buFont typeface="Georgia"/>
              <a:buNone/>
            </a:pPr>
            <a:r>
              <a:rPr b="1" i="0" lang="en-US" sz="1800" u="none" cap="none" strike="noStrike">
                <a:solidFill>
                  <a:srgbClr val="FFFFFF"/>
                </a:solidFill>
                <a:latin typeface="Georgia"/>
                <a:ea typeface="Georgia"/>
                <a:cs typeface="Georgia"/>
                <a:sym typeface="Georgia"/>
              </a:rPr>
              <a:t>⚖️  Caso 3 — Algoritmo judicial de predicción criminal · COMPAS</a:t>
            </a:r>
            <a:endParaRPr b="0" i="0" sz="1800" u="none" cap="none" strike="noStrike">
              <a:solidFill>
                <a:schemeClr val="dk1"/>
              </a:solidFill>
              <a:latin typeface="Calibri"/>
              <a:ea typeface="Calibri"/>
              <a:cs typeface="Calibri"/>
              <a:sym typeface="Calibri"/>
            </a:endParaRPr>
          </a:p>
        </p:txBody>
      </p:sp>
      <p:sp>
        <p:nvSpPr>
          <p:cNvPr id="371" name="Google Shape;371;p12"/>
          <p:cNvSpPr/>
          <p:nvPr/>
        </p:nvSpPr>
        <p:spPr>
          <a:xfrm>
            <a:off x="411480" y="566928"/>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7D2FE"/>
              </a:buClr>
              <a:buSzPts val="1100"/>
              <a:buFont typeface="Calibri"/>
              <a:buNone/>
            </a:pPr>
            <a:r>
              <a:rPr b="0" i="1" lang="en-US" sz="1100" u="none" cap="none" strike="noStrike">
                <a:solidFill>
                  <a:srgbClr val="C7D2FE"/>
                </a:solidFill>
                <a:latin typeface="Calibri"/>
                <a:ea typeface="Calibri"/>
                <a:cs typeface="Calibri"/>
                <a:sym typeface="Calibri"/>
              </a:rPr>
              <a:t>State v. Loomis · Wisconsin, 2016 · ¿Puede la IA influir en una condena penal?</a:t>
            </a:r>
            <a:endParaRPr b="0" i="0" sz="1100" u="none" cap="none" strike="noStrike">
              <a:solidFill>
                <a:schemeClr val="dk1"/>
              </a:solidFill>
              <a:latin typeface="Calibri"/>
              <a:ea typeface="Calibri"/>
              <a:cs typeface="Calibri"/>
              <a:sym typeface="Calibri"/>
            </a:endParaRPr>
          </a:p>
        </p:txBody>
      </p:sp>
      <p:sp>
        <p:nvSpPr>
          <p:cNvPr id="372" name="Google Shape;372;p12"/>
          <p:cNvSpPr/>
          <p:nvPr/>
        </p:nvSpPr>
        <p:spPr>
          <a:xfrm>
            <a:off x="347472" y="1097280"/>
            <a:ext cx="8449056" cy="60350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150"/>
              <a:buFont typeface="Calibri"/>
              <a:buNone/>
            </a:pPr>
            <a:r>
              <a:rPr b="0" i="0" lang="en-US" sz="1150" u="none" cap="none" strike="noStrike">
                <a:solidFill>
                  <a:srgbClr val="111827"/>
                </a:solidFill>
                <a:latin typeface="Calibri"/>
                <a:ea typeface="Calibri"/>
                <a:cs typeface="Calibri"/>
                <a:sym typeface="Calibri"/>
              </a:rPr>
              <a:t>COMPAS predice riesgo de reincidencia analizando antecedentes, edad y entorno social. Eric Loomis argumentó que su condena se basó en un algoritmo secreto. La empresa no reveló su funcionamiento. La Corte de Wisconsin permitió su uso pero advirtió que no puede ser el único fundamento de una sentencia.</a:t>
            </a:r>
            <a:endParaRPr b="0" i="0" sz="1150" u="none" cap="none" strike="noStrike">
              <a:solidFill>
                <a:schemeClr val="dk1"/>
              </a:solidFill>
              <a:latin typeface="Calibri"/>
              <a:ea typeface="Calibri"/>
              <a:cs typeface="Calibri"/>
              <a:sym typeface="Calibri"/>
            </a:endParaRPr>
          </a:p>
        </p:txBody>
      </p:sp>
      <p:sp>
        <p:nvSpPr>
          <p:cNvPr id="373" name="Google Shape;373;p12"/>
          <p:cNvSpPr/>
          <p:nvPr/>
        </p:nvSpPr>
        <p:spPr>
          <a:xfrm>
            <a:off x="320040" y="1810512"/>
            <a:ext cx="4096512" cy="1353312"/>
          </a:xfrm>
          <a:prstGeom prst="rect">
            <a:avLst/>
          </a:prstGeom>
          <a:solidFill>
            <a:srgbClr val="EEF2FF"/>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2"/>
          <p:cNvSpPr/>
          <p:nvPr/>
        </p:nvSpPr>
        <p:spPr>
          <a:xfrm>
            <a:off x="457200" y="1883664"/>
            <a:ext cx="38404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12E81"/>
              </a:buClr>
              <a:buSzPts val="1100"/>
              <a:buFont typeface="Calibri"/>
              <a:buNone/>
            </a:pPr>
            <a:r>
              <a:rPr b="1" i="0" lang="en-US" sz="1100" u="none" cap="none" strike="noStrike">
                <a:solidFill>
                  <a:srgbClr val="312E81"/>
                </a:solidFill>
                <a:latin typeface="Calibri"/>
                <a:ea typeface="Calibri"/>
                <a:cs typeface="Calibri"/>
                <a:sym typeface="Calibri"/>
              </a:rPr>
              <a:t>⚠️  Garantías constitucionales en juego</a:t>
            </a:r>
            <a:endParaRPr b="0" i="0" sz="1100" u="none" cap="none" strike="noStrike">
              <a:solidFill>
                <a:schemeClr val="dk1"/>
              </a:solidFill>
              <a:latin typeface="Calibri"/>
              <a:ea typeface="Calibri"/>
              <a:cs typeface="Calibri"/>
              <a:sym typeface="Calibri"/>
            </a:endParaRPr>
          </a:p>
        </p:txBody>
      </p:sp>
      <p:sp>
        <p:nvSpPr>
          <p:cNvPr id="375" name="Google Shape;375;p12"/>
          <p:cNvSpPr/>
          <p:nvPr/>
        </p:nvSpPr>
        <p:spPr>
          <a:xfrm>
            <a:off x="457200" y="2194560"/>
            <a:ext cx="384048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Derecho de defensa (art. 18 CN Argentina)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Principio de inocencia — carga de la prueba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Derecho a conocer los fundamentos de la condena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Art. 22 GDPR: no ser objeto de decisión</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  automatizada con efectos jurídicos significativos</a:t>
            </a:r>
            <a:endParaRPr b="0" i="0" sz="1050" u="none" cap="none" strike="noStrike">
              <a:solidFill>
                <a:schemeClr val="dk1"/>
              </a:solidFill>
              <a:latin typeface="Calibri"/>
              <a:ea typeface="Calibri"/>
              <a:cs typeface="Calibri"/>
              <a:sym typeface="Calibri"/>
            </a:endParaRPr>
          </a:p>
        </p:txBody>
      </p:sp>
      <p:sp>
        <p:nvSpPr>
          <p:cNvPr id="376" name="Google Shape;376;p12"/>
          <p:cNvSpPr/>
          <p:nvPr/>
        </p:nvSpPr>
        <p:spPr>
          <a:xfrm>
            <a:off x="4727448" y="1810512"/>
            <a:ext cx="4069080" cy="1353312"/>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12"/>
          <p:cNvSpPr/>
          <p:nvPr/>
        </p:nvSpPr>
        <p:spPr>
          <a:xfrm>
            <a:off x="4727448" y="1810512"/>
            <a:ext cx="54864" cy="1353312"/>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12"/>
          <p:cNvSpPr/>
          <p:nvPr/>
        </p:nvSpPr>
        <p:spPr>
          <a:xfrm>
            <a:off x="4837176" y="1865376"/>
            <a:ext cx="390448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Luigi Ferrajoli – Derecho y Razón (1989) – Garantismo penal</a:t>
            </a:r>
            <a:endParaRPr b="0" i="0" sz="900" u="none" cap="none" strike="noStrike">
              <a:solidFill>
                <a:schemeClr val="dk1"/>
              </a:solidFill>
              <a:latin typeface="Calibri"/>
              <a:ea typeface="Calibri"/>
              <a:cs typeface="Calibri"/>
              <a:sym typeface="Calibri"/>
            </a:endParaRPr>
          </a:p>
        </p:txBody>
      </p:sp>
      <p:sp>
        <p:nvSpPr>
          <p:cNvPr id="379" name="Google Shape;379;p12"/>
          <p:cNvSpPr/>
          <p:nvPr/>
        </p:nvSpPr>
        <p:spPr>
          <a:xfrm>
            <a:off x="4837176" y="2093976"/>
            <a:ext cx="3904488" cy="9875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Toda condena penal exige prueba, contradictorio y motivación explícita. Un algoritmo secreto viola el principio de motivación: el condenado tiene derecho a conocer y refutar los fundamentos de la decisión.</a:t>
            </a:r>
            <a:endParaRPr b="0" i="0" sz="1050" u="none" cap="none" strike="noStrike">
              <a:solidFill>
                <a:schemeClr val="dk1"/>
              </a:solidFill>
              <a:latin typeface="Calibri"/>
              <a:ea typeface="Calibri"/>
              <a:cs typeface="Calibri"/>
              <a:sym typeface="Calibri"/>
            </a:endParaRPr>
          </a:p>
        </p:txBody>
      </p:sp>
      <p:sp>
        <p:nvSpPr>
          <p:cNvPr id="380" name="Google Shape;380;p12"/>
          <p:cNvSpPr/>
          <p:nvPr/>
        </p:nvSpPr>
        <p:spPr>
          <a:xfrm>
            <a:off x="320040" y="3246120"/>
            <a:ext cx="8476488" cy="1060704"/>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12"/>
          <p:cNvSpPr/>
          <p:nvPr/>
        </p:nvSpPr>
        <p:spPr>
          <a:xfrm>
            <a:off x="320040" y="3246120"/>
            <a:ext cx="54864" cy="1060704"/>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12"/>
          <p:cNvSpPr/>
          <p:nvPr/>
        </p:nvSpPr>
        <p:spPr>
          <a:xfrm>
            <a:off x="429768" y="3300984"/>
            <a:ext cx="8311896"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900"/>
              <a:buFont typeface="Calibri"/>
              <a:buNone/>
            </a:pPr>
            <a:r>
              <a:rPr b="1" i="0" lang="en-US" sz="900" u="none" cap="none" strike="noStrike">
                <a:solidFill>
                  <a:srgbClr val="0E5A6E"/>
                </a:solidFill>
                <a:latin typeface="Calibri"/>
                <a:ea typeface="Calibri"/>
                <a:cs typeface="Calibri"/>
                <a:sym typeface="Calibri"/>
              </a:rPr>
              <a:t>⚖️ Jurisprudencia · Supreme Court of Wisconsin – State v. Loomis (2016)</a:t>
            </a:r>
            <a:endParaRPr b="0" i="0" sz="900" u="none" cap="none" strike="noStrike">
              <a:solidFill>
                <a:schemeClr val="dk1"/>
              </a:solidFill>
              <a:latin typeface="Calibri"/>
              <a:ea typeface="Calibri"/>
              <a:cs typeface="Calibri"/>
              <a:sym typeface="Calibri"/>
            </a:endParaRPr>
          </a:p>
        </p:txBody>
      </p:sp>
      <p:sp>
        <p:nvSpPr>
          <p:cNvPr id="383" name="Google Shape;383;p12"/>
          <p:cNvSpPr/>
          <p:nvPr/>
        </p:nvSpPr>
        <p:spPr>
          <a:xfrm>
            <a:off x="429768" y="3529584"/>
            <a:ext cx="8311896" cy="6949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Permitió el uso de COMPAS pero fijó límites: (1) no puede ser el único fundamento; (2) el juez debe valorarlo críticamente; (3) advirtió riesgos de sesgo racial en los datos de entrenamiento.</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8"/>
        </a:solidFill>
      </p:bgPr>
    </p:bg>
    <p:spTree>
      <p:nvGrpSpPr>
        <p:cNvPr id="388" name="Shape 388"/>
        <p:cNvGrpSpPr/>
        <p:nvPr/>
      </p:nvGrpSpPr>
      <p:grpSpPr>
        <a:xfrm>
          <a:off x="0" y="0"/>
          <a:ext cx="0" cy="0"/>
          <a:chOff x="0" y="0"/>
          <a:chExt cx="0" cy="0"/>
        </a:xfrm>
      </p:grpSpPr>
      <p:sp>
        <p:nvSpPr>
          <p:cNvPr id="389" name="Google Shape;389;p13"/>
          <p:cNvSpPr/>
          <p:nvPr/>
        </p:nvSpPr>
        <p:spPr>
          <a:xfrm>
            <a:off x="0" y="0"/>
            <a:ext cx="9144000" cy="96012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13"/>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13"/>
          <p:cNvSpPr/>
          <p:nvPr/>
        </p:nvSpPr>
        <p:spPr>
          <a:xfrm>
            <a:off x="411480" y="91440"/>
            <a:ext cx="83210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500"/>
              <a:buFont typeface="Georgia"/>
              <a:buNone/>
            </a:pPr>
            <a:r>
              <a:rPr b="1" i="0" lang="en-US" sz="2500" u="none" cap="none" strike="noStrike">
                <a:solidFill>
                  <a:srgbClr val="FFFFFF"/>
                </a:solidFill>
                <a:latin typeface="Georgia"/>
                <a:ea typeface="Georgia"/>
                <a:cs typeface="Georgia"/>
                <a:sym typeface="Georgia"/>
              </a:rPr>
              <a:t>Mapa de Autores y Conceptos</a:t>
            </a:r>
            <a:endParaRPr b="0" i="0" sz="2500" u="none" cap="none" strike="noStrike">
              <a:solidFill>
                <a:schemeClr val="dk1"/>
              </a:solidFill>
              <a:latin typeface="Calibri"/>
              <a:ea typeface="Calibri"/>
              <a:cs typeface="Calibri"/>
              <a:sym typeface="Calibri"/>
            </a:endParaRPr>
          </a:p>
        </p:txBody>
      </p:sp>
      <p:sp>
        <p:nvSpPr>
          <p:cNvPr id="392" name="Google Shape;392;p13"/>
          <p:cNvSpPr/>
          <p:nvPr/>
        </p:nvSpPr>
        <p:spPr>
          <a:xfrm>
            <a:off x="411480" y="658368"/>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1" lang="en-US" sz="1050" u="none" cap="none" strike="noStrike">
                <a:solidFill>
                  <a:srgbClr val="E8C96A"/>
                </a:solidFill>
                <a:latin typeface="Calibri"/>
                <a:ea typeface="Calibri"/>
                <a:cs typeface="Calibri"/>
                <a:sym typeface="Calibri"/>
              </a:rPr>
              <a:t>Panorama doctrinario de la Clase 1</a:t>
            </a:r>
            <a:endParaRPr b="0" i="0" sz="1050" u="none" cap="none" strike="noStrike">
              <a:solidFill>
                <a:schemeClr val="dk1"/>
              </a:solidFill>
              <a:latin typeface="Calibri"/>
              <a:ea typeface="Calibri"/>
              <a:cs typeface="Calibri"/>
              <a:sym typeface="Calibri"/>
            </a:endParaRPr>
          </a:p>
        </p:txBody>
      </p:sp>
      <p:sp>
        <p:nvSpPr>
          <p:cNvPr id="393" name="Google Shape;393;p13"/>
          <p:cNvSpPr/>
          <p:nvPr/>
        </p:nvSpPr>
        <p:spPr>
          <a:xfrm>
            <a:off x="228600" y="1115568"/>
            <a:ext cx="2011680" cy="69494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13"/>
          <p:cNvSpPr/>
          <p:nvPr/>
        </p:nvSpPr>
        <p:spPr>
          <a:xfrm>
            <a:off x="228600" y="1115568"/>
            <a:ext cx="45720" cy="69494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13"/>
          <p:cNvSpPr/>
          <p:nvPr/>
        </p:nvSpPr>
        <p:spPr>
          <a:xfrm>
            <a:off x="320040" y="1188720"/>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Kelsen</a:t>
            </a:r>
            <a:endParaRPr b="0" i="0" sz="1100" u="none" cap="none" strike="noStrike">
              <a:solidFill>
                <a:schemeClr val="dk1"/>
              </a:solidFill>
              <a:latin typeface="Calibri"/>
              <a:ea typeface="Calibri"/>
              <a:cs typeface="Calibri"/>
              <a:sym typeface="Calibri"/>
            </a:endParaRPr>
          </a:p>
        </p:txBody>
      </p:sp>
      <p:sp>
        <p:nvSpPr>
          <p:cNvPr id="396" name="Google Shape;396;p13"/>
          <p:cNvSpPr/>
          <p:nvPr/>
        </p:nvSpPr>
        <p:spPr>
          <a:xfrm>
            <a:off x="320040" y="1463040"/>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Sistema jerárquico de normas</a:t>
            </a:r>
            <a:endParaRPr b="0" i="0" sz="950" u="none" cap="none" strike="noStrike">
              <a:solidFill>
                <a:schemeClr val="dk1"/>
              </a:solidFill>
              <a:latin typeface="Calibri"/>
              <a:ea typeface="Calibri"/>
              <a:cs typeface="Calibri"/>
              <a:sym typeface="Calibri"/>
            </a:endParaRPr>
          </a:p>
        </p:txBody>
      </p:sp>
      <p:sp>
        <p:nvSpPr>
          <p:cNvPr id="397" name="Google Shape;397;p13"/>
          <p:cNvSpPr/>
          <p:nvPr/>
        </p:nvSpPr>
        <p:spPr>
          <a:xfrm>
            <a:off x="2313432" y="1115568"/>
            <a:ext cx="2011680" cy="69494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13"/>
          <p:cNvSpPr/>
          <p:nvPr/>
        </p:nvSpPr>
        <p:spPr>
          <a:xfrm>
            <a:off x="2313432" y="1115568"/>
            <a:ext cx="45720" cy="69494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3"/>
          <p:cNvSpPr/>
          <p:nvPr/>
        </p:nvSpPr>
        <p:spPr>
          <a:xfrm>
            <a:off x="2404872" y="1188720"/>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Dworkin</a:t>
            </a:r>
            <a:endParaRPr b="0" i="0" sz="1100" u="none" cap="none" strike="noStrike">
              <a:solidFill>
                <a:schemeClr val="dk1"/>
              </a:solidFill>
              <a:latin typeface="Calibri"/>
              <a:ea typeface="Calibri"/>
              <a:cs typeface="Calibri"/>
              <a:sym typeface="Calibri"/>
            </a:endParaRPr>
          </a:p>
        </p:txBody>
      </p:sp>
      <p:sp>
        <p:nvSpPr>
          <p:cNvPr id="400" name="Google Shape;400;p13"/>
          <p:cNvSpPr/>
          <p:nvPr/>
        </p:nvSpPr>
        <p:spPr>
          <a:xfrm>
            <a:off x="2404872" y="1463040"/>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Principios + normas</a:t>
            </a:r>
            <a:endParaRPr b="0" i="0" sz="950" u="none" cap="none" strike="noStrike">
              <a:solidFill>
                <a:schemeClr val="dk1"/>
              </a:solidFill>
              <a:latin typeface="Calibri"/>
              <a:ea typeface="Calibri"/>
              <a:cs typeface="Calibri"/>
              <a:sym typeface="Calibri"/>
            </a:endParaRPr>
          </a:p>
        </p:txBody>
      </p:sp>
      <p:sp>
        <p:nvSpPr>
          <p:cNvPr id="401" name="Google Shape;401;p13"/>
          <p:cNvSpPr/>
          <p:nvPr/>
        </p:nvSpPr>
        <p:spPr>
          <a:xfrm>
            <a:off x="4398264" y="1115568"/>
            <a:ext cx="2011680" cy="69494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13"/>
          <p:cNvSpPr/>
          <p:nvPr/>
        </p:nvSpPr>
        <p:spPr>
          <a:xfrm>
            <a:off x="4398264" y="1115568"/>
            <a:ext cx="45720" cy="69494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13"/>
          <p:cNvSpPr/>
          <p:nvPr/>
        </p:nvSpPr>
        <p:spPr>
          <a:xfrm>
            <a:off x="4489704" y="1188720"/>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Hart</a:t>
            </a:r>
            <a:endParaRPr b="0" i="0" sz="1100" u="none" cap="none" strike="noStrike">
              <a:solidFill>
                <a:schemeClr val="dk1"/>
              </a:solidFill>
              <a:latin typeface="Calibri"/>
              <a:ea typeface="Calibri"/>
              <a:cs typeface="Calibri"/>
              <a:sym typeface="Calibri"/>
            </a:endParaRPr>
          </a:p>
        </p:txBody>
      </p:sp>
      <p:sp>
        <p:nvSpPr>
          <p:cNvPr id="404" name="Google Shape;404;p13"/>
          <p:cNvSpPr/>
          <p:nvPr/>
        </p:nvSpPr>
        <p:spPr>
          <a:xfrm>
            <a:off x="4489704" y="1463040"/>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Normas primarias / secundarias</a:t>
            </a:r>
            <a:endParaRPr b="0" i="0" sz="950" u="none" cap="none" strike="noStrike">
              <a:solidFill>
                <a:schemeClr val="dk1"/>
              </a:solidFill>
              <a:latin typeface="Calibri"/>
              <a:ea typeface="Calibri"/>
              <a:cs typeface="Calibri"/>
              <a:sym typeface="Calibri"/>
            </a:endParaRPr>
          </a:p>
        </p:txBody>
      </p:sp>
      <p:sp>
        <p:nvSpPr>
          <p:cNvPr id="405" name="Google Shape;405;p13"/>
          <p:cNvSpPr/>
          <p:nvPr/>
        </p:nvSpPr>
        <p:spPr>
          <a:xfrm>
            <a:off x="6483096" y="1115568"/>
            <a:ext cx="2011680" cy="694944"/>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13"/>
          <p:cNvSpPr/>
          <p:nvPr/>
        </p:nvSpPr>
        <p:spPr>
          <a:xfrm>
            <a:off x="6483096" y="1115568"/>
            <a:ext cx="45720" cy="694944"/>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13"/>
          <p:cNvSpPr/>
          <p:nvPr/>
        </p:nvSpPr>
        <p:spPr>
          <a:xfrm>
            <a:off x="6574536" y="1188720"/>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1100"/>
              <a:buFont typeface="Calibri"/>
              <a:buNone/>
            </a:pPr>
            <a:r>
              <a:rPr b="1" i="0" lang="en-US" sz="1100" u="none" cap="none" strike="noStrike">
                <a:solidFill>
                  <a:srgbClr val="0E5A6E"/>
                </a:solidFill>
                <a:latin typeface="Calibri"/>
                <a:ea typeface="Calibri"/>
                <a:cs typeface="Calibri"/>
                <a:sym typeface="Calibri"/>
              </a:rPr>
              <a:t>Nino</a:t>
            </a:r>
            <a:endParaRPr b="0" i="0" sz="1100" u="none" cap="none" strike="noStrike">
              <a:solidFill>
                <a:schemeClr val="dk1"/>
              </a:solidFill>
              <a:latin typeface="Calibri"/>
              <a:ea typeface="Calibri"/>
              <a:cs typeface="Calibri"/>
              <a:sym typeface="Calibri"/>
            </a:endParaRPr>
          </a:p>
        </p:txBody>
      </p:sp>
      <p:sp>
        <p:nvSpPr>
          <p:cNvPr id="408" name="Google Shape;408;p13"/>
          <p:cNvSpPr/>
          <p:nvPr/>
        </p:nvSpPr>
        <p:spPr>
          <a:xfrm>
            <a:off x="6574536" y="1463040"/>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Sistema institucionalizado</a:t>
            </a:r>
            <a:endParaRPr b="0" i="0" sz="950" u="none" cap="none" strike="noStrike">
              <a:solidFill>
                <a:schemeClr val="dk1"/>
              </a:solidFill>
              <a:latin typeface="Calibri"/>
              <a:ea typeface="Calibri"/>
              <a:cs typeface="Calibri"/>
              <a:sym typeface="Calibri"/>
            </a:endParaRPr>
          </a:p>
        </p:txBody>
      </p:sp>
      <p:sp>
        <p:nvSpPr>
          <p:cNvPr id="409" name="Google Shape;409;p13"/>
          <p:cNvSpPr/>
          <p:nvPr/>
        </p:nvSpPr>
        <p:spPr>
          <a:xfrm>
            <a:off x="228600" y="1901952"/>
            <a:ext cx="2011680" cy="694944"/>
          </a:xfrm>
          <a:prstGeom prst="rect">
            <a:avLst/>
          </a:prstGeom>
          <a:solidFill>
            <a:srgbClr val="FEF2F2"/>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p13"/>
          <p:cNvSpPr/>
          <p:nvPr/>
        </p:nvSpPr>
        <p:spPr>
          <a:xfrm>
            <a:off x="228600" y="1901952"/>
            <a:ext cx="45720" cy="694944"/>
          </a:xfrm>
          <a:prstGeom prst="rect">
            <a:avLst/>
          </a:prstGeom>
          <a:solidFill>
            <a:srgbClr val="9B1C1C"/>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1" name="Google Shape;411;p13"/>
          <p:cNvSpPr/>
          <p:nvPr/>
        </p:nvSpPr>
        <p:spPr>
          <a:xfrm>
            <a:off x="320040" y="1975104"/>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1C1C"/>
              </a:buClr>
              <a:buSzPts val="1100"/>
              <a:buFont typeface="Calibri"/>
              <a:buNone/>
            </a:pPr>
            <a:r>
              <a:rPr b="1" i="0" lang="en-US" sz="1100" u="none" cap="none" strike="noStrike">
                <a:solidFill>
                  <a:srgbClr val="9B1C1C"/>
                </a:solidFill>
                <a:latin typeface="Calibri"/>
                <a:ea typeface="Calibri"/>
                <a:cs typeface="Calibri"/>
                <a:sym typeface="Calibri"/>
              </a:rPr>
              <a:t>Bobbio</a:t>
            </a:r>
            <a:endParaRPr b="0" i="0" sz="1100" u="none" cap="none" strike="noStrike">
              <a:solidFill>
                <a:schemeClr val="dk1"/>
              </a:solidFill>
              <a:latin typeface="Calibri"/>
              <a:ea typeface="Calibri"/>
              <a:cs typeface="Calibri"/>
              <a:sym typeface="Calibri"/>
            </a:endParaRPr>
          </a:p>
        </p:txBody>
      </p:sp>
      <p:sp>
        <p:nvSpPr>
          <p:cNvPr id="412" name="Google Shape;412;p13"/>
          <p:cNvSpPr/>
          <p:nvPr/>
        </p:nvSpPr>
        <p:spPr>
          <a:xfrm>
            <a:off x="320040" y="2249424"/>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Sanción institucionalizada</a:t>
            </a:r>
            <a:endParaRPr b="0" i="0" sz="950" u="none" cap="none" strike="noStrike">
              <a:solidFill>
                <a:schemeClr val="dk1"/>
              </a:solidFill>
              <a:latin typeface="Calibri"/>
              <a:ea typeface="Calibri"/>
              <a:cs typeface="Calibri"/>
              <a:sym typeface="Calibri"/>
            </a:endParaRPr>
          </a:p>
        </p:txBody>
      </p:sp>
      <p:sp>
        <p:nvSpPr>
          <p:cNvPr id="413" name="Google Shape;413;p13"/>
          <p:cNvSpPr/>
          <p:nvPr/>
        </p:nvSpPr>
        <p:spPr>
          <a:xfrm>
            <a:off x="2313432" y="1901952"/>
            <a:ext cx="2011680" cy="694944"/>
          </a:xfrm>
          <a:prstGeom prst="rect">
            <a:avLst/>
          </a:prstGeom>
          <a:solidFill>
            <a:srgbClr val="FEF2F2"/>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13"/>
          <p:cNvSpPr/>
          <p:nvPr/>
        </p:nvSpPr>
        <p:spPr>
          <a:xfrm>
            <a:off x="2313432" y="1901952"/>
            <a:ext cx="45720" cy="694944"/>
          </a:xfrm>
          <a:prstGeom prst="rect">
            <a:avLst/>
          </a:prstGeom>
          <a:solidFill>
            <a:srgbClr val="9B1C1C"/>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5" name="Google Shape;415;p13"/>
          <p:cNvSpPr/>
          <p:nvPr/>
        </p:nvSpPr>
        <p:spPr>
          <a:xfrm>
            <a:off x="2404872" y="1975104"/>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9B1C1C"/>
              </a:buClr>
              <a:buSzPts val="1100"/>
              <a:buFont typeface="Calibri"/>
              <a:buNone/>
            </a:pPr>
            <a:r>
              <a:rPr b="1" i="0" lang="en-US" sz="1100" u="none" cap="none" strike="noStrike">
                <a:solidFill>
                  <a:srgbClr val="9B1C1C"/>
                </a:solidFill>
                <a:latin typeface="Calibri"/>
                <a:ea typeface="Calibri"/>
                <a:cs typeface="Calibri"/>
                <a:sym typeface="Calibri"/>
              </a:rPr>
              <a:t>Weber</a:t>
            </a:r>
            <a:endParaRPr b="0" i="0" sz="1100" u="none" cap="none" strike="noStrike">
              <a:solidFill>
                <a:schemeClr val="dk1"/>
              </a:solidFill>
              <a:latin typeface="Calibri"/>
              <a:ea typeface="Calibri"/>
              <a:cs typeface="Calibri"/>
              <a:sym typeface="Calibri"/>
            </a:endParaRPr>
          </a:p>
        </p:txBody>
      </p:sp>
      <p:sp>
        <p:nvSpPr>
          <p:cNvPr id="416" name="Google Shape;416;p13"/>
          <p:cNvSpPr/>
          <p:nvPr/>
        </p:nvSpPr>
        <p:spPr>
          <a:xfrm>
            <a:off x="2404872" y="2249424"/>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Monopolio legítimo de la fuerza</a:t>
            </a:r>
            <a:endParaRPr b="0" i="0" sz="950" u="none" cap="none" strike="noStrike">
              <a:solidFill>
                <a:schemeClr val="dk1"/>
              </a:solidFill>
              <a:latin typeface="Calibri"/>
              <a:ea typeface="Calibri"/>
              <a:cs typeface="Calibri"/>
              <a:sym typeface="Calibri"/>
            </a:endParaRPr>
          </a:p>
        </p:txBody>
      </p:sp>
      <p:sp>
        <p:nvSpPr>
          <p:cNvPr id="417" name="Google Shape;417;p13"/>
          <p:cNvSpPr/>
          <p:nvPr/>
        </p:nvSpPr>
        <p:spPr>
          <a:xfrm>
            <a:off x="4398264" y="1901952"/>
            <a:ext cx="2011680" cy="694944"/>
          </a:xfrm>
          <a:prstGeom prst="rect">
            <a:avLst/>
          </a:prstGeom>
          <a:solidFill>
            <a:srgbClr val="F0FDF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13"/>
          <p:cNvSpPr/>
          <p:nvPr/>
        </p:nvSpPr>
        <p:spPr>
          <a:xfrm>
            <a:off x="4398264" y="1901952"/>
            <a:ext cx="45720" cy="694944"/>
          </a:xfrm>
          <a:prstGeom prst="rect">
            <a:avLst/>
          </a:prstGeom>
          <a:solidFill>
            <a:srgbClr val="16653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13"/>
          <p:cNvSpPr/>
          <p:nvPr/>
        </p:nvSpPr>
        <p:spPr>
          <a:xfrm>
            <a:off x="4489704" y="1975104"/>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66534"/>
              </a:buClr>
              <a:buSzPts val="1100"/>
              <a:buFont typeface="Calibri"/>
              <a:buNone/>
            </a:pPr>
            <a:r>
              <a:rPr b="1" i="0" lang="en-US" sz="1100" u="none" cap="none" strike="noStrike">
                <a:solidFill>
                  <a:srgbClr val="166534"/>
                </a:solidFill>
                <a:latin typeface="Calibri"/>
                <a:ea typeface="Calibri"/>
                <a:cs typeface="Calibri"/>
                <a:sym typeface="Calibri"/>
              </a:rPr>
              <a:t>Carbonnier</a:t>
            </a:r>
            <a:endParaRPr b="0" i="0" sz="1100" u="none" cap="none" strike="noStrike">
              <a:solidFill>
                <a:schemeClr val="dk1"/>
              </a:solidFill>
              <a:latin typeface="Calibri"/>
              <a:ea typeface="Calibri"/>
              <a:cs typeface="Calibri"/>
              <a:sym typeface="Calibri"/>
            </a:endParaRPr>
          </a:p>
        </p:txBody>
      </p:sp>
      <p:sp>
        <p:nvSpPr>
          <p:cNvPr id="420" name="Google Shape;420;p13"/>
          <p:cNvSpPr/>
          <p:nvPr/>
        </p:nvSpPr>
        <p:spPr>
          <a:xfrm>
            <a:off x="4489704" y="2249424"/>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Reducción de conflictos</a:t>
            </a:r>
            <a:endParaRPr b="0" i="0" sz="950" u="none" cap="none" strike="noStrike">
              <a:solidFill>
                <a:schemeClr val="dk1"/>
              </a:solidFill>
              <a:latin typeface="Calibri"/>
              <a:ea typeface="Calibri"/>
              <a:cs typeface="Calibri"/>
              <a:sym typeface="Calibri"/>
            </a:endParaRPr>
          </a:p>
        </p:txBody>
      </p:sp>
      <p:sp>
        <p:nvSpPr>
          <p:cNvPr id="421" name="Google Shape;421;p13"/>
          <p:cNvSpPr/>
          <p:nvPr/>
        </p:nvSpPr>
        <p:spPr>
          <a:xfrm>
            <a:off x="6483096" y="1901952"/>
            <a:ext cx="2011680" cy="694944"/>
          </a:xfrm>
          <a:prstGeom prst="rect">
            <a:avLst/>
          </a:prstGeom>
          <a:solidFill>
            <a:srgbClr val="F0FDF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13"/>
          <p:cNvSpPr/>
          <p:nvPr/>
        </p:nvSpPr>
        <p:spPr>
          <a:xfrm>
            <a:off x="6483096" y="1901952"/>
            <a:ext cx="45720" cy="694944"/>
          </a:xfrm>
          <a:prstGeom prst="rect">
            <a:avLst/>
          </a:prstGeom>
          <a:solidFill>
            <a:srgbClr val="16653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13"/>
          <p:cNvSpPr/>
          <p:nvPr/>
        </p:nvSpPr>
        <p:spPr>
          <a:xfrm>
            <a:off x="6574536" y="1975104"/>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66534"/>
              </a:buClr>
              <a:buSzPts val="1100"/>
              <a:buFont typeface="Calibri"/>
              <a:buNone/>
            </a:pPr>
            <a:r>
              <a:rPr b="1" i="0" lang="en-US" sz="1100" u="none" cap="none" strike="noStrike">
                <a:solidFill>
                  <a:srgbClr val="166534"/>
                </a:solidFill>
                <a:latin typeface="Calibri"/>
                <a:ea typeface="Calibri"/>
                <a:cs typeface="Calibri"/>
                <a:sym typeface="Calibri"/>
              </a:rPr>
              <a:t>Rawls</a:t>
            </a:r>
            <a:endParaRPr b="0" i="0" sz="1100" u="none" cap="none" strike="noStrike">
              <a:solidFill>
                <a:schemeClr val="dk1"/>
              </a:solidFill>
              <a:latin typeface="Calibri"/>
              <a:ea typeface="Calibri"/>
              <a:cs typeface="Calibri"/>
              <a:sym typeface="Calibri"/>
            </a:endParaRPr>
          </a:p>
        </p:txBody>
      </p:sp>
      <p:sp>
        <p:nvSpPr>
          <p:cNvPr id="424" name="Google Shape;424;p13"/>
          <p:cNvSpPr/>
          <p:nvPr/>
        </p:nvSpPr>
        <p:spPr>
          <a:xfrm>
            <a:off x="6574536" y="2249424"/>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Justicia como equidad</a:t>
            </a:r>
            <a:endParaRPr b="0" i="0" sz="950" u="none" cap="none" strike="noStrike">
              <a:solidFill>
                <a:schemeClr val="dk1"/>
              </a:solidFill>
              <a:latin typeface="Calibri"/>
              <a:ea typeface="Calibri"/>
              <a:cs typeface="Calibri"/>
              <a:sym typeface="Calibri"/>
            </a:endParaRPr>
          </a:p>
        </p:txBody>
      </p:sp>
      <p:sp>
        <p:nvSpPr>
          <p:cNvPr id="425" name="Google Shape;425;p13"/>
          <p:cNvSpPr/>
          <p:nvPr/>
        </p:nvSpPr>
        <p:spPr>
          <a:xfrm>
            <a:off x="228600" y="2688336"/>
            <a:ext cx="2011680" cy="694944"/>
          </a:xfrm>
          <a:prstGeom prst="rect">
            <a:avLst/>
          </a:prstGeom>
          <a:solidFill>
            <a:srgbClr val="F0FDF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13"/>
          <p:cNvSpPr/>
          <p:nvPr/>
        </p:nvSpPr>
        <p:spPr>
          <a:xfrm>
            <a:off x="228600" y="2688336"/>
            <a:ext cx="45720" cy="694944"/>
          </a:xfrm>
          <a:prstGeom prst="rect">
            <a:avLst/>
          </a:prstGeom>
          <a:solidFill>
            <a:srgbClr val="16653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13"/>
          <p:cNvSpPr/>
          <p:nvPr/>
        </p:nvSpPr>
        <p:spPr>
          <a:xfrm>
            <a:off x="320040" y="2761488"/>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66534"/>
              </a:buClr>
              <a:buSzPts val="1100"/>
              <a:buFont typeface="Calibri"/>
              <a:buNone/>
            </a:pPr>
            <a:r>
              <a:rPr b="1" i="0" lang="en-US" sz="1100" u="none" cap="none" strike="noStrike">
                <a:solidFill>
                  <a:srgbClr val="166534"/>
                </a:solidFill>
                <a:latin typeface="Calibri"/>
                <a:ea typeface="Calibri"/>
                <a:cs typeface="Calibri"/>
                <a:sym typeface="Calibri"/>
              </a:rPr>
              <a:t>Luhmann</a:t>
            </a:r>
            <a:endParaRPr b="0" i="0" sz="1100" u="none" cap="none" strike="noStrike">
              <a:solidFill>
                <a:schemeClr val="dk1"/>
              </a:solidFill>
              <a:latin typeface="Calibri"/>
              <a:ea typeface="Calibri"/>
              <a:cs typeface="Calibri"/>
              <a:sym typeface="Calibri"/>
            </a:endParaRPr>
          </a:p>
        </p:txBody>
      </p:sp>
      <p:sp>
        <p:nvSpPr>
          <p:cNvPr id="428" name="Google Shape;428;p13"/>
          <p:cNvSpPr/>
          <p:nvPr/>
        </p:nvSpPr>
        <p:spPr>
          <a:xfrm>
            <a:off x="320040" y="3035808"/>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Reducción de complejidad</a:t>
            </a:r>
            <a:endParaRPr b="0" i="0" sz="950" u="none" cap="none" strike="noStrike">
              <a:solidFill>
                <a:schemeClr val="dk1"/>
              </a:solidFill>
              <a:latin typeface="Calibri"/>
              <a:ea typeface="Calibri"/>
              <a:cs typeface="Calibri"/>
              <a:sym typeface="Calibri"/>
            </a:endParaRPr>
          </a:p>
        </p:txBody>
      </p:sp>
      <p:sp>
        <p:nvSpPr>
          <p:cNvPr id="429" name="Google Shape;429;p13"/>
          <p:cNvSpPr/>
          <p:nvPr/>
        </p:nvSpPr>
        <p:spPr>
          <a:xfrm>
            <a:off x="2313432" y="2688336"/>
            <a:ext cx="2011680" cy="694944"/>
          </a:xfrm>
          <a:prstGeom prst="rect">
            <a:avLst/>
          </a:prstGeom>
          <a:solidFill>
            <a:srgbClr val="FAF5FF"/>
          </a:solidFill>
          <a:ln cap="flat" cmpd="sng" w="12700">
            <a:solidFill>
              <a:srgbClr val="581C8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0" name="Google Shape;430;p13"/>
          <p:cNvSpPr/>
          <p:nvPr/>
        </p:nvSpPr>
        <p:spPr>
          <a:xfrm>
            <a:off x="2313432" y="2688336"/>
            <a:ext cx="45720" cy="694944"/>
          </a:xfrm>
          <a:prstGeom prst="rect">
            <a:avLst/>
          </a:prstGeom>
          <a:solidFill>
            <a:srgbClr val="581C87"/>
          </a:solidFill>
          <a:ln cap="flat" cmpd="sng" w="12700">
            <a:solidFill>
              <a:srgbClr val="581C8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13"/>
          <p:cNvSpPr/>
          <p:nvPr/>
        </p:nvSpPr>
        <p:spPr>
          <a:xfrm>
            <a:off x="2404872" y="2761488"/>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81C87"/>
              </a:buClr>
              <a:buSzPts val="1100"/>
              <a:buFont typeface="Calibri"/>
              <a:buNone/>
            </a:pPr>
            <a:r>
              <a:rPr b="1" i="0" lang="en-US" sz="1100" u="none" cap="none" strike="noStrike">
                <a:solidFill>
                  <a:srgbClr val="581C87"/>
                </a:solidFill>
                <a:latin typeface="Calibri"/>
                <a:ea typeface="Calibri"/>
                <a:cs typeface="Calibri"/>
                <a:sym typeface="Calibri"/>
              </a:rPr>
              <a:t>Carnelutti</a:t>
            </a:r>
            <a:endParaRPr b="0" i="0" sz="1100" u="none" cap="none" strike="noStrike">
              <a:solidFill>
                <a:schemeClr val="dk1"/>
              </a:solidFill>
              <a:latin typeface="Calibri"/>
              <a:ea typeface="Calibri"/>
              <a:cs typeface="Calibri"/>
              <a:sym typeface="Calibri"/>
            </a:endParaRPr>
          </a:p>
        </p:txBody>
      </p:sp>
      <p:sp>
        <p:nvSpPr>
          <p:cNvPr id="432" name="Google Shape;432;p13"/>
          <p:cNvSpPr/>
          <p:nvPr/>
        </p:nvSpPr>
        <p:spPr>
          <a:xfrm>
            <a:off x="2404872" y="3035808"/>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Norma y facultad</a:t>
            </a:r>
            <a:endParaRPr b="0" i="0" sz="950" u="none" cap="none" strike="noStrike">
              <a:solidFill>
                <a:schemeClr val="dk1"/>
              </a:solidFill>
              <a:latin typeface="Calibri"/>
              <a:ea typeface="Calibri"/>
              <a:cs typeface="Calibri"/>
              <a:sym typeface="Calibri"/>
            </a:endParaRPr>
          </a:p>
        </p:txBody>
      </p:sp>
      <p:sp>
        <p:nvSpPr>
          <p:cNvPr id="433" name="Google Shape;433;p13"/>
          <p:cNvSpPr/>
          <p:nvPr/>
        </p:nvSpPr>
        <p:spPr>
          <a:xfrm>
            <a:off x="4398264" y="2688336"/>
            <a:ext cx="2011680" cy="694944"/>
          </a:xfrm>
          <a:prstGeom prst="rect">
            <a:avLst/>
          </a:prstGeom>
          <a:solidFill>
            <a:srgbClr val="FAF5FF"/>
          </a:solidFill>
          <a:ln cap="flat" cmpd="sng" w="12700">
            <a:solidFill>
              <a:srgbClr val="581C8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13"/>
          <p:cNvSpPr/>
          <p:nvPr/>
        </p:nvSpPr>
        <p:spPr>
          <a:xfrm>
            <a:off x="4398264" y="2688336"/>
            <a:ext cx="45720" cy="694944"/>
          </a:xfrm>
          <a:prstGeom prst="rect">
            <a:avLst/>
          </a:prstGeom>
          <a:solidFill>
            <a:srgbClr val="581C87"/>
          </a:solidFill>
          <a:ln cap="flat" cmpd="sng" w="12700">
            <a:solidFill>
              <a:srgbClr val="581C8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13"/>
          <p:cNvSpPr/>
          <p:nvPr/>
        </p:nvSpPr>
        <p:spPr>
          <a:xfrm>
            <a:off x="4489704" y="2761488"/>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81C87"/>
              </a:buClr>
              <a:buSzPts val="1100"/>
              <a:buFont typeface="Calibri"/>
              <a:buNone/>
            </a:pPr>
            <a:r>
              <a:rPr b="1" i="0" lang="en-US" sz="1100" u="none" cap="none" strike="noStrike">
                <a:solidFill>
                  <a:srgbClr val="581C87"/>
                </a:solidFill>
                <a:latin typeface="Calibri"/>
                <a:ea typeface="Calibri"/>
                <a:cs typeface="Calibri"/>
                <a:sym typeface="Calibri"/>
              </a:rPr>
              <a:t>von Ihering</a:t>
            </a:r>
            <a:endParaRPr b="0" i="0" sz="1100" u="none" cap="none" strike="noStrike">
              <a:solidFill>
                <a:schemeClr val="dk1"/>
              </a:solidFill>
              <a:latin typeface="Calibri"/>
              <a:ea typeface="Calibri"/>
              <a:cs typeface="Calibri"/>
              <a:sym typeface="Calibri"/>
            </a:endParaRPr>
          </a:p>
        </p:txBody>
      </p:sp>
      <p:sp>
        <p:nvSpPr>
          <p:cNvPr id="436" name="Google Shape;436;p13"/>
          <p:cNvSpPr/>
          <p:nvPr/>
        </p:nvSpPr>
        <p:spPr>
          <a:xfrm>
            <a:off x="4489704" y="3035808"/>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Interés jurídicamente protegido</a:t>
            </a:r>
            <a:endParaRPr b="0" i="0" sz="950" u="none" cap="none" strike="noStrike">
              <a:solidFill>
                <a:schemeClr val="dk1"/>
              </a:solidFill>
              <a:latin typeface="Calibri"/>
              <a:ea typeface="Calibri"/>
              <a:cs typeface="Calibri"/>
              <a:sym typeface="Calibri"/>
            </a:endParaRPr>
          </a:p>
        </p:txBody>
      </p:sp>
      <p:sp>
        <p:nvSpPr>
          <p:cNvPr id="437" name="Google Shape;437;p13"/>
          <p:cNvSpPr/>
          <p:nvPr/>
        </p:nvSpPr>
        <p:spPr>
          <a:xfrm>
            <a:off x="6483096" y="2688336"/>
            <a:ext cx="2011680" cy="694944"/>
          </a:xfrm>
          <a:prstGeom prst="rect">
            <a:avLst/>
          </a:prstGeom>
          <a:solidFill>
            <a:srgbClr val="EEF2FF"/>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8" name="Google Shape;438;p13"/>
          <p:cNvSpPr/>
          <p:nvPr/>
        </p:nvSpPr>
        <p:spPr>
          <a:xfrm>
            <a:off x="6483096" y="2688336"/>
            <a:ext cx="45720" cy="694944"/>
          </a:xfrm>
          <a:prstGeom prst="rect">
            <a:avLst/>
          </a:prstGeom>
          <a:solidFill>
            <a:srgbClr val="312E81"/>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13"/>
          <p:cNvSpPr/>
          <p:nvPr/>
        </p:nvSpPr>
        <p:spPr>
          <a:xfrm>
            <a:off x="6574536" y="2761488"/>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12E81"/>
              </a:buClr>
              <a:buSzPts val="1100"/>
              <a:buFont typeface="Calibri"/>
              <a:buNone/>
            </a:pPr>
            <a:r>
              <a:rPr b="1" i="0" lang="en-US" sz="1100" u="none" cap="none" strike="noStrike">
                <a:solidFill>
                  <a:srgbClr val="312E81"/>
                </a:solidFill>
                <a:latin typeface="Calibri"/>
                <a:ea typeface="Calibri"/>
                <a:cs typeface="Calibri"/>
                <a:sym typeface="Calibri"/>
              </a:rPr>
              <a:t>Carrió</a:t>
            </a:r>
            <a:endParaRPr b="0" i="0" sz="1100" u="none" cap="none" strike="noStrike">
              <a:solidFill>
                <a:schemeClr val="dk1"/>
              </a:solidFill>
              <a:latin typeface="Calibri"/>
              <a:ea typeface="Calibri"/>
              <a:cs typeface="Calibri"/>
              <a:sym typeface="Calibri"/>
            </a:endParaRPr>
          </a:p>
        </p:txBody>
      </p:sp>
      <p:sp>
        <p:nvSpPr>
          <p:cNvPr id="440" name="Google Shape;440;p13"/>
          <p:cNvSpPr/>
          <p:nvPr/>
        </p:nvSpPr>
        <p:spPr>
          <a:xfrm>
            <a:off x="6574536" y="3035808"/>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Interpretación y argumentación</a:t>
            </a:r>
            <a:endParaRPr b="0" i="0" sz="950" u="none" cap="none" strike="noStrike">
              <a:solidFill>
                <a:schemeClr val="dk1"/>
              </a:solidFill>
              <a:latin typeface="Calibri"/>
              <a:ea typeface="Calibri"/>
              <a:cs typeface="Calibri"/>
              <a:sym typeface="Calibri"/>
            </a:endParaRPr>
          </a:p>
        </p:txBody>
      </p:sp>
      <p:sp>
        <p:nvSpPr>
          <p:cNvPr id="441" name="Google Shape;441;p13"/>
          <p:cNvSpPr/>
          <p:nvPr/>
        </p:nvSpPr>
        <p:spPr>
          <a:xfrm>
            <a:off x="228600" y="3474720"/>
            <a:ext cx="2011680" cy="694944"/>
          </a:xfrm>
          <a:prstGeom prst="rect">
            <a:avLst/>
          </a:prstGeom>
          <a:solidFill>
            <a:srgbClr val="EEF2FF"/>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13"/>
          <p:cNvSpPr/>
          <p:nvPr/>
        </p:nvSpPr>
        <p:spPr>
          <a:xfrm>
            <a:off x="228600" y="3474720"/>
            <a:ext cx="45720" cy="694944"/>
          </a:xfrm>
          <a:prstGeom prst="rect">
            <a:avLst/>
          </a:prstGeom>
          <a:solidFill>
            <a:srgbClr val="312E81"/>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3" name="Google Shape;443;p13"/>
          <p:cNvSpPr/>
          <p:nvPr/>
        </p:nvSpPr>
        <p:spPr>
          <a:xfrm>
            <a:off x="320040" y="3547872"/>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12E81"/>
              </a:buClr>
              <a:buSzPts val="1100"/>
              <a:buFont typeface="Calibri"/>
              <a:buNone/>
            </a:pPr>
            <a:r>
              <a:rPr b="1" i="0" lang="en-US" sz="1100" u="none" cap="none" strike="noStrike">
                <a:solidFill>
                  <a:srgbClr val="312E81"/>
                </a:solidFill>
                <a:latin typeface="Calibri"/>
                <a:ea typeface="Calibri"/>
                <a:cs typeface="Calibri"/>
                <a:sym typeface="Calibri"/>
              </a:rPr>
              <a:t>Alexy</a:t>
            </a:r>
            <a:endParaRPr b="0" i="0" sz="1100" u="none" cap="none" strike="noStrike">
              <a:solidFill>
                <a:schemeClr val="dk1"/>
              </a:solidFill>
              <a:latin typeface="Calibri"/>
              <a:ea typeface="Calibri"/>
              <a:cs typeface="Calibri"/>
              <a:sym typeface="Calibri"/>
            </a:endParaRPr>
          </a:p>
        </p:txBody>
      </p:sp>
      <p:sp>
        <p:nvSpPr>
          <p:cNvPr id="444" name="Google Shape;444;p13"/>
          <p:cNvSpPr/>
          <p:nvPr/>
        </p:nvSpPr>
        <p:spPr>
          <a:xfrm>
            <a:off x="320040" y="3822192"/>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Ponderación de principios</a:t>
            </a:r>
            <a:endParaRPr b="0" i="0" sz="950" u="none" cap="none" strike="noStrike">
              <a:solidFill>
                <a:schemeClr val="dk1"/>
              </a:solidFill>
              <a:latin typeface="Calibri"/>
              <a:ea typeface="Calibri"/>
              <a:cs typeface="Calibri"/>
              <a:sym typeface="Calibri"/>
            </a:endParaRPr>
          </a:p>
        </p:txBody>
      </p:sp>
      <p:sp>
        <p:nvSpPr>
          <p:cNvPr id="445" name="Google Shape;445;p13"/>
          <p:cNvSpPr/>
          <p:nvPr/>
        </p:nvSpPr>
        <p:spPr>
          <a:xfrm>
            <a:off x="2313432" y="3474720"/>
            <a:ext cx="2011680" cy="694944"/>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13"/>
          <p:cNvSpPr/>
          <p:nvPr/>
        </p:nvSpPr>
        <p:spPr>
          <a:xfrm>
            <a:off x="2313432" y="3474720"/>
            <a:ext cx="45720" cy="69494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7" name="Google Shape;447;p13"/>
          <p:cNvSpPr/>
          <p:nvPr/>
        </p:nvSpPr>
        <p:spPr>
          <a:xfrm>
            <a:off x="2404872" y="3547872"/>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Pasquale</a:t>
            </a:r>
            <a:endParaRPr b="0" i="0" sz="1100" u="none" cap="none" strike="noStrike">
              <a:solidFill>
                <a:schemeClr val="dk1"/>
              </a:solidFill>
              <a:latin typeface="Calibri"/>
              <a:ea typeface="Calibri"/>
              <a:cs typeface="Calibri"/>
              <a:sym typeface="Calibri"/>
            </a:endParaRPr>
          </a:p>
        </p:txBody>
      </p:sp>
      <p:sp>
        <p:nvSpPr>
          <p:cNvPr id="448" name="Google Shape;448;p13"/>
          <p:cNvSpPr/>
          <p:nvPr/>
        </p:nvSpPr>
        <p:spPr>
          <a:xfrm>
            <a:off x="2404872" y="3822192"/>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Black box society</a:t>
            </a:r>
            <a:endParaRPr b="0" i="0" sz="950" u="none" cap="none" strike="noStrike">
              <a:solidFill>
                <a:schemeClr val="dk1"/>
              </a:solidFill>
              <a:latin typeface="Calibri"/>
              <a:ea typeface="Calibri"/>
              <a:cs typeface="Calibri"/>
              <a:sym typeface="Calibri"/>
            </a:endParaRPr>
          </a:p>
        </p:txBody>
      </p:sp>
      <p:sp>
        <p:nvSpPr>
          <p:cNvPr id="449" name="Google Shape;449;p13"/>
          <p:cNvSpPr/>
          <p:nvPr/>
        </p:nvSpPr>
        <p:spPr>
          <a:xfrm>
            <a:off x="4398264" y="3474720"/>
            <a:ext cx="2011680" cy="694944"/>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13"/>
          <p:cNvSpPr/>
          <p:nvPr/>
        </p:nvSpPr>
        <p:spPr>
          <a:xfrm>
            <a:off x="4398264" y="3474720"/>
            <a:ext cx="45720" cy="69494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13"/>
          <p:cNvSpPr/>
          <p:nvPr/>
        </p:nvSpPr>
        <p:spPr>
          <a:xfrm>
            <a:off x="4489704" y="3547872"/>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O'Neil</a:t>
            </a:r>
            <a:endParaRPr b="0" i="0" sz="1100" u="none" cap="none" strike="noStrike">
              <a:solidFill>
                <a:schemeClr val="dk1"/>
              </a:solidFill>
              <a:latin typeface="Calibri"/>
              <a:ea typeface="Calibri"/>
              <a:cs typeface="Calibri"/>
              <a:sym typeface="Calibri"/>
            </a:endParaRPr>
          </a:p>
        </p:txBody>
      </p:sp>
      <p:sp>
        <p:nvSpPr>
          <p:cNvPr id="452" name="Google Shape;452;p13"/>
          <p:cNvSpPr/>
          <p:nvPr/>
        </p:nvSpPr>
        <p:spPr>
          <a:xfrm>
            <a:off x="4489704" y="3822192"/>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Weapons of Math Destruction</a:t>
            </a:r>
            <a:endParaRPr b="0" i="0" sz="950" u="none" cap="none" strike="noStrike">
              <a:solidFill>
                <a:schemeClr val="dk1"/>
              </a:solidFill>
              <a:latin typeface="Calibri"/>
              <a:ea typeface="Calibri"/>
              <a:cs typeface="Calibri"/>
              <a:sym typeface="Calibri"/>
            </a:endParaRPr>
          </a:p>
        </p:txBody>
      </p:sp>
      <p:sp>
        <p:nvSpPr>
          <p:cNvPr id="453" name="Google Shape;453;p13"/>
          <p:cNvSpPr/>
          <p:nvPr/>
        </p:nvSpPr>
        <p:spPr>
          <a:xfrm>
            <a:off x="6483096" y="3474720"/>
            <a:ext cx="2011680" cy="694944"/>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13"/>
          <p:cNvSpPr/>
          <p:nvPr/>
        </p:nvSpPr>
        <p:spPr>
          <a:xfrm>
            <a:off x="6483096" y="3474720"/>
            <a:ext cx="45720" cy="69494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13"/>
          <p:cNvSpPr/>
          <p:nvPr/>
        </p:nvSpPr>
        <p:spPr>
          <a:xfrm>
            <a:off x="6574536" y="3547872"/>
            <a:ext cx="1883664"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Ferrajoli</a:t>
            </a:r>
            <a:endParaRPr b="0" i="0" sz="1100" u="none" cap="none" strike="noStrike">
              <a:solidFill>
                <a:schemeClr val="dk1"/>
              </a:solidFill>
              <a:latin typeface="Calibri"/>
              <a:ea typeface="Calibri"/>
              <a:cs typeface="Calibri"/>
              <a:sym typeface="Calibri"/>
            </a:endParaRPr>
          </a:p>
        </p:txBody>
      </p:sp>
      <p:sp>
        <p:nvSpPr>
          <p:cNvPr id="456" name="Google Shape;456;p13"/>
          <p:cNvSpPr/>
          <p:nvPr/>
        </p:nvSpPr>
        <p:spPr>
          <a:xfrm>
            <a:off x="6574536" y="3822192"/>
            <a:ext cx="1883664"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Garantismo penal</a:t>
            </a:r>
            <a:endParaRPr b="0" i="0" sz="950" u="none" cap="none" strike="noStrike">
              <a:solidFill>
                <a:schemeClr val="dk1"/>
              </a:solidFill>
              <a:latin typeface="Calibri"/>
              <a:ea typeface="Calibri"/>
              <a:cs typeface="Calibri"/>
              <a:sym typeface="Calibri"/>
            </a:endParaRPr>
          </a:p>
        </p:txBody>
      </p:sp>
      <p:sp>
        <p:nvSpPr>
          <p:cNvPr id="457" name="Google Shape;457;p13"/>
          <p:cNvSpPr/>
          <p:nvPr/>
        </p:nvSpPr>
        <p:spPr>
          <a:xfrm>
            <a:off x="256032" y="4645152"/>
            <a:ext cx="9144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Leyenda:</a:t>
            </a:r>
            <a:endParaRPr b="0" i="0" sz="900" u="none" cap="none" strike="noStrike">
              <a:solidFill>
                <a:schemeClr val="dk1"/>
              </a:solidFill>
              <a:latin typeface="Calibri"/>
              <a:ea typeface="Calibri"/>
              <a:cs typeface="Calibri"/>
              <a:sym typeface="Calibri"/>
            </a:endParaRPr>
          </a:p>
        </p:txBody>
      </p:sp>
      <p:sp>
        <p:nvSpPr>
          <p:cNvPr id="458" name="Google Shape;458;p13"/>
          <p:cNvSpPr/>
          <p:nvPr/>
        </p:nvSpPr>
        <p:spPr>
          <a:xfrm>
            <a:off x="1078992" y="4645152"/>
            <a:ext cx="164592" cy="20116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13"/>
          <p:cNvSpPr/>
          <p:nvPr/>
        </p:nvSpPr>
        <p:spPr>
          <a:xfrm>
            <a:off x="1280160" y="4645152"/>
            <a:ext cx="1097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850"/>
              <a:buFont typeface="Calibri"/>
              <a:buNone/>
            </a:pPr>
            <a:r>
              <a:rPr b="0" i="0" lang="en-US" sz="850" u="none" cap="none" strike="noStrike">
                <a:solidFill>
                  <a:srgbClr val="111827"/>
                </a:solidFill>
                <a:latin typeface="Calibri"/>
                <a:ea typeface="Calibri"/>
                <a:cs typeface="Calibri"/>
                <a:sym typeface="Calibri"/>
              </a:rPr>
              <a:t>Qué es el Derecho</a:t>
            </a:r>
            <a:endParaRPr b="0" i="0" sz="850" u="none" cap="none" strike="noStrike">
              <a:solidFill>
                <a:schemeClr val="dk1"/>
              </a:solidFill>
              <a:latin typeface="Calibri"/>
              <a:ea typeface="Calibri"/>
              <a:cs typeface="Calibri"/>
              <a:sym typeface="Calibri"/>
            </a:endParaRPr>
          </a:p>
        </p:txBody>
      </p:sp>
      <p:sp>
        <p:nvSpPr>
          <p:cNvPr id="460" name="Google Shape;460;p13"/>
          <p:cNvSpPr/>
          <p:nvPr/>
        </p:nvSpPr>
        <p:spPr>
          <a:xfrm>
            <a:off x="2414016" y="4645152"/>
            <a:ext cx="164592" cy="201168"/>
          </a:xfrm>
          <a:prstGeom prst="rect">
            <a:avLst/>
          </a:prstGeom>
          <a:solidFill>
            <a:srgbClr val="FEF2F2"/>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13"/>
          <p:cNvSpPr/>
          <p:nvPr/>
        </p:nvSpPr>
        <p:spPr>
          <a:xfrm>
            <a:off x="2615184" y="4645152"/>
            <a:ext cx="1097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850"/>
              <a:buFont typeface="Calibri"/>
              <a:buNone/>
            </a:pPr>
            <a:r>
              <a:rPr b="0" i="0" lang="en-US" sz="850" u="none" cap="none" strike="noStrike">
                <a:solidFill>
                  <a:srgbClr val="111827"/>
                </a:solidFill>
                <a:latin typeface="Calibri"/>
                <a:ea typeface="Calibri"/>
                <a:cs typeface="Calibri"/>
                <a:sym typeface="Calibri"/>
              </a:rPr>
              <a:t>Coercibilidad</a:t>
            </a:r>
            <a:endParaRPr b="0" i="0" sz="850" u="none" cap="none" strike="noStrike">
              <a:solidFill>
                <a:schemeClr val="dk1"/>
              </a:solidFill>
              <a:latin typeface="Calibri"/>
              <a:ea typeface="Calibri"/>
              <a:cs typeface="Calibri"/>
              <a:sym typeface="Calibri"/>
            </a:endParaRPr>
          </a:p>
        </p:txBody>
      </p:sp>
      <p:sp>
        <p:nvSpPr>
          <p:cNvPr id="462" name="Google Shape;462;p13"/>
          <p:cNvSpPr/>
          <p:nvPr/>
        </p:nvSpPr>
        <p:spPr>
          <a:xfrm>
            <a:off x="3749040" y="4645152"/>
            <a:ext cx="164592" cy="201168"/>
          </a:xfrm>
          <a:prstGeom prst="rect">
            <a:avLst/>
          </a:prstGeom>
          <a:solidFill>
            <a:srgbClr val="F0FDF4"/>
          </a:solidFill>
          <a:ln cap="flat" cmpd="sng" w="12700">
            <a:solidFill>
              <a:srgbClr val="16653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13"/>
          <p:cNvSpPr/>
          <p:nvPr/>
        </p:nvSpPr>
        <p:spPr>
          <a:xfrm>
            <a:off x="3950208" y="4645152"/>
            <a:ext cx="1097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850"/>
              <a:buFont typeface="Calibri"/>
              <a:buNone/>
            </a:pPr>
            <a:r>
              <a:rPr b="0" i="0" lang="en-US" sz="850" u="none" cap="none" strike="noStrike">
                <a:solidFill>
                  <a:srgbClr val="111827"/>
                </a:solidFill>
                <a:latin typeface="Calibri"/>
                <a:ea typeface="Calibri"/>
                <a:cs typeface="Calibri"/>
                <a:sym typeface="Calibri"/>
              </a:rPr>
              <a:t>Función social</a:t>
            </a:r>
            <a:endParaRPr b="0" i="0" sz="850" u="none" cap="none" strike="noStrike">
              <a:solidFill>
                <a:schemeClr val="dk1"/>
              </a:solidFill>
              <a:latin typeface="Calibri"/>
              <a:ea typeface="Calibri"/>
              <a:cs typeface="Calibri"/>
              <a:sym typeface="Calibri"/>
            </a:endParaRPr>
          </a:p>
        </p:txBody>
      </p:sp>
      <p:sp>
        <p:nvSpPr>
          <p:cNvPr id="464" name="Google Shape;464;p13"/>
          <p:cNvSpPr/>
          <p:nvPr/>
        </p:nvSpPr>
        <p:spPr>
          <a:xfrm>
            <a:off x="5084064" y="4645152"/>
            <a:ext cx="164592" cy="201168"/>
          </a:xfrm>
          <a:prstGeom prst="rect">
            <a:avLst/>
          </a:prstGeom>
          <a:solidFill>
            <a:srgbClr val="FAF5FF"/>
          </a:solidFill>
          <a:ln cap="flat" cmpd="sng" w="12700">
            <a:solidFill>
              <a:srgbClr val="581C8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13"/>
          <p:cNvSpPr/>
          <p:nvPr/>
        </p:nvSpPr>
        <p:spPr>
          <a:xfrm>
            <a:off x="5285232" y="4645152"/>
            <a:ext cx="1097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850"/>
              <a:buFont typeface="Calibri"/>
              <a:buNone/>
            </a:pPr>
            <a:r>
              <a:rPr b="0" i="0" lang="en-US" sz="850" u="none" cap="none" strike="noStrike">
                <a:solidFill>
                  <a:srgbClr val="111827"/>
                </a:solidFill>
                <a:latin typeface="Calibri"/>
                <a:ea typeface="Calibri"/>
                <a:cs typeface="Calibri"/>
                <a:sym typeface="Calibri"/>
              </a:rPr>
              <a:t>Obj. / Subj.</a:t>
            </a:r>
            <a:endParaRPr b="0" i="0" sz="850" u="none" cap="none" strike="noStrike">
              <a:solidFill>
                <a:schemeClr val="dk1"/>
              </a:solidFill>
              <a:latin typeface="Calibri"/>
              <a:ea typeface="Calibri"/>
              <a:cs typeface="Calibri"/>
              <a:sym typeface="Calibri"/>
            </a:endParaRPr>
          </a:p>
        </p:txBody>
      </p:sp>
      <p:sp>
        <p:nvSpPr>
          <p:cNvPr id="466" name="Google Shape;466;p13"/>
          <p:cNvSpPr/>
          <p:nvPr/>
        </p:nvSpPr>
        <p:spPr>
          <a:xfrm>
            <a:off x="6419088" y="4645152"/>
            <a:ext cx="164592" cy="201168"/>
          </a:xfrm>
          <a:prstGeom prst="rect">
            <a:avLst/>
          </a:prstGeom>
          <a:solidFill>
            <a:srgbClr val="EEF2FF"/>
          </a:solidFill>
          <a:ln cap="flat" cmpd="sng" w="12700">
            <a:solidFill>
              <a:srgbClr val="312E8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13"/>
          <p:cNvSpPr/>
          <p:nvPr/>
        </p:nvSpPr>
        <p:spPr>
          <a:xfrm>
            <a:off x="6620256" y="4645152"/>
            <a:ext cx="1097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850"/>
              <a:buFont typeface="Calibri"/>
              <a:buNone/>
            </a:pPr>
            <a:r>
              <a:rPr b="0" i="0" lang="en-US" sz="850" u="none" cap="none" strike="noStrike">
                <a:solidFill>
                  <a:srgbClr val="111827"/>
                </a:solidFill>
                <a:latin typeface="Calibri"/>
                <a:ea typeface="Calibri"/>
                <a:cs typeface="Calibri"/>
                <a:sym typeface="Calibri"/>
              </a:rPr>
              <a:t>Ciencia del Derecho</a:t>
            </a:r>
            <a:endParaRPr b="0" i="0" sz="850" u="none" cap="none" strike="noStrike">
              <a:solidFill>
                <a:schemeClr val="dk1"/>
              </a:solidFill>
              <a:latin typeface="Calibri"/>
              <a:ea typeface="Calibri"/>
              <a:cs typeface="Calibri"/>
              <a:sym typeface="Calibri"/>
            </a:endParaRPr>
          </a:p>
        </p:txBody>
      </p:sp>
      <p:sp>
        <p:nvSpPr>
          <p:cNvPr id="468" name="Google Shape;468;p13"/>
          <p:cNvSpPr/>
          <p:nvPr/>
        </p:nvSpPr>
        <p:spPr>
          <a:xfrm>
            <a:off x="7754112" y="4645152"/>
            <a:ext cx="164592" cy="201168"/>
          </a:xfrm>
          <a:prstGeom prst="rect">
            <a:avLst/>
          </a:prstGeom>
          <a:solidFill>
            <a:srgbClr val="1A2744"/>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13"/>
          <p:cNvSpPr/>
          <p:nvPr/>
        </p:nvSpPr>
        <p:spPr>
          <a:xfrm>
            <a:off x="7955280" y="4645152"/>
            <a:ext cx="1097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850"/>
              <a:buFont typeface="Calibri"/>
              <a:buNone/>
            </a:pPr>
            <a:r>
              <a:rPr b="0" i="0" lang="en-US" sz="850" u="none" cap="none" strike="noStrike">
                <a:solidFill>
                  <a:srgbClr val="111827"/>
                </a:solidFill>
                <a:latin typeface="Calibri"/>
                <a:ea typeface="Calibri"/>
                <a:cs typeface="Calibri"/>
                <a:sym typeface="Calibri"/>
              </a:rPr>
              <a:t>IA y Derecho</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2744"/>
        </a:solidFill>
      </p:bgPr>
    </p:bg>
    <p:spTree>
      <p:nvGrpSpPr>
        <p:cNvPr id="474" name="Shape 474"/>
        <p:cNvGrpSpPr/>
        <p:nvPr/>
      </p:nvGrpSpPr>
      <p:grpSpPr>
        <a:xfrm>
          <a:off x="0" y="0"/>
          <a:ext cx="0" cy="0"/>
          <a:chOff x="0" y="0"/>
          <a:chExt cx="0" cy="0"/>
        </a:xfrm>
      </p:grpSpPr>
      <p:sp>
        <p:nvSpPr>
          <p:cNvPr id="475" name="Google Shape;475;p14"/>
          <p:cNvSpPr/>
          <p:nvPr/>
        </p:nvSpPr>
        <p:spPr>
          <a:xfrm>
            <a:off x="0" y="0"/>
            <a:ext cx="9144000" cy="6400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14"/>
          <p:cNvSpPr/>
          <p:nvPr/>
        </p:nvSpPr>
        <p:spPr>
          <a:xfrm>
            <a:off x="411480" y="201168"/>
            <a:ext cx="82296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i="0" lang="en-US" sz="2600" u="none" cap="none" strike="noStrike">
                <a:solidFill>
                  <a:srgbClr val="FFFFFF"/>
                </a:solidFill>
                <a:latin typeface="Georgia"/>
                <a:ea typeface="Georgia"/>
                <a:cs typeface="Georgia"/>
                <a:sym typeface="Georgia"/>
              </a:rPr>
              <a:t>Síntesis — Clase 1</a:t>
            </a:r>
            <a:endParaRPr b="0" i="0" sz="2600" u="none" cap="none" strike="noStrike">
              <a:solidFill>
                <a:schemeClr val="dk1"/>
              </a:solidFill>
              <a:latin typeface="Calibri"/>
              <a:ea typeface="Calibri"/>
              <a:cs typeface="Calibri"/>
              <a:sym typeface="Calibri"/>
            </a:endParaRPr>
          </a:p>
        </p:txBody>
      </p:sp>
      <p:sp>
        <p:nvSpPr>
          <p:cNvPr id="477" name="Google Shape;477;p14"/>
          <p:cNvSpPr/>
          <p:nvPr/>
        </p:nvSpPr>
        <p:spPr>
          <a:xfrm>
            <a:off x="320040" y="896112"/>
            <a:ext cx="8503920" cy="658368"/>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14"/>
          <p:cNvSpPr/>
          <p:nvPr/>
        </p:nvSpPr>
        <p:spPr>
          <a:xfrm>
            <a:off x="320040" y="896112"/>
            <a:ext cx="621792" cy="6583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14"/>
          <p:cNvSpPr/>
          <p:nvPr/>
        </p:nvSpPr>
        <p:spPr>
          <a:xfrm>
            <a:off x="320040" y="896112"/>
            <a:ext cx="621792"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01</a:t>
            </a:r>
            <a:endParaRPr b="0" i="0" sz="1300" u="none" cap="none" strike="noStrike">
              <a:solidFill>
                <a:schemeClr val="dk1"/>
              </a:solidFill>
              <a:latin typeface="Calibri"/>
              <a:ea typeface="Calibri"/>
              <a:cs typeface="Calibri"/>
              <a:sym typeface="Calibri"/>
            </a:endParaRPr>
          </a:p>
        </p:txBody>
      </p:sp>
      <p:sp>
        <p:nvSpPr>
          <p:cNvPr id="480" name="Google Shape;480;p14"/>
          <p:cNvSpPr/>
          <p:nvPr/>
        </p:nvSpPr>
        <p:spPr>
          <a:xfrm>
            <a:off x="1024128" y="1005840"/>
            <a:ext cx="16002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200"/>
              <a:buFont typeface="Calibri"/>
              <a:buNone/>
            </a:pPr>
            <a:r>
              <a:rPr b="1" i="0" lang="en-US" sz="1200" u="none" cap="none" strike="noStrike">
                <a:solidFill>
                  <a:srgbClr val="E8C96A"/>
                </a:solidFill>
                <a:latin typeface="Calibri"/>
                <a:ea typeface="Calibri"/>
                <a:cs typeface="Calibri"/>
                <a:sym typeface="Calibri"/>
              </a:rPr>
              <a:t>El Derecho:  </a:t>
            </a:r>
            <a:endParaRPr b="0" i="0" sz="1200" u="none" cap="none" strike="noStrike">
              <a:solidFill>
                <a:schemeClr val="dk1"/>
              </a:solidFill>
              <a:latin typeface="Calibri"/>
              <a:ea typeface="Calibri"/>
              <a:cs typeface="Calibri"/>
              <a:sym typeface="Calibri"/>
            </a:endParaRPr>
          </a:p>
        </p:txBody>
      </p:sp>
      <p:sp>
        <p:nvSpPr>
          <p:cNvPr id="481" name="Google Shape;481;p14"/>
          <p:cNvSpPr/>
          <p:nvPr/>
        </p:nvSpPr>
        <p:spPr>
          <a:xfrm>
            <a:off x="2514600" y="1005840"/>
            <a:ext cx="6172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Sistema de normas coercibles. Debate: solo normas (Kelsen) vs. normas + principios (Dworkin).</a:t>
            </a:r>
            <a:endParaRPr b="0" i="0" sz="1100" u="none" cap="none" strike="noStrike">
              <a:solidFill>
                <a:schemeClr val="dk1"/>
              </a:solidFill>
              <a:latin typeface="Calibri"/>
              <a:ea typeface="Calibri"/>
              <a:cs typeface="Calibri"/>
              <a:sym typeface="Calibri"/>
            </a:endParaRPr>
          </a:p>
        </p:txBody>
      </p:sp>
      <p:sp>
        <p:nvSpPr>
          <p:cNvPr id="482" name="Google Shape;482;p14"/>
          <p:cNvSpPr/>
          <p:nvPr/>
        </p:nvSpPr>
        <p:spPr>
          <a:xfrm>
            <a:off x="320040" y="1673352"/>
            <a:ext cx="8503920" cy="658368"/>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14"/>
          <p:cNvSpPr/>
          <p:nvPr/>
        </p:nvSpPr>
        <p:spPr>
          <a:xfrm>
            <a:off x="320040" y="1673352"/>
            <a:ext cx="621792" cy="6583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14"/>
          <p:cNvSpPr/>
          <p:nvPr/>
        </p:nvSpPr>
        <p:spPr>
          <a:xfrm>
            <a:off x="320040" y="1673352"/>
            <a:ext cx="621792"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02</a:t>
            </a:r>
            <a:endParaRPr b="0" i="0" sz="1300" u="none" cap="none" strike="noStrike">
              <a:solidFill>
                <a:schemeClr val="dk1"/>
              </a:solidFill>
              <a:latin typeface="Calibri"/>
              <a:ea typeface="Calibri"/>
              <a:cs typeface="Calibri"/>
              <a:sym typeface="Calibri"/>
            </a:endParaRPr>
          </a:p>
        </p:txBody>
      </p:sp>
      <p:sp>
        <p:nvSpPr>
          <p:cNvPr id="485" name="Google Shape;485;p14"/>
          <p:cNvSpPr/>
          <p:nvPr/>
        </p:nvSpPr>
        <p:spPr>
          <a:xfrm>
            <a:off x="1024128" y="1783080"/>
            <a:ext cx="16002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200"/>
              <a:buFont typeface="Calibri"/>
              <a:buNone/>
            </a:pPr>
            <a:r>
              <a:rPr b="1" i="0" lang="en-US" sz="1200" u="none" cap="none" strike="noStrike">
                <a:solidFill>
                  <a:srgbClr val="E8C96A"/>
                </a:solidFill>
                <a:latin typeface="Calibri"/>
                <a:ea typeface="Calibri"/>
                <a:cs typeface="Calibri"/>
                <a:sym typeface="Calibri"/>
              </a:rPr>
              <a:t>Función social:  </a:t>
            </a:r>
            <a:endParaRPr b="0" i="0" sz="1200" u="none" cap="none" strike="noStrike">
              <a:solidFill>
                <a:schemeClr val="dk1"/>
              </a:solidFill>
              <a:latin typeface="Calibri"/>
              <a:ea typeface="Calibri"/>
              <a:cs typeface="Calibri"/>
              <a:sym typeface="Calibri"/>
            </a:endParaRPr>
          </a:p>
        </p:txBody>
      </p:sp>
      <p:sp>
        <p:nvSpPr>
          <p:cNvPr id="486" name="Google Shape;486;p14"/>
          <p:cNvSpPr/>
          <p:nvPr/>
        </p:nvSpPr>
        <p:spPr>
          <a:xfrm>
            <a:off x="2514600" y="1783080"/>
            <a:ext cx="6172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Orden, protección, resolución de conflictos y cambio social. Carbonnier, Rawls, Luhmann.</a:t>
            </a:r>
            <a:endParaRPr b="0" i="0" sz="1100" u="none" cap="none" strike="noStrike">
              <a:solidFill>
                <a:schemeClr val="dk1"/>
              </a:solidFill>
              <a:latin typeface="Calibri"/>
              <a:ea typeface="Calibri"/>
              <a:cs typeface="Calibri"/>
              <a:sym typeface="Calibri"/>
            </a:endParaRPr>
          </a:p>
        </p:txBody>
      </p:sp>
      <p:sp>
        <p:nvSpPr>
          <p:cNvPr id="487" name="Google Shape;487;p14"/>
          <p:cNvSpPr/>
          <p:nvPr/>
        </p:nvSpPr>
        <p:spPr>
          <a:xfrm>
            <a:off x="320040" y="2450592"/>
            <a:ext cx="8503920" cy="658368"/>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14"/>
          <p:cNvSpPr/>
          <p:nvPr/>
        </p:nvSpPr>
        <p:spPr>
          <a:xfrm>
            <a:off x="320040" y="2450592"/>
            <a:ext cx="621792" cy="6583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14"/>
          <p:cNvSpPr/>
          <p:nvPr/>
        </p:nvSpPr>
        <p:spPr>
          <a:xfrm>
            <a:off x="320040" y="2450592"/>
            <a:ext cx="621792"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03</a:t>
            </a:r>
            <a:endParaRPr b="0" i="0" sz="1300" u="none" cap="none" strike="noStrike">
              <a:solidFill>
                <a:schemeClr val="dk1"/>
              </a:solidFill>
              <a:latin typeface="Calibri"/>
              <a:ea typeface="Calibri"/>
              <a:cs typeface="Calibri"/>
              <a:sym typeface="Calibri"/>
            </a:endParaRPr>
          </a:p>
        </p:txBody>
      </p:sp>
      <p:sp>
        <p:nvSpPr>
          <p:cNvPr id="490" name="Google Shape;490;p14"/>
          <p:cNvSpPr/>
          <p:nvPr/>
        </p:nvSpPr>
        <p:spPr>
          <a:xfrm>
            <a:off x="1024128" y="2560320"/>
            <a:ext cx="16002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200"/>
              <a:buFont typeface="Calibri"/>
              <a:buNone/>
            </a:pPr>
            <a:r>
              <a:rPr b="1" i="0" lang="en-US" sz="1200" u="none" cap="none" strike="noStrike">
                <a:solidFill>
                  <a:srgbClr val="E8C96A"/>
                </a:solidFill>
                <a:latin typeface="Calibri"/>
                <a:ea typeface="Calibri"/>
                <a:cs typeface="Calibri"/>
                <a:sym typeface="Calibri"/>
              </a:rPr>
              <a:t>Objetivo / Subjetivo:  </a:t>
            </a:r>
            <a:endParaRPr b="0" i="0" sz="1200" u="none" cap="none" strike="noStrike">
              <a:solidFill>
                <a:schemeClr val="dk1"/>
              </a:solidFill>
              <a:latin typeface="Calibri"/>
              <a:ea typeface="Calibri"/>
              <a:cs typeface="Calibri"/>
              <a:sym typeface="Calibri"/>
            </a:endParaRPr>
          </a:p>
        </p:txBody>
      </p:sp>
      <p:sp>
        <p:nvSpPr>
          <p:cNvPr id="491" name="Google Shape;491;p14"/>
          <p:cNvSpPr/>
          <p:nvPr/>
        </p:nvSpPr>
        <p:spPr>
          <a:xfrm>
            <a:off x="2514600" y="2560320"/>
            <a:ext cx="6172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Norma vigente (ordenamiento) vs. facultad individual (von Ihering: interés protegido).</a:t>
            </a:r>
            <a:endParaRPr b="0" i="0" sz="1100" u="none" cap="none" strike="noStrike">
              <a:solidFill>
                <a:schemeClr val="dk1"/>
              </a:solidFill>
              <a:latin typeface="Calibri"/>
              <a:ea typeface="Calibri"/>
              <a:cs typeface="Calibri"/>
              <a:sym typeface="Calibri"/>
            </a:endParaRPr>
          </a:p>
        </p:txBody>
      </p:sp>
      <p:sp>
        <p:nvSpPr>
          <p:cNvPr id="492" name="Google Shape;492;p14"/>
          <p:cNvSpPr/>
          <p:nvPr/>
        </p:nvSpPr>
        <p:spPr>
          <a:xfrm>
            <a:off x="320040" y="3227832"/>
            <a:ext cx="8503920" cy="658368"/>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14"/>
          <p:cNvSpPr/>
          <p:nvPr/>
        </p:nvSpPr>
        <p:spPr>
          <a:xfrm>
            <a:off x="320040" y="3227832"/>
            <a:ext cx="621792" cy="6583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14"/>
          <p:cNvSpPr/>
          <p:nvPr/>
        </p:nvSpPr>
        <p:spPr>
          <a:xfrm>
            <a:off x="320040" y="3227832"/>
            <a:ext cx="621792"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04</a:t>
            </a:r>
            <a:endParaRPr b="0" i="0" sz="1300" u="none" cap="none" strike="noStrike">
              <a:solidFill>
                <a:schemeClr val="dk1"/>
              </a:solidFill>
              <a:latin typeface="Calibri"/>
              <a:ea typeface="Calibri"/>
              <a:cs typeface="Calibri"/>
              <a:sym typeface="Calibri"/>
            </a:endParaRPr>
          </a:p>
        </p:txBody>
      </p:sp>
      <p:sp>
        <p:nvSpPr>
          <p:cNvPr id="495" name="Google Shape;495;p14"/>
          <p:cNvSpPr/>
          <p:nvPr/>
        </p:nvSpPr>
        <p:spPr>
          <a:xfrm>
            <a:off x="1024128" y="3337560"/>
            <a:ext cx="16002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200"/>
              <a:buFont typeface="Calibri"/>
              <a:buNone/>
            </a:pPr>
            <a:r>
              <a:rPr b="1" i="0" lang="en-US" sz="1200" u="none" cap="none" strike="noStrike">
                <a:solidFill>
                  <a:srgbClr val="E8C96A"/>
                </a:solidFill>
                <a:latin typeface="Calibri"/>
                <a:ea typeface="Calibri"/>
                <a:cs typeface="Calibri"/>
                <a:sym typeface="Calibri"/>
              </a:rPr>
              <a:t>Ciencia del Derecho:  </a:t>
            </a:r>
            <a:endParaRPr b="0" i="0" sz="1200" u="none" cap="none" strike="noStrike">
              <a:solidFill>
                <a:schemeClr val="dk1"/>
              </a:solidFill>
              <a:latin typeface="Calibri"/>
              <a:ea typeface="Calibri"/>
              <a:cs typeface="Calibri"/>
              <a:sym typeface="Calibri"/>
            </a:endParaRPr>
          </a:p>
        </p:txBody>
      </p:sp>
      <p:sp>
        <p:nvSpPr>
          <p:cNvPr id="496" name="Google Shape;496;p14"/>
          <p:cNvSpPr/>
          <p:nvPr/>
        </p:nvSpPr>
        <p:spPr>
          <a:xfrm>
            <a:off x="2514600" y="3337560"/>
            <a:ext cx="6172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Interpretación y ponderación, no memorización. Carrió + Alexy = argumento jurídico racional.</a:t>
            </a:r>
            <a:endParaRPr b="0" i="0" sz="1100" u="none" cap="none" strike="noStrike">
              <a:solidFill>
                <a:schemeClr val="dk1"/>
              </a:solidFill>
              <a:latin typeface="Calibri"/>
              <a:ea typeface="Calibri"/>
              <a:cs typeface="Calibri"/>
              <a:sym typeface="Calibri"/>
            </a:endParaRPr>
          </a:p>
        </p:txBody>
      </p:sp>
      <p:sp>
        <p:nvSpPr>
          <p:cNvPr id="497" name="Google Shape;497;p14"/>
          <p:cNvSpPr/>
          <p:nvPr/>
        </p:nvSpPr>
        <p:spPr>
          <a:xfrm>
            <a:off x="320040" y="4005072"/>
            <a:ext cx="8503920" cy="658368"/>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14"/>
          <p:cNvSpPr/>
          <p:nvPr/>
        </p:nvSpPr>
        <p:spPr>
          <a:xfrm>
            <a:off x="320040" y="4005072"/>
            <a:ext cx="621792" cy="6583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14"/>
          <p:cNvSpPr/>
          <p:nvPr/>
        </p:nvSpPr>
        <p:spPr>
          <a:xfrm>
            <a:off x="320040" y="4005072"/>
            <a:ext cx="621792"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05</a:t>
            </a:r>
            <a:endParaRPr b="0" i="0" sz="1300" u="none" cap="none" strike="noStrike">
              <a:solidFill>
                <a:schemeClr val="dk1"/>
              </a:solidFill>
              <a:latin typeface="Calibri"/>
              <a:ea typeface="Calibri"/>
              <a:cs typeface="Calibri"/>
              <a:sym typeface="Calibri"/>
            </a:endParaRPr>
          </a:p>
        </p:txBody>
      </p:sp>
      <p:sp>
        <p:nvSpPr>
          <p:cNvPr id="500" name="Google Shape;500;p14"/>
          <p:cNvSpPr/>
          <p:nvPr/>
        </p:nvSpPr>
        <p:spPr>
          <a:xfrm>
            <a:off x="1024128" y="4114800"/>
            <a:ext cx="16002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200"/>
              <a:buFont typeface="Calibri"/>
              <a:buNone/>
            </a:pPr>
            <a:r>
              <a:rPr b="1" i="0" lang="en-US" sz="1200" u="none" cap="none" strike="noStrike">
                <a:solidFill>
                  <a:srgbClr val="E8C96A"/>
                </a:solidFill>
                <a:latin typeface="Calibri"/>
                <a:ea typeface="Calibri"/>
                <a:cs typeface="Calibri"/>
                <a:sym typeface="Calibri"/>
              </a:rPr>
              <a:t>IA y Derecho:  </a:t>
            </a:r>
            <a:endParaRPr b="0" i="0" sz="1200" u="none" cap="none" strike="noStrike">
              <a:solidFill>
                <a:schemeClr val="dk1"/>
              </a:solidFill>
              <a:latin typeface="Calibri"/>
              <a:ea typeface="Calibri"/>
              <a:cs typeface="Calibri"/>
              <a:sym typeface="Calibri"/>
            </a:endParaRPr>
          </a:p>
        </p:txBody>
      </p:sp>
      <p:sp>
        <p:nvSpPr>
          <p:cNvPr id="501" name="Google Shape;501;p14"/>
          <p:cNvSpPr/>
          <p:nvPr/>
        </p:nvSpPr>
        <p:spPr>
          <a:xfrm>
            <a:off x="2514600" y="4114800"/>
            <a:ext cx="6172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Amazon (discriminación) · Uber (responsabilidad) · COMPAS (garantías penales).</a:t>
            </a:r>
            <a:endParaRPr b="0" i="0" sz="1100" u="none" cap="none" strike="noStrike">
              <a:solidFill>
                <a:schemeClr val="dk1"/>
              </a:solidFill>
              <a:latin typeface="Calibri"/>
              <a:ea typeface="Calibri"/>
              <a:cs typeface="Calibri"/>
              <a:sym typeface="Calibri"/>
            </a:endParaRPr>
          </a:p>
        </p:txBody>
      </p:sp>
      <p:sp>
        <p:nvSpPr>
          <p:cNvPr id="502" name="Google Shape;502;p14"/>
          <p:cNvSpPr/>
          <p:nvPr/>
        </p:nvSpPr>
        <p:spPr>
          <a:xfrm>
            <a:off x="320040" y="4818888"/>
            <a:ext cx="8503920" cy="310896"/>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14"/>
          <p:cNvSpPr/>
          <p:nvPr/>
        </p:nvSpPr>
        <p:spPr>
          <a:xfrm>
            <a:off x="475488" y="4837176"/>
            <a:ext cx="832104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  Próxima clase — Fuentes del Derecho: ley, costumbre y jurisprudencia · Jerarquía normativa · Constitución Nacional</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2744"/>
        </a:solidFill>
      </p:bgPr>
    </p:bg>
    <p:spTree>
      <p:nvGrpSpPr>
        <p:cNvPr id="44" name="Shape 44"/>
        <p:cNvGrpSpPr/>
        <p:nvPr/>
      </p:nvGrpSpPr>
      <p:grpSpPr>
        <a:xfrm>
          <a:off x="0" y="0"/>
          <a:ext cx="0" cy="0"/>
          <a:chOff x="0" y="0"/>
          <a:chExt cx="0" cy="0"/>
        </a:xfrm>
      </p:grpSpPr>
      <p:sp>
        <p:nvSpPr>
          <p:cNvPr id="45" name="Google Shape;45;p2"/>
          <p:cNvSpPr/>
          <p:nvPr/>
        </p:nvSpPr>
        <p:spPr>
          <a:xfrm>
            <a:off x="0" y="0"/>
            <a:ext cx="9144000" cy="6400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2"/>
          <p:cNvSpPr/>
          <p:nvPr/>
        </p:nvSpPr>
        <p:spPr>
          <a:xfrm>
            <a:off x="411480" y="18288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200"/>
              <a:buFont typeface="Georgia"/>
              <a:buNone/>
            </a:pPr>
            <a:r>
              <a:rPr b="1" i="0" lang="en-US" sz="2200" u="none" cap="none" strike="noStrike">
                <a:solidFill>
                  <a:srgbClr val="FFFFFF"/>
                </a:solidFill>
                <a:latin typeface="Georgia"/>
                <a:ea typeface="Georgia"/>
                <a:cs typeface="Georgia"/>
                <a:sym typeface="Georgia"/>
              </a:rPr>
              <a:t>🤖  Para empezar — Pregunta disparadora</a:t>
            </a:r>
            <a:endParaRPr b="0" i="0" sz="2200" u="none" cap="none" strike="noStrike">
              <a:solidFill>
                <a:schemeClr val="dk1"/>
              </a:solidFill>
              <a:latin typeface="Calibri"/>
              <a:ea typeface="Calibri"/>
              <a:cs typeface="Calibri"/>
              <a:sym typeface="Calibri"/>
            </a:endParaRPr>
          </a:p>
        </p:txBody>
      </p:sp>
      <p:sp>
        <p:nvSpPr>
          <p:cNvPr id="47" name="Google Shape;47;p2"/>
          <p:cNvSpPr/>
          <p:nvPr/>
        </p:nvSpPr>
        <p:spPr>
          <a:xfrm>
            <a:off x="347472" y="777240"/>
            <a:ext cx="8449056" cy="1005840"/>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2"/>
          <p:cNvSpPr/>
          <p:nvPr/>
        </p:nvSpPr>
        <p:spPr>
          <a:xfrm>
            <a:off x="502920" y="822960"/>
            <a:ext cx="8229600" cy="914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550"/>
              <a:buFont typeface="Georgia"/>
              <a:buNone/>
            </a:pPr>
            <a:r>
              <a:rPr b="1" i="0" lang="en-US" sz="1550" u="none" cap="none" strike="noStrike">
                <a:solidFill>
                  <a:srgbClr val="1A2744"/>
                </a:solidFill>
                <a:latin typeface="Georgia"/>
                <a:ea typeface="Georgia"/>
                <a:cs typeface="Georgia"/>
                <a:sym typeface="Georgia"/>
              </a:rPr>
              <a:t>Si una inteligencia artificial toma una decisión que perjudica a una persona,</a:t>
            </a:r>
            <a:endParaRPr b="0" i="0" sz="15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A2744"/>
              </a:buClr>
              <a:buSzPts val="1550"/>
              <a:buFont typeface="Georgia"/>
              <a:buNone/>
            </a:pPr>
            <a:r>
              <a:rPr b="1" i="0" lang="en-US" sz="1550" u="none" cap="none" strike="noStrike">
                <a:solidFill>
                  <a:srgbClr val="1A2744"/>
                </a:solidFill>
                <a:latin typeface="Georgia"/>
                <a:ea typeface="Georgia"/>
                <a:cs typeface="Georgia"/>
                <a:sym typeface="Georgia"/>
              </a:rPr>
              <a:t>¿quién debería ser responsable?</a:t>
            </a:r>
            <a:endParaRPr b="0" i="0" sz="1550" u="none" cap="none" strike="noStrike">
              <a:solidFill>
                <a:schemeClr val="dk1"/>
              </a:solidFill>
              <a:latin typeface="Calibri"/>
              <a:ea typeface="Calibri"/>
              <a:cs typeface="Calibri"/>
              <a:sym typeface="Calibri"/>
            </a:endParaRPr>
          </a:p>
        </p:txBody>
      </p:sp>
      <p:sp>
        <p:nvSpPr>
          <p:cNvPr id="49" name="Google Shape;49;p2"/>
          <p:cNvSpPr/>
          <p:nvPr/>
        </p:nvSpPr>
        <p:spPr>
          <a:xfrm>
            <a:off x="347472" y="1938528"/>
            <a:ext cx="1965960" cy="135331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
          <p:cNvSpPr/>
          <p:nvPr/>
        </p:nvSpPr>
        <p:spPr>
          <a:xfrm>
            <a:off x="347472" y="1993392"/>
            <a:ext cx="1965960" cy="56692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a:t>
            </a:r>
            <a:endParaRPr b="0" i="0" sz="3000" u="none" cap="none" strike="noStrike">
              <a:solidFill>
                <a:schemeClr val="dk1"/>
              </a:solidFill>
              <a:latin typeface="Calibri"/>
              <a:ea typeface="Calibri"/>
              <a:cs typeface="Calibri"/>
              <a:sym typeface="Calibri"/>
            </a:endParaRPr>
          </a:p>
        </p:txBody>
      </p:sp>
      <p:sp>
        <p:nvSpPr>
          <p:cNvPr id="51" name="Google Shape;51;p2"/>
          <p:cNvSpPr/>
          <p:nvPr/>
        </p:nvSpPr>
        <p:spPr>
          <a:xfrm>
            <a:off x="438912" y="2578608"/>
            <a:ext cx="1783080" cy="594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El programador</a:t>
            </a:r>
            <a:endParaRPr b="0" i="0" sz="1100" u="none" cap="none" strike="noStrike">
              <a:solidFill>
                <a:schemeClr val="dk1"/>
              </a:solidFill>
              <a:latin typeface="Calibri"/>
              <a:ea typeface="Calibri"/>
              <a:cs typeface="Calibri"/>
              <a:sym typeface="Calibri"/>
            </a:endParaRPr>
          </a:p>
        </p:txBody>
      </p:sp>
      <p:sp>
        <p:nvSpPr>
          <p:cNvPr id="52" name="Google Shape;52;p2"/>
          <p:cNvSpPr/>
          <p:nvPr/>
        </p:nvSpPr>
        <p:spPr>
          <a:xfrm>
            <a:off x="2496312" y="1938528"/>
            <a:ext cx="1965960" cy="135331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2"/>
          <p:cNvSpPr/>
          <p:nvPr/>
        </p:nvSpPr>
        <p:spPr>
          <a:xfrm>
            <a:off x="2496312" y="1993392"/>
            <a:ext cx="1965960" cy="56692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a:t>
            </a:r>
            <a:endParaRPr b="0" i="0" sz="3000" u="none" cap="none" strike="noStrike">
              <a:solidFill>
                <a:schemeClr val="dk1"/>
              </a:solidFill>
              <a:latin typeface="Calibri"/>
              <a:ea typeface="Calibri"/>
              <a:cs typeface="Calibri"/>
              <a:sym typeface="Calibri"/>
            </a:endParaRPr>
          </a:p>
        </p:txBody>
      </p:sp>
      <p:sp>
        <p:nvSpPr>
          <p:cNvPr id="54" name="Google Shape;54;p2"/>
          <p:cNvSpPr/>
          <p:nvPr/>
        </p:nvSpPr>
        <p:spPr>
          <a:xfrm>
            <a:off x="2587752" y="2578608"/>
            <a:ext cx="1783080" cy="594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La empresa</a:t>
            </a:r>
            <a:endParaRPr b="0" i="0" sz="1100" u="none" cap="none" strike="noStrike">
              <a:solidFill>
                <a:schemeClr val="dk1"/>
              </a:solidFill>
              <a:latin typeface="Calibri"/>
              <a:ea typeface="Calibri"/>
              <a:cs typeface="Calibri"/>
              <a:sym typeface="Calibri"/>
            </a:endParaRPr>
          </a:p>
        </p:txBody>
      </p:sp>
      <p:sp>
        <p:nvSpPr>
          <p:cNvPr id="55" name="Google Shape;55;p2"/>
          <p:cNvSpPr/>
          <p:nvPr/>
        </p:nvSpPr>
        <p:spPr>
          <a:xfrm>
            <a:off x="4645152" y="1938528"/>
            <a:ext cx="1965960" cy="135331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2"/>
          <p:cNvSpPr/>
          <p:nvPr/>
        </p:nvSpPr>
        <p:spPr>
          <a:xfrm>
            <a:off x="4645152" y="1993392"/>
            <a:ext cx="1965960" cy="56692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a:t>
            </a:r>
            <a:endParaRPr b="0" i="0" sz="3000" u="none" cap="none" strike="noStrike">
              <a:solidFill>
                <a:schemeClr val="dk1"/>
              </a:solidFill>
              <a:latin typeface="Calibri"/>
              <a:ea typeface="Calibri"/>
              <a:cs typeface="Calibri"/>
              <a:sym typeface="Calibri"/>
            </a:endParaRPr>
          </a:p>
        </p:txBody>
      </p:sp>
      <p:sp>
        <p:nvSpPr>
          <p:cNvPr id="57" name="Google Shape;57;p2"/>
          <p:cNvSpPr/>
          <p:nvPr/>
        </p:nvSpPr>
        <p:spPr>
          <a:xfrm>
            <a:off x="4736592" y="2578608"/>
            <a:ext cx="1783080" cy="594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El usuario</a:t>
            </a:r>
            <a:endParaRPr b="0" i="0" sz="1100" u="none" cap="none" strike="noStrike">
              <a:solidFill>
                <a:schemeClr val="dk1"/>
              </a:solidFill>
              <a:latin typeface="Calibri"/>
              <a:ea typeface="Calibri"/>
              <a:cs typeface="Calibri"/>
              <a:sym typeface="Calibri"/>
            </a:endParaRPr>
          </a:p>
        </p:txBody>
      </p:sp>
      <p:sp>
        <p:nvSpPr>
          <p:cNvPr id="58" name="Google Shape;58;p2"/>
          <p:cNvSpPr/>
          <p:nvPr/>
        </p:nvSpPr>
        <p:spPr>
          <a:xfrm>
            <a:off x="6793992" y="1938528"/>
            <a:ext cx="1965960" cy="135331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2"/>
          <p:cNvSpPr/>
          <p:nvPr/>
        </p:nvSpPr>
        <p:spPr>
          <a:xfrm>
            <a:off x="6793992" y="1993392"/>
            <a:ext cx="1965960" cy="56692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a:t>
            </a:r>
            <a:endParaRPr b="0" i="0" sz="3000" u="none" cap="none" strike="noStrike">
              <a:solidFill>
                <a:schemeClr val="dk1"/>
              </a:solidFill>
              <a:latin typeface="Calibri"/>
              <a:ea typeface="Calibri"/>
              <a:cs typeface="Calibri"/>
              <a:sym typeface="Calibri"/>
            </a:endParaRPr>
          </a:p>
        </p:txBody>
      </p:sp>
      <p:sp>
        <p:nvSpPr>
          <p:cNvPr id="60" name="Google Shape;60;p2"/>
          <p:cNvSpPr/>
          <p:nvPr/>
        </p:nvSpPr>
        <p:spPr>
          <a:xfrm>
            <a:off x="6885432" y="2578608"/>
            <a:ext cx="1783080" cy="594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Nadie — error técnico</a:t>
            </a:r>
            <a:endParaRPr b="0" i="0" sz="1100" u="none" cap="none" strike="noStrike">
              <a:solidFill>
                <a:schemeClr val="dk1"/>
              </a:solidFill>
              <a:latin typeface="Calibri"/>
              <a:ea typeface="Calibri"/>
              <a:cs typeface="Calibri"/>
              <a:sym typeface="Calibri"/>
            </a:endParaRPr>
          </a:p>
        </p:txBody>
      </p:sp>
      <p:sp>
        <p:nvSpPr>
          <p:cNvPr id="61" name="Google Shape;61;p2"/>
          <p:cNvSpPr/>
          <p:nvPr/>
        </p:nvSpPr>
        <p:spPr>
          <a:xfrm>
            <a:off x="347472" y="3438144"/>
            <a:ext cx="4114800" cy="106070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2"/>
          <p:cNvSpPr/>
          <p:nvPr/>
        </p:nvSpPr>
        <p:spPr>
          <a:xfrm>
            <a:off x="347472" y="3438144"/>
            <a:ext cx="54864" cy="106070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2"/>
          <p:cNvSpPr/>
          <p:nvPr/>
        </p:nvSpPr>
        <p:spPr>
          <a:xfrm>
            <a:off x="457200" y="3493008"/>
            <a:ext cx="39502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Carlos Santiago Nino – Introducción al análisis del Derecho</a:t>
            </a:r>
            <a:endParaRPr b="0" i="0" sz="900" u="none" cap="none" strike="noStrike">
              <a:solidFill>
                <a:schemeClr val="dk1"/>
              </a:solidFill>
              <a:latin typeface="Calibri"/>
              <a:ea typeface="Calibri"/>
              <a:cs typeface="Calibri"/>
              <a:sym typeface="Calibri"/>
            </a:endParaRPr>
          </a:p>
        </p:txBody>
      </p:sp>
      <p:sp>
        <p:nvSpPr>
          <p:cNvPr id="64" name="Google Shape;64;p2"/>
          <p:cNvSpPr/>
          <p:nvPr/>
        </p:nvSpPr>
        <p:spPr>
          <a:xfrm>
            <a:off x="457200" y="3721608"/>
            <a:ext cx="3950208" cy="6949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surge como un sistema institucionalizado de normas destinado a resolver conflictos y coordinar conductas. Aparece cuando la sociedad necesita criterios objetivos para decidir disputas.</a:t>
            </a:r>
            <a:endParaRPr b="0" i="0" sz="1050" u="none" cap="none" strike="noStrike">
              <a:solidFill>
                <a:schemeClr val="dk1"/>
              </a:solidFill>
              <a:latin typeface="Calibri"/>
              <a:ea typeface="Calibri"/>
              <a:cs typeface="Calibri"/>
              <a:sym typeface="Calibri"/>
            </a:endParaRPr>
          </a:p>
        </p:txBody>
      </p:sp>
      <p:sp>
        <p:nvSpPr>
          <p:cNvPr id="65" name="Google Shape;65;p2"/>
          <p:cNvSpPr/>
          <p:nvPr/>
        </p:nvSpPr>
        <p:spPr>
          <a:xfrm>
            <a:off x="4681728" y="3438144"/>
            <a:ext cx="4114800" cy="106070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2"/>
          <p:cNvSpPr/>
          <p:nvPr/>
        </p:nvSpPr>
        <p:spPr>
          <a:xfrm>
            <a:off x="4681728" y="3438144"/>
            <a:ext cx="54864" cy="106070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2"/>
          <p:cNvSpPr/>
          <p:nvPr/>
        </p:nvSpPr>
        <p:spPr>
          <a:xfrm>
            <a:off x="4791456" y="3493008"/>
            <a:ext cx="39502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H.L.A. Hart – El Concepto de Derecho (1961)</a:t>
            </a:r>
            <a:endParaRPr b="0" i="0" sz="900" u="none" cap="none" strike="noStrike">
              <a:solidFill>
                <a:schemeClr val="dk1"/>
              </a:solidFill>
              <a:latin typeface="Calibri"/>
              <a:ea typeface="Calibri"/>
              <a:cs typeface="Calibri"/>
              <a:sym typeface="Calibri"/>
            </a:endParaRPr>
          </a:p>
        </p:txBody>
      </p:sp>
      <p:sp>
        <p:nvSpPr>
          <p:cNvPr id="68" name="Google Shape;68;p2"/>
          <p:cNvSpPr/>
          <p:nvPr/>
        </p:nvSpPr>
        <p:spPr>
          <a:xfrm>
            <a:off x="4791456" y="3721608"/>
            <a:ext cx="3950208" cy="6949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Distingue normas primarias (que imponen obligaciones) de normas secundarias (que reconocen, cambian y adjudican). Las normas secundarias son la clave del sistema jurídico moderno y explican por qué el derecho se adapta a nuevas realidades como la IA.</a:t>
            </a:r>
            <a:endParaRPr b="0" i="0" sz="1050" u="none" cap="none" strike="noStrike">
              <a:solidFill>
                <a:schemeClr val="dk1"/>
              </a:solidFill>
              <a:latin typeface="Calibri"/>
              <a:ea typeface="Calibri"/>
              <a:cs typeface="Calibri"/>
              <a:sym typeface="Calibri"/>
            </a:endParaRPr>
          </a:p>
        </p:txBody>
      </p:sp>
      <p:sp>
        <p:nvSpPr>
          <p:cNvPr id="69" name="Google Shape;69;p2"/>
          <p:cNvSpPr/>
          <p:nvPr/>
        </p:nvSpPr>
        <p:spPr>
          <a:xfrm>
            <a:off x="0" y="4818888"/>
            <a:ext cx="9144000" cy="324612"/>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
          <p:cNvSpPr/>
          <p:nvPr/>
        </p:nvSpPr>
        <p:spPr>
          <a:xfrm>
            <a:off x="365760" y="4832604"/>
            <a:ext cx="8412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C96A"/>
              </a:buClr>
              <a:buSzPts val="1000"/>
              <a:buFont typeface="Calibri"/>
              <a:buNone/>
            </a:pPr>
            <a:r>
              <a:rPr b="0" i="1" lang="en-US" sz="1000" u="none" cap="none" strike="noStrike">
                <a:solidFill>
                  <a:srgbClr val="E8C96A"/>
                </a:solidFill>
                <a:latin typeface="Calibri"/>
                <a:ea typeface="Calibri"/>
                <a:cs typeface="Calibri"/>
                <a:sym typeface="Calibri"/>
              </a:rPr>
              <a:t>Cuando aparecen conflictos sociales, la sociedad necesita reglas. Esas reglas constituyen el Derecho.</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8"/>
        </a:solidFill>
      </p:bgPr>
    </p:bg>
    <p:spTree>
      <p:nvGrpSpPr>
        <p:cNvPr id="75" name="Shape 75"/>
        <p:cNvGrpSpPr/>
        <p:nvPr/>
      </p:nvGrpSpPr>
      <p:grpSpPr>
        <a:xfrm>
          <a:off x="0" y="0"/>
          <a:ext cx="0" cy="0"/>
          <a:chOff x="0" y="0"/>
          <a:chExt cx="0" cy="0"/>
        </a:xfrm>
      </p:grpSpPr>
      <p:sp>
        <p:nvSpPr>
          <p:cNvPr id="76" name="Google Shape;76;p3"/>
          <p:cNvSpPr/>
          <p:nvPr/>
        </p:nvSpPr>
        <p:spPr>
          <a:xfrm>
            <a:off x="0" y="0"/>
            <a:ext cx="9144000" cy="96012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3"/>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411480" y="91440"/>
            <a:ext cx="83210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500"/>
              <a:buFont typeface="Georgia"/>
              <a:buNone/>
            </a:pPr>
            <a:r>
              <a:rPr b="1" i="0" lang="en-US" sz="2500" u="none" cap="none" strike="noStrike">
                <a:solidFill>
                  <a:srgbClr val="FFFFFF"/>
                </a:solidFill>
                <a:latin typeface="Georgia"/>
                <a:ea typeface="Georgia"/>
                <a:cs typeface="Georgia"/>
                <a:sym typeface="Georgia"/>
              </a:rPr>
              <a:t>¿Qué es el Derecho?</a:t>
            </a:r>
            <a:endParaRPr b="0" i="0" sz="2500" u="none" cap="none" strike="noStrike">
              <a:solidFill>
                <a:schemeClr val="dk1"/>
              </a:solidFill>
              <a:latin typeface="Calibri"/>
              <a:ea typeface="Calibri"/>
              <a:cs typeface="Calibri"/>
              <a:sym typeface="Calibri"/>
            </a:endParaRPr>
          </a:p>
        </p:txBody>
      </p:sp>
      <p:sp>
        <p:nvSpPr>
          <p:cNvPr id="79" name="Google Shape;79;p3"/>
          <p:cNvSpPr/>
          <p:nvPr/>
        </p:nvSpPr>
        <p:spPr>
          <a:xfrm>
            <a:off x="411480" y="658368"/>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1" lang="en-US" sz="1050" u="none" cap="none" strike="noStrike">
                <a:solidFill>
                  <a:srgbClr val="E8C96A"/>
                </a:solidFill>
                <a:latin typeface="Calibri"/>
                <a:ea typeface="Calibri"/>
                <a:cs typeface="Calibri"/>
                <a:sym typeface="Calibri"/>
              </a:rPr>
              <a:t>Definición clásica y grandes debates doctrinarios</a:t>
            </a:r>
            <a:endParaRPr b="0" i="0" sz="1050" u="none" cap="none" strike="noStrike">
              <a:solidFill>
                <a:schemeClr val="dk1"/>
              </a:solidFill>
              <a:latin typeface="Calibri"/>
              <a:ea typeface="Calibri"/>
              <a:cs typeface="Calibri"/>
              <a:sym typeface="Calibri"/>
            </a:endParaRPr>
          </a:p>
        </p:txBody>
      </p:sp>
      <p:sp>
        <p:nvSpPr>
          <p:cNvPr id="80" name="Google Shape;80;p3"/>
          <p:cNvSpPr/>
          <p:nvPr/>
        </p:nvSpPr>
        <p:spPr>
          <a:xfrm>
            <a:off x="347472" y="1143000"/>
            <a:ext cx="8449056" cy="82296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530352" y="1170432"/>
            <a:ext cx="8138160" cy="76809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50"/>
              <a:buFont typeface="Georgia"/>
              <a:buNone/>
            </a:pPr>
            <a:r>
              <a:rPr b="0" i="1" lang="en-US" sz="1350" u="none" cap="none" strike="noStrike">
                <a:solidFill>
                  <a:srgbClr val="FFFFFF"/>
                </a:solidFill>
                <a:latin typeface="Georgia"/>
                <a:ea typeface="Georgia"/>
                <a:cs typeface="Georgia"/>
                <a:sym typeface="Georgia"/>
              </a:rPr>
              <a:t>Conjunto de normas jurídicas que regulan la conducta humana en sociedad</a:t>
            </a:r>
            <a:endParaRPr b="0" i="0" sz="13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350"/>
              <a:buFont typeface="Georgia"/>
              <a:buNone/>
            </a:pPr>
            <a:r>
              <a:rPr b="0" i="1" lang="en-US" sz="1350" u="none" cap="none" strike="noStrike">
                <a:solidFill>
                  <a:srgbClr val="FFFFFF"/>
                </a:solidFill>
                <a:latin typeface="Georgia"/>
                <a:ea typeface="Georgia"/>
                <a:cs typeface="Georgia"/>
                <a:sym typeface="Georgia"/>
              </a:rPr>
              <a:t>y cuya observancia puede ser exigida coercitivamente por el Estado.</a:t>
            </a:r>
            <a:endParaRPr b="0" i="0" sz="1350" u="none" cap="none" strike="noStrike">
              <a:solidFill>
                <a:schemeClr val="dk1"/>
              </a:solidFill>
              <a:latin typeface="Calibri"/>
              <a:ea typeface="Calibri"/>
              <a:cs typeface="Calibri"/>
              <a:sym typeface="Calibri"/>
            </a:endParaRPr>
          </a:p>
        </p:txBody>
      </p:sp>
      <p:sp>
        <p:nvSpPr>
          <p:cNvPr id="82" name="Google Shape;82;p3"/>
          <p:cNvSpPr/>
          <p:nvPr/>
        </p:nvSpPr>
        <p:spPr>
          <a:xfrm>
            <a:off x="347472" y="2084832"/>
            <a:ext cx="2651760" cy="111556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3"/>
          <p:cNvSpPr/>
          <p:nvPr/>
        </p:nvSpPr>
        <p:spPr>
          <a:xfrm>
            <a:off x="347472" y="2084832"/>
            <a:ext cx="54864" cy="11155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3"/>
          <p:cNvSpPr/>
          <p:nvPr/>
        </p:nvSpPr>
        <p:spPr>
          <a:xfrm>
            <a:off x="457200" y="2139696"/>
            <a:ext cx="248716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Eduardo García Máynez</a:t>
            </a:r>
            <a:endParaRPr b="0" i="0" sz="900" u="none" cap="none" strike="noStrike">
              <a:solidFill>
                <a:schemeClr val="dk1"/>
              </a:solidFill>
              <a:latin typeface="Calibri"/>
              <a:ea typeface="Calibri"/>
              <a:cs typeface="Calibri"/>
              <a:sym typeface="Calibri"/>
            </a:endParaRPr>
          </a:p>
        </p:txBody>
      </p:sp>
      <p:sp>
        <p:nvSpPr>
          <p:cNvPr id="85" name="Google Shape;85;p3"/>
          <p:cNvSpPr/>
          <p:nvPr/>
        </p:nvSpPr>
        <p:spPr>
          <a:xfrm>
            <a:off x="457200" y="2368296"/>
            <a:ext cx="2487168"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"Un sistema de normas de conducta que regula la convivencia social mediante la imposición de deberes y la concesión de facultades."</a:t>
            </a:r>
            <a:endParaRPr b="0" i="0" sz="1050" u="none" cap="none" strike="noStrike">
              <a:solidFill>
                <a:schemeClr val="dk1"/>
              </a:solidFill>
              <a:latin typeface="Calibri"/>
              <a:ea typeface="Calibri"/>
              <a:cs typeface="Calibri"/>
              <a:sym typeface="Calibri"/>
            </a:endParaRPr>
          </a:p>
        </p:txBody>
      </p:sp>
      <p:sp>
        <p:nvSpPr>
          <p:cNvPr id="86" name="Google Shape;86;p3"/>
          <p:cNvSpPr/>
          <p:nvPr/>
        </p:nvSpPr>
        <p:spPr>
          <a:xfrm>
            <a:off x="3136392" y="2084832"/>
            <a:ext cx="2651760" cy="111556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3"/>
          <p:cNvSpPr/>
          <p:nvPr/>
        </p:nvSpPr>
        <p:spPr>
          <a:xfrm>
            <a:off x="3136392" y="2084832"/>
            <a:ext cx="54864" cy="11155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3"/>
          <p:cNvSpPr/>
          <p:nvPr/>
        </p:nvSpPr>
        <p:spPr>
          <a:xfrm>
            <a:off x="3246120" y="2139696"/>
            <a:ext cx="248716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Hans Kelsen – Teoría Pura del Derecho (1934)</a:t>
            </a:r>
            <a:endParaRPr b="0" i="0" sz="900" u="none" cap="none" strike="noStrike">
              <a:solidFill>
                <a:schemeClr val="dk1"/>
              </a:solidFill>
              <a:latin typeface="Calibri"/>
              <a:ea typeface="Calibri"/>
              <a:cs typeface="Calibri"/>
              <a:sym typeface="Calibri"/>
            </a:endParaRPr>
          </a:p>
        </p:txBody>
      </p:sp>
      <p:sp>
        <p:nvSpPr>
          <p:cNvPr id="89" name="Google Shape;89;p3"/>
          <p:cNvSpPr/>
          <p:nvPr/>
        </p:nvSpPr>
        <p:spPr>
          <a:xfrm>
            <a:off x="3246120" y="2368296"/>
            <a:ext cx="2487168"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"Un sistema jerárquico de normas cuya validez depende de una norma superior (Grundnorm)." Las leyes deben respetar la Constitución, y la Constitución, el derecho internacional.</a:t>
            </a:r>
            <a:endParaRPr b="0" i="0" sz="1050" u="none" cap="none" strike="noStrike">
              <a:solidFill>
                <a:schemeClr val="dk1"/>
              </a:solidFill>
              <a:latin typeface="Calibri"/>
              <a:ea typeface="Calibri"/>
              <a:cs typeface="Calibri"/>
              <a:sym typeface="Calibri"/>
            </a:endParaRPr>
          </a:p>
        </p:txBody>
      </p:sp>
      <p:sp>
        <p:nvSpPr>
          <p:cNvPr id="90" name="Google Shape;90;p3"/>
          <p:cNvSpPr/>
          <p:nvPr/>
        </p:nvSpPr>
        <p:spPr>
          <a:xfrm>
            <a:off x="5925312" y="2084832"/>
            <a:ext cx="2871216" cy="111556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3"/>
          <p:cNvSpPr/>
          <p:nvPr/>
        </p:nvSpPr>
        <p:spPr>
          <a:xfrm>
            <a:off x="5925312" y="2084832"/>
            <a:ext cx="54864" cy="111556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
          <p:cNvSpPr/>
          <p:nvPr/>
        </p:nvSpPr>
        <p:spPr>
          <a:xfrm>
            <a:off x="6035040" y="2139696"/>
            <a:ext cx="2706624"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Ronald Dworkin – Los Derechos en Serio (1977)</a:t>
            </a:r>
            <a:endParaRPr b="0" i="0" sz="900" u="none" cap="none" strike="noStrike">
              <a:solidFill>
                <a:schemeClr val="dk1"/>
              </a:solidFill>
              <a:latin typeface="Calibri"/>
              <a:ea typeface="Calibri"/>
              <a:cs typeface="Calibri"/>
              <a:sym typeface="Calibri"/>
            </a:endParaRPr>
          </a:p>
        </p:txBody>
      </p:sp>
      <p:sp>
        <p:nvSpPr>
          <p:cNvPr id="93" name="Google Shape;93;p3"/>
          <p:cNvSpPr/>
          <p:nvPr/>
        </p:nvSpPr>
        <p:spPr>
          <a:xfrm>
            <a:off x="6035040" y="2368296"/>
            <a:ext cx="2706624" cy="7498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Critica a Kelsen: el derecho no es solo normas sino también principios y directrices. Los jueces deben ponderar principios — concepto clave para resolver conflictos donde no existe ley específica, como la IA.</a:t>
            </a:r>
            <a:endParaRPr b="0" i="0" sz="1050" u="none" cap="none" strike="noStrike">
              <a:solidFill>
                <a:schemeClr val="dk1"/>
              </a:solidFill>
              <a:latin typeface="Calibri"/>
              <a:ea typeface="Calibri"/>
              <a:cs typeface="Calibri"/>
              <a:sym typeface="Calibri"/>
            </a:endParaRPr>
          </a:p>
        </p:txBody>
      </p:sp>
      <p:sp>
        <p:nvSpPr>
          <p:cNvPr id="94" name="Google Shape;94;p3"/>
          <p:cNvSpPr/>
          <p:nvPr/>
        </p:nvSpPr>
        <p:spPr>
          <a:xfrm>
            <a:off x="347472" y="3310128"/>
            <a:ext cx="2697480" cy="1188720"/>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
          <p:cNvSpPr/>
          <p:nvPr/>
        </p:nvSpPr>
        <p:spPr>
          <a:xfrm>
            <a:off x="347472" y="3310128"/>
            <a:ext cx="269748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
          <p:cNvSpPr/>
          <p:nvPr/>
        </p:nvSpPr>
        <p:spPr>
          <a:xfrm>
            <a:off x="438912" y="3383280"/>
            <a:ext cx="25146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  Norma</a:t>
            </a:r>
            <a:endParaRPr b="0" i="0" sz="1300" u="none" cap="none" strike="noStrike">
              <a:solidFill>
                <a:schemeClr val="dk1"/>
              </a:solidFill>
              <a:latin typeface="Calibri"/>
              <a:ea typeface="Calibri"/>
              <a:cs typeface="Calibri"/>
              <a:sym typeface="Calibri"/>
            </a:endParaRPr>
          </a:p>
        </p:txBody>
      </p:sp>
      <p:sp>
        <p:nvSpPr>
          <p:cNvPr id="97" name="Google Shape;97;p3"/>
          <p:cNvSpPr/>
          <p:nvPr/>
        </p:nvSpPr>
        <p:spPr>
          <a:xfrm>
            <a:off x="438912" y="3721608"/>
            <a:ext cx="2514600" cy="685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Regla de conducta obligatoria que establece derechos y obligaciones.</a:t>
            </a:r>
            <a:endParaRPr b="0" i="0" sz="1050" u="none" cap="none" strike="noStrike">
              <a:solidFill>
                <a:schemeClr val="dk1"/>
              </a:solidFill>
              <a:latin typeface="Calibri"/>
              <a:ea typeface="Calibri"/>
              <a:cs typeface="Calibri"/>
              <a:sym typeface="Calibri"/>
            </a:endParaRPr>
          </a:p>
        </p:txBody>
      </p:sp>
      <p:sp>
        <p:nvSpPr>
          <p:cNvPr id="98" name="Google Shape;98;p3"/>
          <p:cNvSpPr/>
          <p:nvPr/>
        </p:nvSpPr>
        <p:spPr>
          <a:xfrm>
            <a:off x="3227832" y="3310128"/>
            <a:ext cx="2697480" cy="1188720"/>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
          <p:cNvSpPr/>
          <p:nvPr/>
        </p:nvSpPr>
        <p:spPr>
          <a:xfrm>
            <a:off x="3227832" y="3310128"/>
            <a:ext cx="269748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
          <p:cNvSpPr/>
          <p:nvPr/>
        </p:nvSpPr>
        <p:spPr>
          <a:xfrm>
            <a:off x="3319272" y="3383280"/>
            <a:ext cx="25146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  Estado</a:t>
            </a:r>
            <a:endParaRPr b="0" i="0" sz="1300" u="none" cap="none" strike="noStrike">
              <a:solidFill>
                <a:schemeClr val="dk1"/>
              </a:solidFill>
              <a:latin typeface="Calibri"/>
              <a:ea typeface="Calibri"/>
              <a:cs typeface="Calibri"/>
              <a:sym typeface="Calibri"/>
            </a:endParaRPr>
          </a:p>
        </p:txBody>
      </p:sp>
      <p:sp>
        <p:nvSpPr>
          <p:cNvPr id="101" name="Google Shape;101;p3"/>
          <p:cNvSpPr/>
          <p:nvPr/>
        </p:nvSpPr>
        <p:spPr>
          <a:xfrm>
            <a:off x="3319272" y="3721608"/>
            <a:ext cx="2514600" cy="685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Reconoce, crea y garantiza las normas mediante la coacción.</a:t>
            </a:r>
            <a:endParaRPr b="0" i="0" sz="1050" u="none" cap="none" strike="noStrike">
              <a:solidFill>
                <a:schemeClr val="dk1"/>
              </a:solidFill>
              <a:latin typeface="Calibri"/>
              <a:ea typeface="Calibri"/>
              <a:cs typeface="Calibri"/>
              <a:sym typeface="Calibri"/>
            </a:endParaRPr>
          </a:p>
        </p:txBody>
      </p:sp>
      <p:sp>
        <p:nvSpPr>
          <p:cNvPr id="102" name="Google Shape;102;p3"/>
          <p:cNvSpPr/>
          <p:nvPr/>
        </p:nvSpPr>
        <p:spPr>
          <a:xfrm>
            <a:off x="6108192" y="3310128"/>
            <a:ext cx="2697480" cy="1188720"/>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3"/>
          <p:cNvSpPr/>
          <p:nvPr/>
        </p:nvSpPr>
        <p:spPr>
          <a:xfrm>
            <a:off x="6108192" y="3310128"/>
            <a:ext cx="269748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3"/>
          <p:cNvSpPr/>
          <p:nvPr/>
        </p:nvSpPr>
        <p:spPr>
          <a:xfrm>
            <a:off x="6199632" y="3383280"/>
            <a:ext cx="251460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2744"/>
              </a:buClr>
              <a:buSzPts val="1300"/>
              <a:buFont typeface="Calibri"/>
              <a:buNone/>
            </a:pPr>
            <a:r>
              <a:rPr b="1" i="0" lang="en-US" sz="1300" u="none" cap="none" strike="noStrike">
                <a:solidFill>
                  <a:srgbClr val="1A2744"/>
                </a:solidFill>
                <a:latin typeface="Calibri"/>
                <a:ea typeface="Calibri"/>
                <a:cs typeface="Calibri"/>
                <a:sym typeface="Calibri"/>
              </a:rPr>
              <a:t>🔺  Jerarquía</a:t>
            </a:r>
            <a:endParaRPr b="0" i="0" sz="1300" u="none" cap="none" strike="noStrike">
              <a:solidFill>
                <a:schemeClr val="dk1"/>
              </a:solidFill>
              <a:latin typeface="Calibri"/>
              <a:ea typeface="Calibri"/>
              <a:cs typeface="Calibri"/>
              <a:sym typeface="Calibri"/>
            </a:endParaRPr>
          </a:p>
        </p:txBody>
      </p:sp>
      <p:sp>
        <p:nvSpPr>
          <p:cNvPr id="105" name="Google Shape;105;p3"/>
          <p:cNvSpPr/>
          <p:nvPr/>
        </p:nvSpPr>
        <p:spPr>
          <a:xfrm>
            <a:off x="6199632" y="3721608"/>
            <a:ext cx="2514600" cy="685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Constitución → Leyes → Decretos → Ordenanzas.</a:t>
            </a:r>
            <a:endParaRPr b="0" i="0" sz="1050" u="none" cap="none" strike="noStrike">
              <a:solidFill>
                <a:schemeClr val="dk1"/>
              </a:solidFill>
              <a:latin typeface="Calibri"/>
              <a:ea typeface="Calibri"/>
              <a:cs typeface="Calibri"/>
              <a:sym typeface="Calibri"/>
            </a:endParaRPr>
          </a:p>
        </p:txBody>
      </p:sp>
      <p:sp>
        <p:nvSpPr>
          <p:cNvPr id="106" name="Google Shape;106;p3"/>
          <p:cNvSpPr/>
          <p:nvPr/>
        </p:nvSpPr>
        <p:spPr>
          <a:xfrm>
            <a:off x="0" y="4818888"/>
            <a:ext cx="9144000" cy="324612"/>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3"/>
          <p:cNvSpPr/>
          <p:nvPr/>
        </p:nvSpPr>
        <p:spPr>
          <a:xfrm>
            <a:off x="365760" y="4832604"/>
            <a:ext cx="8412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000"/>
              <a:buFont typeface="Calibri"/>
              <a:buNone/>
            </a:pPr>
            <a:r>
              <a:rPr b="0" i="1" lang="en-US" sz="1000" u="none" cap="none" strike="noStrike">
                <a:solidFill>
                  <a:srgbClr val="C9A84C"/>
                </a:solidFill>
                <a:latin typeface="Calibri"/>
                <a:ea typeface="Calibri"/>
                <a:cs typeface="Calibri"/>
                <a:sym typeface="Calibri"/>
              </a:rPr>
              <a:t>Debate central: ¿el derecho es solo normas (Kelsen) o también principios (Dworkin)? Ambas visiones coexisten en los tribunales actuales.</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2" name="Shape 112"/>
        <p:cNvGrpSpPr/>
        <p:nvPr/>
      </p:nvGrpSpPr>
      <p:grpSpPr>
        <a:xfrm>
          <a:off x="0" y="0"/>
          <a:ext cx="0" cy="0"/>
          <a:chOff x="0" y="0"/>
          <a:chExt cx="0" cy="0"/>
        </a:xfrm>
      </p:grpSpPr>
      <p:sp>
        <p:nvSpPr>
          <p:cNvPr id="113" name="Google Shape;113;p4"/>
          <p:cNvSpPr/>
          <p:nvPr/>
        </p:nvSpPr>
        <p:spPr>
          <a:xfrm>
            <a:off x="0" y="0"/>
            <a:ext cx="9144000" cy="96012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4"/>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
          <p:cNvSpPr/>
          <p:nvPr/>
        </p:nvSpPr>
        <p:spPr>
          <a:xfrm>
            <a:off x="411480" y="91440"/>
            <a:ext cx="83210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500"/>
              <a:buFont typeface="Georgia"/>
              <a:buNone/>
            </a:pPr>
            <a:r>
              <a:rPr b="1" i="0" lang="en-US" sz="2500" u="none" cap="none" strike="noStrike">
                <a:solidFill>
                  <a:srgbClr val="FFFFFF"/>
                </a:solidFill>
                <a:latin typeface="Georgia"/>
                <a:ea typeface="Georgia"/>
                <a:cs typeface="Georgia"/>
                <a:sym typeface="Georgia"/>
              </a:rPr>
              <a:t>Elementos del Derecho</a:t>
            </a:r>
            <a:endParaRPr b="0" i="0" sz="2500" u="none" cap="none" strike="noStrike">
              <a:solidFill>
                <a:schemeClr val="dk1"/>
              </a:solidFill>
              <a:latin typeface="Calibri"/>
              <a:ea typeface="Calibri"/>
              <a:cs typeface="Calibri"/>
              <a:sym typeface="Calibri"/>
            </a:endParaRPr>
          </a:p>
        </p:txBody>
      </p:sp>
      <p:sp>
        <p:nvSpPr>
          <p:cNvPr id="116" name="Google Shape;116;p4"/>
          <p:cNvSpPr/>
          <p:nvPr/>
        </p:nvSpPr>
        <p:spPr>
          <a:xfrm>
            <a:off x="411480" y="658368"/>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1" lang="en-US" sz="1050" u="none" cap="none" strike="noStrike">
                <a:solidFill>
                  <a:srgbClr val="E8C96A"/>
                </a:solidFill>
                <a:latin typeface="Calibri"/>
                <a:ea typeface="Calibri"/>
                <a:cs typeface="Calibri"/>
                <a:sym typeface="Calibri"/>
              </a:rPr>
              <a:t>Conducta humana · Sociedad · Coercibilidad</a:t>
            </a:r>
            <a:endParaRPr b="0" i="0" sz="1050" u="none" cap="none" strike="noStrike">
              <a:solidFill>
                <a:schemeClr val="dk1"/>
              </a:solidFill>
              <a:latin typeface="Calibri"/>
              <a:ea typeface="Calibri"/>
              <a:cs typeface="Calibri"/>
              <a:sym typeface="Calibri"/>
            </a:endParaRPr>
          </a:p>
        </p:txBody>
      </p:sp>
      <p:sp>
        <p:nvSpPr>
          <p:cNvPr id="117" name="Google Shape;117;p4"/>
          <p:cNvSpPr/>
          <p:nvPr/>
        </p:nvSpPr>
        <p:spPr>
          <a:xfrm>
            <a:off x="320040" y="1097280"/>
            <a:ext cx="457200" cy="457200"/>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4"/>
          <p:cNvSpPr/>
          <p:nvPr/>
        </p:nvSpPr>
        <p:spPr>
          <a:xfrm>
            <a:off x="320040" y="1097280"/>
            <a:ext cx="4572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500"/>
              <a:buFont typeface="Calibri"/>
              <a:buNone/>
            </a:pPr>
            <a:r>
              <a:rPr b="1" i="0" lang="en-US" sz="1500" u="none" cap="none" strike="noStrike">
                <a:solidFill>
                  <a:srgbClr val="1A2744"/>
                </a:solidFill>
                <a:latin typeface="Calibri"/>
                <a:ea typeface="Calibri"/>
                <a:cs typeface="Calibri"/>
                <a:sym typeface="Calibri"/>
              </a:rPr>
              <a:t>1</a:t>
            </a:r>
            <a:endParaRPr b="0" i="0" sz="1500" u="none" cap="none" strike="noStrike">
              <a:solidFill>
                <a:schemeClr val="dk1"/>
              </a:solidFill>
              <a:latin typeface="Calibri"/>
              <a:ea typeface="Calibri"/>
              <a:cs typeface="Calibri"/>
              <a:sym typeface="Calibri"/>
            </a:endParaRPr>
          </a:p>
        </p:txBody>
      </p:sp>
      <p:sp>
        <p:nvSpPr>
          <p:cNvPr id="119" name="Google Shape;119;p4"/>
          <p:cNvSpPr/>
          <p:nvPr/>
        </p:nvSpPr>
        <p:spPr>
          <a:xfrm>
            <a:off x="868680" y="1115568"/>
            <a:ext cx="795528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300"/>
              <a:buFont typeface="Calibri"/>
              <a:buNone/>
            </a:pPr>
            <a:r>
              <a:rPr b="1" i="0" lang="en-US" sz="1300" u="none" cap="none" strike="noStrike">
                <a:solidFill>
                  <a:srgbClr val="111827"/>
                </a:solidFill>
                <a:latin typeface="Calibri"/>
                <a:ea typeface="Calibri"/>
                <a:cs typeface="Calibri"/>
                <a:sym typeface="Calibri"/>
              </a:rPr>
              <a:t>Regula conductas externas — no pensamientos</a:t>
            </a:r>
            <a:endParaRPr b="0" i="0" sz="1300" u="none" cap="none" strike="noStrike">
              <a:solidFill>
                <a:schemeClr val="dk1"/>
              </a:solidFill>
              <a:latin typeface="Calibri"/>
              <a:ea typeface="Calibri"/>
              <a:cs typeface="Calibri"/>
              <a:sym typeface="Calibri"/>
            </a:endParaRPr>
          </a:p>
        </p:txBody>
      </p:sp>
      <p:sp>
        <p:nvSpPr>
          <p:cNvPr id="120" name="Google Shape;120;p4"/>
          <p:cNvSpPr/>
          <p:nvPr/>
        </p:nvSpPr>
        <p:spPr>
          <a:xfrm>
            <a:off x="320040" y="1536192"/>
            <a:ext cx="4133088" cy="960120"/>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4"/>
          <p:cNvSpPr/>
          <p:nvPr/>
        </p:nvSpPr>
        <p:spPr>
          <a:xfrm>
            <a:off x="320040" y="1536192"/>
            <a:ext cx="54864" cy="960120"/>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4"/>
          <p:cNvSpPr/>
          <p:nvPr/>
        </p:nvSpPr>
        <p:spPr>
          <a:xfrm>
            <a:off x="429768" y="1591056"/>
            <a:ext cx="3968496"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900"/>
              <a:buFont typeface="Calibri"/>
              <a:buNone/>
            </a:pPr>
            <a:r>
              <a:rPr b="1" i="0" lang="en-US" sz="900" u="none" cap="none" strike="noStrike">
                <a:solidFill>
                  <a:srgbClr val="0E5A6E"/>
                </a:solidFill>
                <a:latin typeface="Calibri"/>
                <a:ea typeface="Calibri"/>
                <a:cs typeface="Calibri"/>
                <a:sym typeface="Calibri"/>
              </a:rPr>
              <a:t>⚖️ Jurisprudencia · CSJN – Ponzetti de Balbín c/ Editorial Atlántida (1984)</a:t>
            </a:r>
            <a:endParaRPr b="0" i="0" sz="900" u="none" cap="none" strike="noStrike">
              <a:solidFill>
                <a:schemeClr val="dk1"/>
              </a:solidFill>
              <a:latin typeface="Calibri"/>
              <a:ea typeface="Calibri"/>
              <a:cs typeface="Calibri"/>
              <a:sym typeface="Calibri"/>
            </a:endParaRPr>
          </a:p>
        </p:txBody>
      </p:sp>
      <p:sp>
        <p:nvSpPr>
          <p:cNvPr id="123" name="Google Shape;123;p4"/>
          <p:cNvSpPr/>
          <p:nvPr/>
        </p:nvSpPr>
        <p:spPr>
          <a:xfrm>
            <a:off x="429768" y="1819656"/>
            <a:ext cx="3968496" cy="5943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La difusión pública de información puede afectar derechos personalísimos como la intimidad y el honor. Fundamento constitucional para regular publicaciones en internet y redes sociales.</a:t>
            </a:r>
            <a:endParaRPr b="0" i="0" sz="1050" u="none" cap="none" strike="noStrike">
              <a:solidFill>
                <a:schemeClr val="dk1"/>
              </a:solidFill>
              <a:latin typeface="Calibri"/>
              <a:ea typeface="Calibri"/>
              <a:cs typeface="Calibri"/>
              <a:sym typeface="Calibri"/>
            </a:endParaRPr>
          </a:p>
        </p:txBody>
      </p:sp>
      <p:sp>
        <p:nvSpPr>
          <p:cNvPr id="124" name="Google Shape;124;p4"/>
          <p:cNvSpPr/>
          <p:nvPr/>
        </p:nvSpPr>
        <p:spPr>
          <a:xfrm>
            <a:off x="4690872" y="1536192"/>
            <a:ext cx="4133088" cy="960120"/>
          </a:xfrm>
          <a:prstGeom prst="rect">
            <a:avLst/>
          </a:prstGeom>
          <a:solidFill>
            <a:srgbClr val="EEF2FF"/>
          </a:solidFill>
          <a:ln cap="flat" cmpd="sng" w="12700">
            <a:solidFill>
              <a:srgbClr val="6366F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4"/>
          <p:cNvSpPr/>
          <p:nvPr/>
        </p:nvSpPr>
        <p:spPr>
          <a:xfrm>
            <a:off x="4800600" y="1591056"/>
            <a:ext cx="3968496"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4338CA"/>
              </a:buClr>
              <a:buSzPts val="900"/>
              <a:buFont typeface="Calibri"/>
              <a:buNone/>
            </a:pPr>
            <a:r>
              <a:rPr b="1" i="0" lang="en-US" sz="900" u="none" cap="none" strike="noStrike">
                <a:solidFill>
                  <a:srgbClr val="4338CA"/>
                </a:solidFill>
                <a:latin typeface="Calibri"/>
                <a:ea typeface="Calibri"/>
                <a:cs typeface="Calibri"/>
                <a:sym typeface="Calibri"/>
              </a:rPr>
              <a:t>💻 Caso tecnológico</a:t>
            </a:r>
            <a:endParaRPr b="0" i="0" sz="900" u="none" cap="none" strike="noStrike">
              <a:solidFill>
                <a:schemeClr val="dk1"/>
              </a:solidFill>
              <a:latin typeface="Calibri"/>
              <a:ea typeface="Calibri"/>
              <a:cs typeface="Calibri"/>
              <a:sym typeface="Calibri"/>
            </a:endParaRPr>
          </a:p>
        </p:txBody>
      </p:sp>
      <p:sp>
        <p:nvSpPr>
          <p:cNvPr id="126" name="Google Shape;126;p4"/>
          <p:cNvSpPr/>
          <p:nvPr/>
        </p:nvSpPr>
        <p:spPr>
          <a:xfrm>
            <a:off x="4800600" y="1819656"/>
            <a:ext cx="3968496" cy="5943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App que publica datos personales sin consentimiento → viola privacidad e intimidad. Regulado por Ley 25.326 (Argentina) y GDPR (UE). Sanción: hasta $3M USD en Europa.</a:t>
            </a:r>
            <a:endParaRPr b="0" i="0" sz="1050" u="none" cap="none" strike="noStrike">
              <a:solidFill>
                <a:schemeClr val="dk1"/>
              </a:solidFill>
              <a:latin typeface="Calibri"/>
              <a:ea typeface="Calibri"/>
              <a:cs typeface="Calibri"/>
              <a:sym typeface="Calibri"/>
            </a:endParaRPr>
          </a:p>
        </p:txBody>
      </p:sp>
      <p:sp>
        <p:nvSpPr>
          <p:cNvPr id="127" name="Google Shape;127;p4"/>
          <p:cNvSpPr/>
          <p:nvPr/>
        </p:nvSpPr>
        <p:spPr>
          <a:xfrm>
            <a:off x="320040" y="2615184"/>
            <a:ext cx="457200" cy="457200"/>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4"/>
          <p:cNvSpPr/>
          <p:nvPr/>
        </p:nvSpPr>
        <p:spPr>
          <a:xfrm>
            <a:off x="320040" y="2615184"/>
            <a:ext cx="4572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500"/>
              <a:buFont typeface="Calibri"/>
              <a:buNone/>
            </a:pPr>
            <a:r>
              <a:rPr b="1" i="0" lang="en-US" sz="1500" u="none" cap="none" strike="noStrike">
                <a:solidFill>
                  <a:srgbClr val="C9A84C"/>
                </a:solidFill>
                <a:latin typeface="Calibri"/>
                <a:ea typeface="Calibri"/>
                <a:cs typeface="Calibri"/>
                <a:sym typeface="Calibri"/>
              </a:rPr>
              <a:t>2</a:t>
            </a:r>
            <a:endParaRPr b="0" i="0" sz="1500" u="none" cap="none" strike="noStrike">
              <a:solidFill>
                <a:schemeClr val="dk1"/>
              </a:solidFill>
              <a:latin typeface="Calibri"/>
              <a:ea typeface="Calibri"/>
              <a:cs typeface="Calibri"/>
              <a:sym typeface="Calibri"/>
            </a:endParaRPr>
          </a:p>
        </p:txBody>
      </p:sp>
      <p:sp>
        <p:nvSpPr>
          <p:cNvPr id="129" name="Google Shape;129;p4"/>
          <p:cNvSpPr/>
          <p:nvPr/>
        </p:nvSpPr>
        <p:spPr>
          <a:xfrm>
            <a:off x="868680" y="2633472"/>
            <a:ext cx="795528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300"/>
              <a:buFont typeface="Calibri"/>
              <a:buNone/>
            </a:pPr>
            <a:r>
              <a:rPr b="1" i="0" lang="en-US" sz="1300" u="none" cap="none" strike="noStrike">
                <a:solidFill>
                  <a:srgbClr val="111827"/>
                </a:solidFill>
                <a:latin typeface="Calibri"/>
                <a:ea typeface="Calibri"/>
                <a:cs typeface="Calibri"/>
                <a:sym typeface="Calibri"/>
              </a:rPr>
              <a:t>Existe en sociedad — Ubi societas ibi ius  (Ulpiano)</a:t>
            </a:r>
            <a:endParaRPr b="0" i="0" sz="1300" u="none" cap="none" strike="noStrike">
              <a:solidFill>
                <a:schemeClr val="dk1"/>
              </a:solidFill>
              <a:latin typeface="Calibri"/>
              <a:ea typeface="Calibri"/>
              <a:cs typeface="Calibri"/>
              <a:sym typeface="Calibri"/>
            </a:endParaRPr>
          </a:p>
        </p:txBody>
      </p:sp>
      <p:sp>
        <p:nvSpPr>
          <p:cNvPr id="130" name="Google Shape;130;p4"/>
          <p:cNvSpPr/>
          <p:nvPr/>
        </p:nvSpPr>
        <p:spPr>
          <a:xfrm>
            <a:off x="868680" y="2999232"/>
            <a:ext cx="795528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Internet, IA y plataformas digitales son nuevas formas de interacción social → inevitablemente generan regulación jurídica.</a:t>
            </a:r>
            <a:endParaRPr b="0" i="0" sz="1050" u="none" cap="none" strike="noStrike">
              <a:solidFill>
                <a:schemeClr val="dk1"/>
              </a:solidFill>
              <a:latin typeface="Calibri"/>
              <a:ea typeface="Calibri"/>
              <a:cs typeface="Calibri"/>
              <a:sym typeface="Calibri"/>
            </a:endParaRPr>
          </a:p>
        </p:txBody>
      </p:sp>
      <p:sp>
        <p:nvSpPr>
          <p:cNvPr id="131" name="Google Shape;131;p4"/>
          <p:cNvSpPr/>
          <p:nvPr/>
        </p:nvSpPr>
        <p:spPr>
          <a:xfrm>
            <a:off x="320040" y="3364992"/>
            <a:ext cx="457200" cy="457200"/>
          </a:xfrm>
          <a:prstGeom prst="rect">
            <a:avLst/>
          </a:prstGeom>
          <a:solidFill>
            <a:srgbClr val="9B1C1C"/>
          </a:solidFill>
          <a:ln cap="flat" cmpd="sng" w="12700">
            <a:solidFill>
              <a:srgbClr val="9B1C1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4"/>
          <p:cNvSpPr/>
          <p:nvPr/>
        </p:nvSpPr>
        <p:spPr>
          <a:xfrm>
            <a:off x="320040" y="3364992"/>
            <a:ext cx="4572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500"/>
              <a:buFont typeface="Calibri"/>
              <a:buNone/>
            </a:pPr>
            <a:r>
              <a:rPr b="1" i="0" lang="en-US" sz="1500" u="none" cap="none" strike="noStrike">
                <a:solidFill>
                  <a:srgbClr val="FFFFFF"/>
                </a:solidFill>
                <a:latin typeface="Calibri"/>
                <a:ea typeface="Calibri"/>
                <a:cs typeface="Calibri"/>
                <a:sym typeface="Calibri"/>
              </a:rPr>
              <a:t>3</a:t>
            </a:r>
            <a:endParaRPr b="0" i="0" sz="1500" u="none" cap="none" strike="noStrike">
              <a:solidFill>
                <a:schemeClr val="dk1"/>
              </a:solidFill>
              <a:latin typeface="Calibri"/>
              <a:ea typeface="Calibri"/>
              <a:cs typeface="Calibri"/>
              <a:sym typeface="Calibri"/>
            </a:endParaRPr>
          </a:p>
        </p:txBody>
      </p:sp>
      <p:sp>
        <p:nvSpPr>
          <p:cNvPr id="133" name="Google Shape;133;p4"/>
          <p:cNvSpPr/>
          <p:nvPr/>
        </p:nvSpPr>
        <p:spPr>
          <a:xfrm>
            <a:off x="868680" y="3383280"/>
            <a:ext cx="7955280" cy="34747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300"/>
              <a:buFont typeface="Calibri"/>
              <a:buNone/>
            </a:pPr>
            <a:r>
              <a:rPr b="1" i="0" lang="en-US" sz="1300" u="none" cap="none" strike="noStrike">
                <a:solidFill>
                  <a:srgbClr val="111827"/>
                </a:solidFill>
                <a:latin typeface="Calibri"/>
                <a:ea typeface="Calibri"/>
                <a:cs typeface="Calibri"/>
                <a:sym typeface="Calibri"/>
              </a:rPr>
              <a:t>Es coercible — el Estado puede imponer su cumplimiento</a:t>
            </a:r>
            <a:endParaRPr b="0" i="0" sz="1300" u="none" cap="none" strike="noStrike">
              <a:solidFill>
                <a:schemeClr val="dk1"/>
              </a:solidFill>
              <a:latin typeface="Calibri"/>
              <a:ea typeface="Calibri"/>
              <a:cs typeface="Calibri"/>
              <a:sym typeface="Calibri"/>
            </a:endParaRPr>
          </a:p>
        </p:txBody>
      </p:sp>
      <p:sp>
        <p:nvSpPr>
          <p:cNvPr id="134" name="Google Shape;134;p4"/>
          <p:cNvSpPr/>
          <p:nvPr/>
        </p:nvSpPr>
        <p:spPr>
          <a:xfrm>
            <a:off x="320040" y="3822192"/>
            <a:ext cx="4133088" cy="87782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4"/>
          <p:cNvSpPr/>
          <p:nvPr/>
        </p:nvSpPr>
        <p:spPr>
          <a:xfrm>
            <a:off x="320040" y="3822192"/>
            <a:ext cx="54864" cy="87782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4"/>
          <p:cNvSpPr/>
          <p:nvPr/>
        </p:nvSpPr>
        <p:spPr>
          <a:xfrm>
            <a:off x="429768" y="3877056"/>
            <a:ext cx="3968496"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Norberto Bobbio – Teoría General del Derecho (1960)</a:t>
            </a:r>
            <a:endParaRPr b="0" i="0" sz="900" u="none" cap="none" strike="noStrike">
              <a:solidFill>
                <a:schemeClr val="dk1"/>
              </a:solidFill>
              <a:latin typeface="Calibri"/>
              <a:ea typeface="Calibri"/>
              <a:cs typeface="Calibri"/>
              <a:sym typeface="Calibri"/>
            </a:endParaRPr>
          </a:p>
        </p:txBody>
      </p:sp>
      <p:sp>
        <p:nvSpPr>
          <p:cNvPr id="137" name="Google Shape;137;p4"/>
          <p:cNvSpPr/>
          <p:nvPr/>
        </p:nvSpPr>
        <p:spPr>
          <a:xfrm>
            <a:off x="429768" y="4105656"/>
            <a:ext cx="3968496" cy="51206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Las normas jurídicas se distinguen de las morales y sociales por estar respaldadas por una sanción institucionalizada: quien no cumple, el Estado puede compeler.</a:t>
            </a:r>
            <a:endParaRPr b="0" i="0" sz="1050" u="none" cap="none" strike="noStrike">
              <a:solidFill>
                <a:schemeClr val="dk1"/>
              </a:solidFill>
              <a:latin typeface="Calibri"/>
              <a:ea typeface="Calibri"/>
              <a:cs typeface="Calibri"/>
              <a:sym typeface="Calibri"/>
            </a:endParaRPr>
          </a:p>
        </p:txBody>
      </p:sp>
      <p:sp>
        <p:nvSpPr>
          <p:cNvPr id="138" name="Google Shape;138;p4"/>
          <p:cNvSpPr/>
          <p:nvPr/>
        </p:nvSpPr>
        <p:spPr>
          <a:xfrm>
            <a:off x="4690872" y="3822192"/>
            <a:ext cx="4133088" cy="877824"/>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
          <p:cNvSpPr/>
          <p:nvPr/>
        </p:nvSpPr>
        <p:spPr>
          <a:xfrm>
            <a:off x="4690872" y="3822192"/>
            <a:ext cx="54864" cy="87782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4"/>
          <p:cNvSpPr/>
          <p:nvPr/>
        </p:nvSpPr>
        <p:spPr>
          <a:xfrm>
            <a:off x="4800600" y="3877056"/>
            <a:ext cx="3968496"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Max Weber – Economía y Sociedad (1922)</a:t>
            </a:r>
            <a:endParaRPr b="0" i="0" sz="900" u="none" cap="none" strike="noStrike">
              <a:solidFill>
                <a:schemeClr val="dk1"/>
              </a:solidFill>
              <a:latin typeface="Calibri"/>
              <a:ea typeface="Calibri"/>
              <a:cs typeface="Calibri"/>
              <a:sym typeface="Calibri"/>
            </a:endParaRPr>
          </a:p>
        </p:txBody>
      </p:sp>
      <p:sp>
        <p:nvSpPr>
          <p:cNvPr id="141" name="Google Shape;141;p4"/>
          <p:cNvSpPr/>
          <p:nvPr/>
        </p:nvSpPr>
        <p:spPr>
          <a:xfrm>
            <a:off x="4800600" y="4105656"/>
            <a:ext cx="3968496" cy="51206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Estado posee el monopolio legítimo de la violencia física. La coercibilidad jurídica es la expresión institucional de ese monopolio: el derecho es el orden coactivo del Estado.</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2744"/>
        </a:solidFill>
      </p:bgPr>
    </p:bg>
    <p:spTree>
      <p:nvGrpSpPr>
        <p:cNvPr id="146" name="Shape 146"/>
        <p:cNvGrpSpPr/>
        <p:nvPr/>
      </p:nvGrpSpPr>
      <p:grpSpPr>
        <a:xfrm>
          <a:off x="0" y="0"/>
          <a:ext cx="0" cy="0"/>
          <a:chOff x="0" y="0"/>
          <a:chExt cx="0" cy="0"/>
        </a:xfrm>
      </p:grpSpPr>
      <p:sp>
        <p:nvSpPr>
          <p:cNvPr id="147" name="Google Shape;147;p5"/>
          <p:cNvSpPr/>
          <p:nvPr/>
        </p:nvSpPr>
        <p:spPr>
          <a:xfrm>
            <a:off x="0" y="0"/>
            <a:ext cx="9144000" cy="6400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5"/>
          <p:cNvSpPr/>
          <p:nvPr/>
        </p:nvSpPr>
        <p:spPr>
          <a:xfrm>
            <a:off x="411480" y="164592"/>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Georgia"/>
              <a:buNone/>
            </a:pPr>
            <a:r>
              <a:rPr b="1" i="0" lang="en-US" sz="2600" u="none" cap="none" strike="noStrike">
                <a:solidFill>
                  <a:srgbClr val="FFFFFF"/>
                </a:solidFill>
                <a:latin typeface="Georgia"/>
                <a:ea typeface="Georgia"/>
                <a:cs typeface="Georgia"/>
                <a:sym typeface="Georgia"/>
              </a:rPr>
              <a:t>Función Social del Derecho</a:t>
            </a:r>
            <a:endParaRPr b="0" i="0" sz="2600" u="none" cap="none" strike="noStrike">
              <a:solidFill>
                <a:schemeClr val="dk1"/>
              </a:solidFill>
              <a:latin typeface="Calibri"/>
              <a:ea typeface="Calibri"/>
              <a:cs typeface="Calibri"/>
              <a:sym typeface="Calibri"/>
            </a:endParaRPr>
          </a:p>
        </p:txBody>
      </p:sp>
      <p:sp>
        <p:nvSpPr>
          <p:cNvPr id="149" name="Google Shape;149;p5"/>
          <p:cNvSpPr/>
          <p:nvPr/>
        </p:nvSpPr>
        <p:spPr>
          <a:xfrm>
            <a:off x="411480" y="640080"/>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100"/>
              <a:buFont typeface="Calibri"/>
              <a:buNone/>
            </a:pPr>
            <a:r>
              <a:rPr b="0" i="1" lang="en-US" sz="1100" u="none" cap="none" strike="noStrike">
                <a:solidFill>
                  <a:srgbClr val="E8C96A"/>
                </a:solidFill>
                <a:latin typeface="Calibri"/>
                <a:ea typeface="Calibri"/>
                <a:cs typeface="Calibri"/>
                <a:sym typeface="Calibri"/>
              </a:rPr>
              <a:t>¿Para qué sirve el Derecho en la sociedad? — Tres perspectivas doctrinarias</a:t>
            </a:r>
            <a:endParaRPr b="0" i="0" sz="1100" u="none" cap="none" strike="noStrike">
              <a:solidFill>
                <a:schemeClr val="dk1"/>
              </a:solidFill>
              <a:latin typeface="Calibri"/>
              <a:ea typeface="Calibri"/>
              <a:cs typeface="Calibri"/>
              <a:sym typeface="Calibri"/>
            </a:endParaRPr>
          </a:p>
        </p:txBody>
      </p:sp>
      <p:sp>
        <p:nvSpPr>
          <p:cNvPr id="150" name="Google Shape;150;p5"/>
          <p:cNvSpPr/>
          <p:nvPr/>
        </p:nvSpPr>
        <p:spPr>
          <a:xfrm>
            <a:off x="320040" y="987552"/>
            <a:ext cx="2743200" cy="102412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5"/>
          <p:cNvSpPr/>
          <p:nvPr/>
        </p:nvSpPr>
        <p:spPr>
          <a:xfrm>
            <a:off x="320040" y="987552"/>
            <a:ext cx="54864" cy="102412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5"/>
          <p:cNvSpPr/>
          <p:nvPr/>
        </p:nvSpPr>
        <p:spPr>
          <a:xfrm>
            <a:off x="429768" y="1042416"/>
            <a:ext cx="25786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Jean Carbonnier – Flexible Droit (1969)</a:t>
            </a:r>
            <a:endParaRPr b="0" i="0" sz="900" u="none" cap="none" strike="noStrike">
              <a:solidFill>
                <a:schemeClr val="dk1"/>
              </a:solidFill>
              <a:latin typeface="Calibri"/>
              <a:ea typeface="Calibri"/>
              <a:cs typeface="Calibri"/>
              <a:sym typeface="Calibri"/>
            </a:endParaRPr>
          </a:p>
        </p:txBody>
      </p:sp>
      <p:sp>
        <p:nvSpPr>
          <p:cNvPr id="153" name="Google Shape;153;p5"/>
          <p:cNvSpPr/>
          <p:nvPr/>
        </p:nvSpPr>
        <p:spPr>
          <a:xfrm>
            <a:off x="429768" y="1271016"/>
            <a:ext cx="2578608" cy="6583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organiza la convivencia social y limita los conflictos entre individuos. Su función principal es prevenir el conflicto, no solo resolverlo.</a:t>
            </a:r>
            <a:endParaRPr b="0" i="0" sz="1050" u="none" cap="none" strike="noStrike">
              <a:solidFill>
                <a:schemeClr val="dk1"/>
              </a:solidFill>
              <a:latin typeface="Calibri"/>
              <a:ea typeface="Calibri"/>
              <a:cs typeface="Calibri"/>
              <a:sym typeface="Calibri"/>
            </a:endParaRPr>
          </a:p>
        </p:txBody>
      </p:sp>
      <p:sp>
        <p:nvSpPr>
          <p:cNvPr id="154" name="Google Shape;154;p5"/>
          <p:cNvSpPr/>
          <p:nvPr/>
        </p:nvSpPr>
        <p:spPr>
          <a:xfrm>
            <a:off x="3200400" y="987552"/>
            <a:ext cx="2743200" cy="102412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5"/>
          <p:cNvSpPr/>
          <p:nvPr/>
        </p:nvSpPr>
        <p:spPr>
          <a:xfrm>
            <a:off x="3200400" y="987552"/>
            <a:ext cx="54864" cy="102412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5"/>
          <p:cNvSpPr/>
          <p:nvPr/>
        </p:nvSpPr>
        <p:spPr>
          <a:xfrm>
            <a:off x="3310128" y="1042416"/>
            <a:ext cx="25786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John Rawls – Teoría de la Justicia (1971)</a:t>
            </a:r>
            <a:endParaRPr b="0" i="0" sz="900" u="none" cap="none" strike="noStrike">
              <a:solidFill>
                <a:schemeClr val="dk1"/>
              </a:solidFill>
              <a:latin typeface="Calibri"/>
              <a:ea typeface="Calibri"/>
              <a:cs typeface="Calibri"/>
              <a:sym typeface="Calibri"/>
            </a:endParaRPr>
          </a:p>
        </p:txBody>
      </p:sp>
      <p:sp>
        <p:nvSpPr>
          <p:cNvPr id="157" name="Google Shape;157;p5"/>
          <p:cNvSpPr/>
          <p:nvPr/>
        </p:nvSpPr>
        <p:spPr>
          <a:xfrm>
            <a:off x="3310128" y="1271016"/>
            <a:ext cx="2578608" cy="6583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es el instrumento principal para realizar la justicia como equidad: distribuir derechos y obligaciones de manera que beneficie a los más desfavorecidos.</a:t>
            </a:r>
            <a:endParaRPr b="0" i="0" sz="1050" u="none" cap="none" strike="noStrike">
              <a:solidFill>
                <a:schemeClr val="dk1"/>
              </a:solidFill>
              <a:latin typeface="Calibri"/>
              <a:ea typeface="Calibri"/>
              <a:cs typeface="Calibri"/>
              <a:sym typeface="Calibri"/>
            </a:endParaRPr>
          </a:p>
        </p:txBody>
      </p:sp>
      <p:sp>
        <p:nvSpPr>
          <p:cNvPr id="158" name="Google Shape;158;p5"/>
          <p:cNvSpPr/>
          <p:nvPr/>
        </p:nvSpPr>
        <p:spPr>
          <a:xfrm>
            <a:off x="6080760" y="987552"/>
            <a:ext cx="2743200" cy="102412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5"/>
          <p:cNvSpPr/>
          <p:nvPr/>
        </p:nvSpPr>
        <p:spPr>
          <a:xfrm>
            <a:off x="6080760" y="987552"/>
            <a:ext cx="54864" cy="102412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5"/>
          <p:cNvSpPr/>
          <p:nvPr/>
        </p:nvSpPr>
        <p:spPr>
          <a:xfrm>
            <a:off x="6190488" y="1042416"/>
            <a:ext cx="25786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Niklas Luhmann – Sociología del Derecho (1972)</a:t>
            </a:r>
            <a:endParaRPr b="0" i="0" sz="900" u="none" cap="none" strike="noStrike">
              <a:solidFill>
                <a:schemeClr val="dk1"/>
              </a:solidFill>
              <a:latin typeface="Calibri"/>
              <a:ea typeface="Calibri"/>
              <a:cs typeface="Calibri"/>
              <a:sym typeface="Calibri"/>
            </a:endParaRPr>
          </a:p>
        </p:txBody>
      </p:sp>
      <p:sp>
        <p:nvSpPr>
          <p:cNvPr id="161" name="Google Shape;161;p5"/>
          <p:cNvSpPr/>
          <p:nvPr/>
        </p:nvSpPr>
        <p:spPr>
          <a:xfrm>
            <a:off x="6190488" y="1271016"/>
            <a:ext cx="2578608" cy="6583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cumple una función de reducción de complejidad: estabiliza expectativas sociales permitiendo que las personas actúen con certeza sobre las consecuencias de sus actos.</a:t>
            </a:r>
            <a:endParaRPr b="0" i="0" sz="1050" u="none" cap="none" strike="noStrike">
              <a:solidFill>
                <a:schemeClr val="dk1"/>
              </a:solidFill>
              <a:latin typeface="Calibri"/>
              <a:ea typeface="Calibri"/>
              <a:cs typeface="Calibri"/>
              <a:sym typeface="Calibri"/>
            </a:endParaRPr>
          </a:p>
        </p:txBody>
      </p:sp>
      <p:sp>
        <p:nvSpPr>
          <p:cNvPr id="162" name="Google Shape;162;p5"/>
          <p:cNvSpPr/>
          <p:nvPr/>
        </p:nvSpPr>
        <p:spPr>
          <a:xfrm>
            <a:off x="320040" y="2139696"/>
            <a:ext cx="4114800" cy="126187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5"/>
          <p:cNvSpPr/>
          <p:nvPr/>
        </p:nvSpPr>
        <p:spPr>
          <a:xfrm>
            <a:off x="448056" y="2231136"/>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300"/>
              <a:buFont typeface="Calibri"/>
              <a:buNone/>
            </a:pPr>
            <a:r>
              <a:rPr b="1" i="0" lang="en-US" sz="1300" u="none" cap="none" strike="noStrike">
                <a:solidFill>
                  <a:srgbClr val="C9A84C"/>
                </a:solidFill>
                <a:latin typeface="Calibri"/>
                <a:ea typeface="Calibri"/>
                <a:cs typeface="Calibri"/>
                <a:sym typeface="Calibri"/>
              </a:rPr>
              <a:t>🛡️  Orden social</a:t>
            </a:r>
            <a:endParaRPr b="0" i="0" sz="1300" u="none" cap="none" strike="noStrike">
              <a:solidFill>
                <a:schemeClr val="dk1"/>
              </a:solidFill>
              <a:latin typeface="Calibri"/>
              <a:ea typeface="Calibri"/>
              <a:cs typeface="Calibri"/>
              <a:sym typeface="Calibri"/>
            </a:endParaRPr>
          </a:p>
        </p:txBody>
      </p:sp>
      <p:sp>
        <p:nvSpPr>
          <p:cNvPr id="164" name="Google Shape;164;p5"/>
          <p:cNvSpPr/>
          <p:nvPr/>
        </p:nvSpPr>
        <p:spPr>
          <a:xfrm>
            <a:off x="448056" y="2560320"/>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Normas de tránsito, contratos, comercio.</a:t>
            </a:r>
            <a:endParaRPr b="0" i="0" sz="1050" u="none" cap="none" strike="noStrike">
              <a:solidFill>
                <a:schemeClr val="dk1"/>
              </a:solidFill>
              <a:latin typeface="Calibri"/>
              <a:ea typeface="Calibri"/>
              <a:cs typeface="Calibri"/>
              <a:sym typeface="Calibri"/>
            </a:endParaRPr>
          </a:p>
        </p:txBody>
      </p:sp>
      <p:sp>
        <p:nvSpPr>
          <p:cNvPr id="165" name="Google Shape;165;p5"/>
          <p:cNvSpPr/>
          <p:nvPr/>
        </p:nvSpPr>
        <p:spPr>
          <a:xfrm>
            <a:off x="448056" y="2889504"/>
            <a:ext cx="3840480" cy="42062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950"/>
              <a:buFont typeface="Calibri"/>
              <a:buNone/>
            </a:pPr>
            <a:r>
              <a:rPr b="0" i="0" lang="en-US" sz="950" u="none" cap="none" strike="noStrike">
                <a:solidFill>
                  <a:srgbClr val="E8C96A"/>
                </a:solidFill>
                <a:latin typeface="Calibri"/>
                <a:ea typeface="Calibri"/>
                <a:cs typeface="Calibri"/>
                <a:sym typeface="Calibri"/>
              </a:rPr>
              <a:t>💻 Contratos digitales, firma electrónica, protección del consumidor online.</a:t>
            </a:r>
            <a:endParaRPr b="0" i="0" sz="950" u="none" cap="none" strike="noStrike">
              <a:solidFill>
                <a:schemeClr val="dk1"/>
              </a:solidFill>
              <a:latin typeface="Calibri"/>
              <a:ea typeface="Calibri"/>
              <a:cs typeface="Calibri"/>
              <a:sym typeface="Calibri"/>
            </a:endParaRPr>
          </a:p>
        </p:txBody>
      </p:sp>
      <p:sp>
        <p:nvSpPr>
          <p:cNvPr id="166" name="Google Shape;166;p5"/>
          <p:cNvSpPr/>
          <p:nvPr/>
        </p:nvSpPr>
        <p:spPr>
          <a:xfrm>
            <a:off x="4782312" y="2139696"/>
            <a:ext cx="4114800" cy="126187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5"/>
          <p:cNvSpPr/>
          <p:nvPr/>
        </p:nvSpPr>
        <p:spPr>
          <a:xfrm>
            <a:off x="4910328" y="2231136"/>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300"/>
              <a:buFont typeface="Calibri"/>
              <a:buNone/>
            </a:pPr>
            <a:r>
              <a:rPr b="1" i="0" lang="en-US" sz="1300" u="none" cap="none" strike="noStrike">
                <a:solidFill>
                  <a:srgbClr val="C9A84C"/>
                </a:solidFill>
                <a:latin typeface="Calibri"/>
                <a:ea typeface="Calibri"/>
                <a:cs typeface="Calibri"/>
                <a:sym typeface="Calibri"/>
              </a:rPr>
              <a:t>🔒  Protección</a:t>
            </a:r>
            <a:endParaRPr b="0" i="0" sz="1300" u="none" cap="none" strike="noStrike">
              <a:solidFill>
                <a:schemeClr val="dk1"/>
              </a:solidFill>
              <a:latin typeface="Calibri"/>
              <a:ea typeface="Calibri"/>
              <a:cs typeface="Calibri"/>
              <a:sym typeface="Calibri"/>
            </a:endParaRPr>
          </a:p>
        </p:txBody>
      </p:sp>
      <p:sp>
        <p:nvSpPr>
          <p:cNvPr id="168" name="Google Shape;168;p5"/>
          <p:cNvSpPr/>
          <p:nvPr/>
        </p:nvSpPr>
        <p:spPr>
          <a:xfrm>
            <a:off x="4910328" y="2560320"/>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Tutela bienes jurídicos: vida, libertad, propiedad, intimidad.</a:t>
            </a:r>
            <a:endParaRPr b="0" i="0" sz="1050" u="none" cap="none" strike="noStrike">
              <a:solidFill>
                <a:schemeClr val="dk1"/>
              </a:solidFill>
              <a:latin typeface="Calibri"/>
              <a:ea typeface="Calibri"/>
              <a:cs typeface="Calibri"/>
              <a:sym typeface="Calibri"/>
            </a:endParaRPr>
          </a:p>
        </p:txBody>
      </p:sp>
      <p:sp>
        <p:nvSpPr>
          <p:cNvPr id="169" name="Google Shape;169;p5"/>
          <p:cNvSpPr/>
          <p:nvPr/>
        </p:nvSpPr>
        <p:spPr>
          <a:xfrm>
            <a:off x="4910328" y="2889504"/>
            <a:ext cx="3840480" cy="42062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950"/>
              <a:buFont typeface="Calibri"/>
              <a:buNone/>
            </a:pPr>
            <a:r>
              <a:rPr b="0" i="0" lang="en-US" sz="950" u="none" cap="none" strike="noStrike">
                <a:solidFill>
                  <a:srgbClr val="E8C96A"/>
                </a:solidFill>
                <a:latin typeface="Calibri"/>
                <a:ea typeface="Calibri"/>
                <a:cs typeface="Calibri"/>
                <a:sym typeface="Calibri"/>
              </a:rPr>
              <a:t>💻 CSJN Halabi: privacidad y datos son derecho constitucional a la intimidad.</a:t>
            </a:r>
            <a:endParaRPr b="0" i="0" sz="950" u="none" cap="none" strike="noStrike">
              <a:solidFill>
                <a:schemeClr val="dk1"/>
              </a:solidFill>
              <a:latin typeface="Calibri"/>
              <a:ea typeface="Calibri"/>
              <a:cs typeface="Calibri"/>
              <a:sym typeface="Calibri"/>
            </a:endParaRPr>
          </a:p>
        </p:txBody>
      </p:sp>
      <p:sp>
        <p:nvSpPr>
          <p:cNvPr id="170" name="Google Shape;170;p5"/>
          <p:cNvSpPr/>
          <p:nvPr/>
        </p:nvSpPr>
        <p:spPr>
          <a:xfrm>
            <a:off x="320040" y="3529584"/>
            <a:ext cx="4114800" cy="126187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5"/>
          <p:cNvSpPr/>
          <p:nvPr/>
        </p:nvSpPr>
        <p:spPr>
          <a:xfrm>
            <a:off x="448056" y="3621024"/>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300"/>
              <a:buFont typeface="Calibri"/>
              <a:buNone/>
            </a:pPr>
            <a:r>
              <a:rPr b="1" i="0" lang="en-US" sz="1300" u="none" cap="none" strike="noStrike">
                <a:solidFill>
                  <a:srgbClr val="C9A84C"/>
                </a:solidFill>
                <a:latin typeface="Calibri"/>
                <a:ea typeface="Calibri"/>
                <a:cs typeface="Calibri"/>
                <a:sym typeface="Calibri"/>
              </a:rPr>
              <a:t>⚖️  Resolución de conflictos</a:t>
            </a:r>
            <a:endParaRPr b="0" i="0" sz="1300" u="none" cap="none" strike="noStrike">
              <a:solidFill>
                <a:schemeClr val="dk1"/>
              </a:solidFill>
              <a:latin typeface="Calibri"/>
              <a:ea typeface="Calibri"/>
              <a:cs typeface="Calibri"/>
              <a:sym typeface="Calibri"/>
            </a:endParaRPr>
          </a:p>
        </p:txBody>
      </p:sp>
      <p:sp>
        <p:nvSpPr>
          <p:cNvPr id="172" name="Google Shape;172;p5"/>
          <p:cNvSpPr/>
          <p:nvPr/>
        </p:nvSpPr>
        <p:spPr>
          <a:xfrm>
            <a:off x="448056" y="3950208"/>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Tribunales, mediación, arbitraje.</a:t>
            </a:r>
            <a:endParaRPr b="0" i="0" sz="1050" u="none" cap="none" strike="noStrike">
              <a:solidFill>
                <a:schemeClr val="dk1"/>
              </a:solidFill>
              <a:latin typeface="Calibri"/>
              <a:ea typeface="Calibri"/>
              <a:cs typeface="Calibri"/>
              <a:sym typeface="Calibri"/>
            </a:endParaRPr>
          </a:p>
        </p:txBody>
      </p:sp>
      <p:sp>
        <p:nvSpPr>
          <p:cNvPr id="173" name="Google Shape;173;p5"/>
          <p:cNvSpPr/>
          <p:nvPr/>
        </p:nvSpPr>
        <p:spPr>
          <a:xfrm>
            <a:off x="448056" y="4279392"/>
            <a:ext cx="3840480" cy="42062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950"/>
              <a:buFont typeface="Calibri"/>
              <a:buNone/>
            </a:pPr>
            <a:r>
              <a:rPr b="0" i="0" lang="en-US" sz="950" u="none" cap="none" strike="noStrike">
                <a:solidFill>
                  <a:srgbClr val="E8C96A"/>
                </a:solidFill>
                <a:latin typeface="Calibri"/>
                <a:ea typeface="Calibri"/>
                <a:cs typeface="Calibri"/>
                <a:sym typeface="Calibri"/>
              </a:rPr>
              <a:t>💻 Programador no entrega software → normas contractuales + intervención judicial.</a:t>
            </a:r>
            <a:endParaRPr b="0" i="0" sz="950" u="none" cap="none" strike="noStrike">
              <a:solidFill>
                <a:schemeClr val="dk1"/>
              </a:solidFill>
              <a:latin typeface="Calibri"/>
              <a:ea typeface="Calibri"/>
              <a:cs typeface="Calibri"/>
              <a:sym typeface="Calibri"/>
            </a:endParaRPr>
          </a:p>
        </p:txBody>
      </p:sp>
      <p:sp>
        <p:nvSpPr>
          <p:cNvPr id="174" name="Google Shape;174;p5"/>
          <p:cNvSpPr/>
          <p:nvPr/>
        </p:nvSpPr>
        <p:spPr>
          <a:xfrm>
            <a:off x="4782312" y="3529584"/>
            <a:ext cx="4114800" cy="1261872"/>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5"/>
          <p:cNvSpPr/>
          <p:nvPr/>
        </p:nvSpPr>
        <p:spPr>
          <a:xfrm>
            <a:off x="4910328" y="3621024"/>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300"/>
              <a:buFont typeface="Calibri"/>
              <a:buNone/>
            </a:pPr>
            <a:r>
              <a:rPr b="1" i="0" lang="en-US" sz="1300" u="none" cap="none" strike="noStrike">
                <a:solidFill>
                  <a:srgbClr val="C9A84C"/>
                </a:solidFill>
                <a:latin typeface="Calibri"/>
                <a:ea typeface="Calibri"/>
                <a:cs typeface="Calibri"/>
                <a:sym typeface="Calibri"/>
              </a:rPr>
              <a:t>🔄  Cambio social</a:t>
            </a:r>
            <a:endParaRPr b="0" i="0" sz="1300" u="none" cap="none" strike="noStrike">
              <a:solidFill>
                <a:schemeClr val="dk1"/>
              </a:solidFill>
              <a:latin typeface="Calibri"/>
              <a:ea typeface="Calibri"/>
              <a:cs typeface="Calibri"/>
              <a:sym typeface="Calibri"/>
            </a:endParaRPr>
          </a:p>
        </p:txBody>
      </p:sp>
      <p:sp>
        <p:nvSpPr>
          <p:cNvPr id="176" name="Google Shape;176;p5"/>
          <p:cNvSpPr/>
          <p:nvPr/>
        </p:nvSpPr>
        <p:spPr>
          <a:xfrm>
            <a:off x="4910328" y="3950208"/>
            <a:ext cx="3840480" cy="31089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El derecho como motor o freno de transformaciones culturales.</a:t>
            </a:r>
            <a:endParaRPr b="0" i="0" sz="1050" u="none" cap="none" strike="noStrike">
              <a:solidFill>
                <a:schemeClr val="dk1"/>
              </a:solidFill>
              <a:latin typeface="Calibri"/>
              <a:ea typeface="Calibri"/>
              <a:cs typeface="Calibri"/>
              <a:sym typeface="Calibri"/>
            </a:endParaRPr>
          </a:p>
        </p:txBody>
      </p:sp>
      <p:sp>
        <p:nvSpPr>
          <p:cNvPr id="177" name="Google Shape;177;p5"/>
          <p:cNvSpPr/>
          <p:nvPr/>
        </p:nvSpPr>
        <p:spPr>
          <a:xfrm>
            <a:off x="4910328" y="4279392"/>
            <a:ext cx="3840480" cy="42062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950"/>
              <a:buFont typeface="Calibri"/>
              <a:buNone/>
            </a:pPr>
            <a:r>
              <a:rPr b="0" i="0" lang="en-US" sz="950" u="none" cap="none" strike="noStrike">
                <a:solidFill>
                  <a:srgbClr val="E8C96A"/>
                </a:solidFill>
                <a:latin typeface="Calibri"/>
                <a:ea typeface="Calibri"/>
                <a:cs typeface="Calibri"/>
                <a:sym typeface="Calibri"/>
              </a:rPr>
              <a:t>💻 La regulación de IA es el mayor desafío jurídico del siglo XXI.</a:t>
            </a:r>
            <a:endParaRPr b="0" i="0" sz="950" u="none" cap="none" strike="noStrike">
              <a:solidFill>
                <a:schemeClr val="dk1"/>
              </a:solidFill>
              <a:latin typeface="Calibri"/>
              <a:ea typeface="Calibri"/>
              <a:cs typeface="Calibri"/>
              <a:sym typeface="Calibri"/>
            </a:endParaRPr>
          </a:p>
        </p:txBody>
      </p:sp>
      <p:sp>
        <p:nvSpPr>
          <p:cNvPr id="178" name="Google Shape;178;p5"/>
          <p:cNvSpPr/>
          <p:nvPr/>
        </p:nvSpPr>
        <p:spPr>
          <a:xfrm>
            <a:off x="0" y="4818888"/>
            <a:ext cx="9144000" cy="324612"/>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5"/>
          <p:cNvSpPr/>
          <p:nvPr/>
        </p:nvSpPr>
        <p:spPr>
          <a:xfrm>
            <a:off x="365760" y="4832604"/>
            <a:ext cx="8412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C96A"/>
              </a:buClr>
              <a:buSzPts val="1000"/>
              <a:buFont typeface="Calibri"/>
              <a:buNone/>
            </a:pPr>
            <a:r>
              <a:rPr b="0" i="1" lang="en-US" sz="1000" u="none" cap="none" strike="noStrike">
                <a:solidFill>
                  <a:srgbClr val="E8C96A"/>
                </a:solidFill>
                <a:latin typeface="Calibri"/>
                <a:ea typeface="Calibri"/>
                <a:cs typeface="Calibri"/>
                <a:sym typeface="Calibri"/>
              </a:rPr>
              <a:t>"Ubi societas, ibi ius" — Ulpiano. Cada nueva tecnología genera inevitablemente nueva regulación jurídica.</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8"/>
        </a:solidFill>
      </p:bgPr>
    </p:bg>
    <p:spTree>
      <p:nvGrpSpPr>
        <p:cNvPr id="184" name="Shape 184"/>
        <p:cNvGrpSpPr/>
        <p:nvPr/>
      </p:nvGrpSpPr>
      <p:grpSpPr>
        <a:xfrm>
          <a:off x="0" y="0"/>
          <a:ext cx="0" cy="0"/>
          <a:chOff x="0" y="0"/>
          <a:chExt cx="0" cy="0"/>
        </a:xfrm>
      </p:grpSpPr>
      <p:sp>
        <p:nvSpPr>
          <p:cNvPr id="185" name="Google Shape;185;p6"/>
          <p:cNvSpPr/>
          <p:nvPr/>
        </p:nvSpPr>
        <p:spPr>
          <a:xfrm>
            <a:off x="0" y="0"/>
            <a:ext cx="9144000" cy="96012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6"/>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6"/>
          <p:cNvSpPr/>
          <p:nvPr/>
        </p:nvSpPr>
        <p:spPr>
          <a:xfrm>
            <a:off x="411480" y="91440"/>
            <a:ext cx="83210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500"/>
              <a:buFont typeface="Georgia"/>
              <a:buNone/>
            </a:pPr>
            <a:r>
              <a:rPr b="1" i="0" lang="en-US" sz="2500" u="none" cap="none" strike="noStrike">
                <a:solidFill>
                  <a:srgbClr val="FFFFFF"/>
                </a:solidFill>
                <a:latin typeface="Georgia"/>
                <a:ea typeface="Georgia"/>
                <a:cs typeface="Georgia"/>
                <a:sym typeface="Georgia"/>
              </a:rPr>
              <a:t>Jurisprudencia: Protección de Datos y Privacidad</a:t>
            </a:r>
            <a:endParaRPr b="0" i="0" sz="2500" u="none" cap="none" strike="noStrike">
              <a:solidFill>
                <a:schemeClr val="dk1"/>
              </a:solidFill>
              <a:latin typeface="Calibri"/>
              <a:ea typeface="Calibri"/>
              <a:cs typeface="Calibri"/>
              <a:sym typeface="Calibri"/>
            </a:endParaRPr>
          </a:p>
        </p:txBody>
      </p:sp>
      <p:sp>
        <p:nvSpPr>
          <p:cNvPr id="188" name="Google Shape;188;p6"/>
          <p:cNvSpPr/>
          <p:nvPr/>
        </p:nvSpPr>
        <p:spPr>
          <a:xfrm>
            <a:off x="411480" y="658368"/>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1" lang="en-US" sz="1050" u="none" cap="none" strike="noStrike">
                <a:solidFill>
                  <a:srgbClr val="E8C96A"/>
                </a:solidFill>
                <a:latin typeface="Calibri"/>
                <a:ea typeface="Calibri"/>
                <a:cs typeface="Calibri"/>
                <a:sym typeface="Calibri"/>
              </a:rPr>
              <a:t>Fallos clave que todo programador debería conocer</a:t>
            </a:r>
            <a:endParaRPr b="0" i="0" sz="1050" u="none" cap="none" strike="noStrike">
              <a:solidFill>
                <a:schemeClr val="dk1"/>
              </a:solidFill>
              <a:latin typeface="Calibri"/>
              <a:ea typeface="Calibri"/>
              <a:cs typeface="Calibri"/>
              <a:sym typeface="Calibri"/>
            </a:endParaRPr>
          </a:p>
        </p:txBody>
      </p:sp>
      <p:sp>
        <p:nvSpPr>
          <p:cNvPr id="189" name="Google Shape;189;p6"/>
          <p:cNvSpPr/>
          <p:nvPr/>
        </p:nvSpPr>
        <p:spPr>
          <a:xfrm>
            <a:off x="347472" y="1143000"/>
            <a:ext cx="8449056" cy="914400"/>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6"/>
          <p:cNvSpPr/>
          <p:nvPr/>
        </p:nvSpPr>
        <p:spPr>
          <a:xfrm>
            <a:off x="347472" y="1143000"/>
            <a:ext cx="54864" cy="914400"/>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6"/>
          <p:cNvSpPr/>
          <p:nvPr/>
        </p:nvSpPr>
        <p:spPr>
          <a:xfrm>
            <a:off x="457200" y="1197864"/>
            <a:ext cx="8284464"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900"/>
              <a:buFont typeface="Calibri"/>
              <a:buNone/>
            </a:pPr>
            <a:r>
              <a:rPr b="1" i="0" lang="en-US" sz="900" u="none" cap="none" strike="noStrike">
                <a:solidFill>
                  <a:srgbClr val="0E5A6E"/>
                </a:solidFill>
                <a:latin typeface="Calibri"/>
                <a:ea typeface="Calibri"/>
                <a:cs typeface="Calibri"/>
                <a:sym typeface="Calibri"/>
              </a:rPr>
              <a:t>⚖️ Jurisprudencia · CSJN – Halabi c/ Poder Ejecutivo Nacional (2009)</a:t>
            </a:r>
            <a:endParaRPr b="0" i="0" sz="900" u="none" cap="none" strike="noStrike">
              <a:solidFill>
                <a:schemeClr val="dk1"/>
              </a:solidFill>
              <a:latin typeface="Calibri"/>
              <a:ea typeface="Calibri"/>
              <a:cs typeface="Calibri"/>
              <a:sym typeface="Calibri"/>
            </a:endParaRPr>
          </a:p>
        </p:txBody>
      </p:sp>
      <p:sp>
        <p:nvSpPr>
          <p:cNvPr id="192" name="Google Shape;192;p6"/>
          <p:cNvSpPr/>
          <p:nvPr/>
        </p:nvSpPr>
        <p:spPr>
          <a:xfrm>
            <a:off x="457200" y="1426464"/>
            <a:ext cx="8284464"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Declaró inconstitucional la intercepción masiva de comunicaciones (Ley 25.873). La privacidad y protección de datos integran el derecho constitucional a la intimidad (art. 19 CN). Creó las "acciones de clase" en Argentina.</a:t>
            </a:r>
            <a:endParaRPr b="0" i="0" sz="1050" u="none" cap="none" strike="noStrike">
              <a:solidFill>
                <a:schemeClr val="dk1"/>
              </a:solidFill>
              <a:latin typeface="Calibri"/>
              <a:ea typeface="Calibri"/>
              <a:cs typeface="Calibri"/>
              <a:sym typeface="Calibri"/>
            </a:endParaRPr>
          </a:p>
        </p:txBody>
      </p:sp>
      <p:sp>
        <p:nvSpPr>
          <p:cNvPr id="193" name="Google Shape;193;p6"/>
          <p:cNvSpPr/>
          <p:nvPr/>
        </p:nvSpPr>
        <p:spPr>
          <a:xfrm>
            <a:off x="347472" y="2176272"/>
            <a:ext cx="8449056" cy="914400"/>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6"/>
          <p:cNvSpPr/>
          <p:nvPr/>
        </p:nvSpPr>
        <p:spPr>
          <a:xfrm>
            <a:off x="347472" y="2176272"/>
            <a:ext cx="54864" cy="914400"/>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6"/>
          <p:cNvSpPr/>
          <p:nvPr/>
        </p:nvSpPr>
        <p:spPr>
          <a:xfrm>
            <a:off x="457200" y="2231136"/>
            <a:ext cx="8284464"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900"/>
              <a:buFont typeface="Calibri"/>
              <a:buNone/>
            </a:pPr>
            <a:r>
              <a:rPr b="1" i="0" lang="en-US" sz="900" u="none" cap="none" strike="noStrike">
                <a:solidFill>
                  <a:srgbClr val="0E5A6E"/>
                </a:solidFill>
                <a:latin typeface="Calibri"/>
                <a:ea typeface="Calibri"/>
                <a:cs typeface="Calibri"/>
                <a:sym typeface="Calibri"/>
              </a:rPr>
              <a:t>⚖️ Jurisprudencia · TJUE – Google Spain SL v. Agencia Española de Protección de Datos (2014) — "Derecho al olvido"</a:t>
            </a:r>
            <a:endParaRPr b="0" i="0" sz="900" u="none" cap="none" strike="noStrike">
              <a:solidFill>
                <a:schemeClr val="dk1"/>
              </a:solidFill>
              <a:latin typeface="Calibri"/>
              <a:ea typeface="Calibri"/>
              <a:cs typeface="Calibri"/>
              <a:sym typeface="Calibri"/>
            </a:endParaRPr>
          </a:p>
        </p:txBody>
      </p:sp>
      <p:sp>
        <p:nvSpPr>
          <p:cNvPr id="196" name="Google Shape;196;p6"/>
          <p:cNvSpPr/>
          <p:nvPr/>
        </p:nvSpPr>
        <p:spPr>
          <a:xfrm>
            <a:off x="457200" y="2459736"/>
            <a:ext cx="8284464"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Una persona puede solicitar que motores de búsqueda eliminen resultados que afecten su privacidad. Precedente que originó el artículo 17 del GDPR europeo y que hoy aplican Meta, Google y X (ex Twitter).</a:t>
            </a:r>
            <a:endParaRPr b="0" i="0" sz="1050" u="none" cap="none" strike="noStrike">
              <a:solidFill>
                <a:schemeClr val="dk1"/>
              </a:solidFill>
              <a:latin typeface="Calibri"/>
              <a:ea typeface="Calibri"/>
              <a:cs typeface="Calibri"/>
              <a:sym typeface="Calibri"/>
            </a:endParaRPr>
          </a:p>
        </p:txBody>
      </p:sp>
      <p:sp>
        <p:nvSpPr>
          <p:cNvPr id="197" name="Google Shape;197;p6"/>
          <p:cNvSpPr/>
          <p:nvPr/>
        </p:nvSpPr>
        <p:spPr>
          <a:xfrm>
            <a:off x="347472" y="3200400"/>
            <a:ext cx="8449056" cy="914400"/>
          </a:xfrm>
          <a:prstGeom prst="rect">
            <a:avLst/>
          </a:prstGeom>
          <a:solidFill>
            <a:srgbClr val="E0F2F7"/>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6"/>
          <p:cNvSpPr/>
          <p:nvPr/>
        </p:nvSpPr>
        <p:spPr>
          <a:xfrm>
            <a:off x="347472" y="3200400"/>
            <a:ext cx="54864" cy="914400"/>
          </a:xfrm>
          <a:prstGeom prst="rect">
            <a:avLst/>
          </a:prstGeom>
          <a:solidFill>
            <a:srgbClr val="0E5A6E"/>
          </a:solidFill>
          <a:ln cap="flat" cmpd="sng" w="12700">
            <a:solidFill>
              <a:srgbClr val="0E5A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6"/>
          <p:cNvSpPr/>
          <p:nvPr/>
        </p:nvSpPr>
        <p:spPr>
          <a:xfrm>
            <a:off x="457200" y="3255264"/>
            <a:ext cx="8284464"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E5A6E"/>
              </a:buClr>
              <a:buSzPts val="900"/>
              <a:buFont typeface="Calibri"/>
              <a:buNone/>
            </a:pPr>
            <a:r>
              <a:rPr b="1" i="0" lang="en-US" sz="900" u="none" cap="none" strike="noStrike">
                <a:solidFill>
                  <a:srgbClr val="0E5A6E"/>
                </a:solidFill>
                <a:latin typeface="Calibri"/>
                <a:ea typeface="Calibri"/>
                <a:cs typeface="Calibri"/>
                <a:sym typeface="Calibri"/>
              </a:rPr>
              <a:t>⚖️ Jurisprudencia · CSJN – Rodríguez, María Belén c/ Google Inc. (2014)</a:t>
            </a:r>
            <a:endParaRPr b="0" i="0" sz="900" u="none" cap="none" strike="noStrike">
              <a:solidFill>
                <a:schemeClr val="dk1"/>
              </a:solidFill>
              <a:latin typeface="Calibri"/>
              <a:ea typeface="Calibri"/>
              <a:cs typeface="Calibri"/>
              <a:sym typeface="Calibri"/>
            </a:endParaRPr>
          </a:p>
        </p:txBody>
      </p:sp>
      <p:sp>
        <p:nvSpPr>
          <p:cNvPr id="200" name="Google Shape;200;p6"/>
          <p:cNvSpPr/>
          <p:nvPr/>
        </p:nvSpPr>
        <p:spPr>
          <a:xfrm>
            <a:off x="457200" y="3483864"/>
            <a:ext cx="8284464"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Calibri"/>
              <a:buNone/>
            </a:pPr>
            <a:r>
              <a:rPr b="0" i="0" lang="en-US" sz="1050" u="none" cap="none" strike="noStrike">
                <a:solidFill>
                  <a:srgbClr val="111827"/>
                </a:solidFill>
                <a:latin typeface="Calibri"/>
                <a:ea typeface="Calibri"/>
                <a:cs typeface="Calibri"/>
                <a:sym typeface="Calibri"/>
              </a:rPr>
              <a:t>La Corte Argentina limitó la responsabilidad de buscadores web: solo responden por daños cuando, notificados del contenido lesivo, no lo retiran en forma expedita. Precedente fundamental para plataformas digitales.</a:t>
            </a:r>
            <a:endParaRPr b="0" i="0" sz="1050" u="none" cap="none" strike="noStrike">
              <a:solidFill>
                <a:schemeClr val="dk1"/>
              </a:solidFill>
              <a:latin typeface="Calibri"/>
              <a:ea typeface="Calibri"/>
              <a:cs typeface="Calibri"/>
              <a:sym typeface="Calibri"/>
            </a:endParaRPr>
          </a:p>
        </p:txBody>
      </p:sp>
      <p:sp>
        <p:nvSpPr>
          <p:cNvPr id="201" name="Google Shape;201;p6"/>
          <p:cNvSpPr/>
          <p:nvPr/>
        </p:nvSpPr>
        <p:spPr>
          <a:xfrm>
            <a:off x="347472" y="4224528"/>
            <a:ext cx="8449056" cy="566928"/>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6"/>
          <p:cNvSpPr/>
          <p:nvPr/>
        </p:nvSpPr>
        <p:spPr>
          <a:xfrm>
            <a:off x="502920" y="4251960"/>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84C"/>
              </a:buClr>
              <a:buSzPts val="1100"/>
              <a:buFont typeface="Calibri"/>
              <a:buNone/>
            </a:pPr>
            <a:r>
              <a:rPr b="1" i="0" lang="en-US" sz="1100" u="none" cap="none" strike="noStrike">
                <a:solidFill>
                  <a:srgbClr val="C9A84C"/>
                </a:solidFill>
                <a:latin typeface="Calibri"/>
                <a:ea typeface="Calibri"/>
                <a:cs typeface="Calibri"/>
                <a:sym typeface="Calibri"/>
              </a:rPr>
              <a:t>🇦🇷 Ley 25.326 – Protección de Datos Personales  |  🇪🇺 GDPR (Regl. UE 2016/679)</a:t>
            </a:r>
            <a:endParaRPr b="0" i="0" sz="1100" u="none" cap="none" strike="noStrike">
              <a:solidFill>
                <a:schemeClr val="dk1"/>
              </a:solidFill>
              <a:latin typeface="Calibri"/>
              <a:ea typeface="Calibri"/>
              <a:cs typeface="Calibri"/>
              <a:sym typeface="Calibri"/>
            </a:endParaRPr>
          </a:p>
        </p:txBody>
      </p:sp>
      <p:sp>
        <p:nvSpPr>
          <p:cNvPr id="203" name="Google Shape;203;p6"/>
          <p:cNvSpPr/>
          <p:nvPr/>
        </p:nvSpPr>
        <p:spPr>
          <a:xfrm>
            <a:off x="502920" y="4507992"/>
            <a:ext cx="8229600" cy="23774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00"/>
              <a:buFont typeface="Calibri"/>
              <a:buNone/>
            </a:pPr>
            <a:r>
              <a:rPr b="0" i="0" lang="en-US" sz="1000" u="none" cap="none" strike="noStrike">
                <a:solidFill>
                  <a:srgbClr val="FFFFFF"/>
                </a:solidFill>
                <a:latin typeface="Calibri"/>
                <a:ea typeface="Calibri"/>
                <a:cs typeface="Calibri"/>
                <a:sym typeface="Calibri"/>
              </a:rPr>
              <a:t>Toda empresa o app que procese datos de usuarios debe cumplir estas normas. Multas GDPR: hasta €20M o el 4% de la facturación global anual.</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08" name="Shape 208"/>
        <p:cNvGrpSpPr/>
        <p:nvPr/>
      </p:nvGrpSpPr>
      <p:grpSpPr>
        <a:xfrm>
          <a:off x="0" y="0"/>
          <a:ext cx="0" cy="0"/>
          <a:chOff x="0" y="0"/>
          <a:chExt cx="0" cy="0"/>
        </a:xfrm>
      </p:grpSpPr>
      <p:sp>
        <p:nvSpPr>
          <p:cNvPr id="209" name="Google Shape;209;p7"/>
          <p:cNvSpPr/>
          <p:nvPr/>
        </p:nvSpPr>
        <p:spPr>
          <a:xfrm>
            <a:off x="0" y="0"/>
            <a:ext cx="9144000" cy="96012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7"/>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7"/>
          <p:cNvSpPr/>
          <p:nvPr/>
        </p:nvSpPr>
        <p:spPr>
          <a:xfrm>
            <a:off x="411480" y="91440"/>
            <a:ext cx="83210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500"/>
              <a:buFont typeface="Georgia"/>
              <a:buNone/>
            </a:pPr>
            <a:r>
              <a:rPr b="1" i="0" lang="en-US" sz="2500" u="none" cap="none" strike="noStrike">
                <a:solidFill>
                  <a:srgbClr val="FFFFFF"/>
                </a:solidFill>
                <a:latin typeface="Georgia"/>
                <a:ea typeface="Georgia"/>
                <a:cs typeface="Georgia"/>
                <a:sym typeface="Georgia"/>
              </a:rPr>
              <a:t>Derecho Objetivo y Subjetivo</a:t>
            </a:r>
            <a:endParaRPr b="0" i="0" sz="2500" u="none" cap="none" strike="noStrike">
              <a:solidFill>
                <a:schemeClr val="dk1"/>
              </a:solidFill>
              <a:latin typeface="Calibri"/>
              <a:ea typeface="Calibri"/>
              <a:cs typeface="Calibri"/>
              <a:sym typeface="Calibri"/>
            </a:endParaRPr>
          </a:p>
        </p:txBody>
      </p:sp>
      <p:sp>
        <p:nvSpPr>
          <p:cNvPr id="212" name="Google Shape;212;p7"/>
          <p:cNvSpPr/>
          <p:nvPr/>
        </p:nvSpPr>
        <p:spPr>
          <a:xfrm>
            <a:off x="411480" y="658368"/>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1" lang="en-US" sz="1050" u="none" cap="none" strike="noStrike">
                <a:solidFill>
                  <a:srgbClr val="E8C96A"/>
                </a:solidFill>
                <a:latin typeface="Calibri"/>
                <a:ea typeface="Calibri"/>
                <a:cs typeface="Calibri"/>
                <a:sym typeface="Calibri"/>
              </a:rPr>
              <a:t>Carnelutti · von Ihering · aplicación tecnológica</a:t>
            </a:r>
            <a:endParaRPr b="0" i="0" sz="1050" u="none" cap="none" strike="noStrike">
              <a:solidFill>
                <a:schemeClr val="dk1"/>
              </a:solidFill>
              <a:latin typeface="Calibri"/>
              <a:ea typeface="Calibri"/>
              <a:cs typeface="Calibri"/>
              <a:sym typeface="Calibri"/>
            </a:endParaRPr>
          </a:p>
        </p:txBody>
      </p:sp>
      <p:sp>
        <p:nvSpPr>
          <p:cNvPr id="213" name="Google Shape;213;p7"/>
          <p:cNvSpPr/>
          <p:nvPr/>
        </p:nvSpPr>
        <p:spPr>
          <a:xfrm>
            <a:off x="347472" y="1143000"/>
            <a:ext cx="4114800" cy="914400"/>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7"/>
          <p:cNvSpPr/>
          <p:nvPr/>
        </p:nvSpPr>
        <p:spPr>
          <a:xfrm>
            <a:off x="347472" y="1143000"/>
            <a:ext cx="54864" cy="914400"/>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7"/>
          <p:cNvSpPr/>
          <p:nvPr/>
        </p:nvSpPr>
        <p:spPr>
          <a:xfrm>
            <a:off x="457200" y="1197864"/>
            <a:ext cx="39502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Francesco Carnelutti – Sistema de Derecho Procesal Civil</a:t>
            </a:r>
            <a:endParaRPr b="0" i="0" sz="900" u="none" cap="none" strike="noStrike">
              <a:solidFill>
                <a:schemeClr val="dk1"/>
              </a:solidFill>
              <a:latin typeface="Calibri"/>
              <a:ea typeface="Calibri"/>
              <a:cs typeface="Calibri"/>
              <a:sym typeface="Calibri"/>
            </a:endParaRPr>
          </a:p>
        </p:txBody>
      </p:sp>
      <p:sp>
        <p:nvSpPr>
          <p:cNvPr id="216" name="Google Shape;216;p7"/>
          <p:cNvSpPr/>
          <p:nvPr/>
        </p:nvSpPr>
        <p:spPr>
          <a:xfrm>
            <a:off x="457200" y="1426464"/>
            <a:ext cx="3950208"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puede entenderse como norma (objetivo) o como facultad de una persona para exigir algo de otra (subjetivo). Ambos aspectos son inseparables: la norma es el fundamento de la facultad.</a:t>
            </a:r>
            <a:endParaRPr b="0" i="0" sz="1050" u="none" cap="none" strike="noStrike">
              <a:solidFill>
                <a:schemeClr val="dk1"/>
              </a:solidFill>
              <a:latin typeface="Calibri"/>
              <a:ea typeface="Calibri"/>
              <a:cs typeface="Calibri"/>
              <a:sym typeface="Calibri"/>
            </a:endParaRPr>
          </a:p>
        </p:txBody>
      </p:sp>
      <p:sp>
        <p:nvSpPr>
          <p:cNvPr id="217" name="Google Shape;217;p7"/>
          <p:cNvSpPr/>
          <p:nvPr/>
        </p:nvSpPr>
        <p:spPr>
          <a:xfrm>
            <a:off x="4681728" y="1143000"/>
            <a:ext cx="4114800" cy="914400"/>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7"/>
          <p:cNvSpPr/>
          <p:nvPr/>
        </p:nvSpPr>
        <p:spPr>
          <a:xfrm>
            <a:off x="4681728" y="1143000"/>
            <a:ext cx="54864" cy="914400"/>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7"/>
          <p:cNvSpPr/>
          <p:nvPr/>
        </p:nvSpPr>
        <p:spPr>
          <a:xfrm>
            <a:off x="4791456" y="1197864"/>
            <a:ext cx="39502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Rudolf von Ihering – La Lucha por el Derecho (1872)</a:t>
            </a:r>
            <a:endParaRPr b="0" i="0" sz="900" u="none" cap="none" strike="noStrike">
              <a:solidFill>
                <a:schemeClr val="dk1"/>
              </a:solidFill>
              <a:latin typeface="Calibri"/>
              <a:ea typeface="Calibri"/>
              <a:cs typeface="Calibri"/>
              <a:sym typeface="Calibri"/>
            </a:endParaRPr>
          </a:p>
        </p:txBody>
      </p:sp>
      <p:sp>
        <p:nvSpPr>
          <p:cNvPr id="220" name="Google Shape;220;p7"/>
          <p:cNvSpPr/>
          <p:nvPr/>
        </p:nvSpPr>
        <p:spPr>
          <a:xfrm>
            <a:off x="4791456" y="1426464"/>
            <a:ext cx="3950208"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derecho subjetivo es un interés jurídicamente protegido." Los derechos subjetivos no se tienen — se conquistan. Luchar por el propio derecho es un deber hacia la comunidad.</a:t>
            </a:r>
            <a:endParaRPr b="0" i="0" sz="1050" u="none" cap="none" strike="noStrike">
              <a:solidFill>
                <a:schemeClr val="dk1"/>
              </a:solidFill>
              <a:latin typeface="Calibri"/>
              <a:ea typeface="Calibri"/>
              <a:cs typeface="Calibri"/>
              <a:sym typeface="Calibri"/>
            </a:endParaRPr>
          </a:p>
        </p:txBody>
      </p:sp>
      <p:sp>
        <p:nvSpPr>
          <p:cNvPr id="221" name="Google Shape;221;p7"/>
          <p:cNvSpPr/>
          <p:nvPr/>
        </p:nvSpPr>
        <p:spPr>
          <a:xfrm>
            <a:off x="320040" y="2176272"/>
            <a:ext cx="4041648" cy="2724912"/>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7"/>
          <p:cNvSpPr/>
          <p:nvPr/>
        </p:nvSpPr>
        <p:spPr>
          <a:xfrm>
            <a:off x="320040" y="2176272"/>
            <a:ext cx="4041648" cy="42062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7"/>
          <p:cNvSpPr/>
          <p:nvPr/>
        </p:nvSpPr>
        <p:spPr>
          <a:xfrm>
            <a:off x="320040" y="2194560"/>
            <a:ext cx="4041648" cy="38404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200"/>
              <a:buFont typeface="Calibri"/>
              <a:buNone/>
            </a:pPr>
            <a:r>
              <a:rPr b="1" i="0" lang="en-US" sz="1200" u="none" cap="none" strike="noStrike">
                <a:solidFill>
                  <a:srgbClr val="1A2744"/>
                </a:solidFill>
                <a:latin typeface="Calibri"/>
                <a:ea typeface="Calibri"/>
                <a:cs typeface="Calibri"/>
                <a:sym typeface="Calibri"/>
              </a:rPr>
              <a:t>DERECHO OBJETIVO</a:t>
            </a:r>
            <a:endParaRPr b="0" i="0" sz="1200" u="none" cap="none" strike="noStrike">
              <a:solidFill>
                <a:schemeClr val="dk1"/>
              </a:solidFill>
              <a:latin typeface="Calibri"/>
              <a:ea typeface="Calibri"/>
              <a:cs typeface="Calibri"/>
              <a:sym typeface="Calibri"/>
            </a:endParaRPr>
          </a:p>
        </p:txBody>
      </p:sp>
      <p:sp>
        <p:nvSpPr>
          <p:cNvPr id="224" name="Google Shape;224;p7"/>
          <p:cNvSpPr/>
          <p:nvPr/>
        </p:nvSpPr>
        <p:spPr>
          <a:xfrm>
            <a:off x="457200" y="2670048"/>
            <a:ext cx="3749040" cy="5486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El ordenamiento jurídico en sí mismo:</a:t>
            </a:r>
            <a:endParaRPr b="0" i="0" sz="11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el conjunto de normas vigentes.</a:t>
            </a:r>
            <a:endParaRPr b="0" i="0" sz="1100" u="none" cap="none" strike="noStrike">
              <a:solidFill>
                <a:schemeClr val="dk1"/>
              </a:solidFill>
              <a:latin typeface="Calibri"/>
              <a:ea typeface="Calibri"/>
              <a:cs typeface="Calibri"/>
              <a:sym typeface="Calibri"/>
            </a:endParaRPr>
          </a:p>
        </p:txBody>
      </p:sp>
      <p:sp>
        <p:nvSpPr>
          <p:cNvPr id="225" name="Google Shape;225;p7"/>
          <p:cNvSpPr/>
          <p:nvPr/>
        </p:nvSpPr>
        <p:spPr>
          <a:xfrm>
            <a:off x="475488" y="3236976"/>
            <a:ext cx="3749040" cy="14813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0" lang="en-US" sz="1050" u="none" cap="none" strike="noStrike">
                <a:solidFill>
                  <a:srgbClr val="E8C96A"/>
                </a:solidFill>
                <a:latin typeface="Calibri"/>
                <a:ea typeface="Calibri"/>
                <a:cs typeface="Calibri"/>
                <a:sym typeface="Calibri"/>
              </a:rPr>
              <a:t>• Constitución Nacional</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E8C96A"/>
              </a:buClr>
              <a:buSzPts val="1050"/>
              <a:buFont typeface="Calibri"/>
              <a:buNone/>
            </a:pPr>
            <a:r>
              <a:rPr b="0" i="0" lang="en-US" sz="1050" u="none" cap="none" strike="noStrike">
                <a:solidFill>
                  <a:srgbClr val="E8C96A"/>
                </a:solidFill>
                <a:latin typeface="Calibri"/>
                <a:ea typeface="Calibri"/>
                <a:cs typeface="Calibri"/>
                <a:sym typeface="Calibri"/>
              </a:rPr>
              <a:t>• Código Civil y Comercial</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E8C96A"/>
              </a:buClr>
              <a:buSzPts val="1050"/>
              <a:buFont typeface="Calibri"/>
              <a:buNone/>
            </a:pPr>
            <a:r>
              <a:rPr b="0" i="0" lang="en-US" sz="1050" u="none" cap="none" strike="noStrike">
                <a:solidFill>
                  <a:srgbClr val="E8C96A"/>
                </a:solidFill>
                <a:latin typeface="Calibri"/>
                <a:ea typeface="Calibri"/>
                <a:cs typeface="Calibri"/>
                <a:sym typeface="Calibri"/>
              </a:rPr>
              <a:t>• Ley 25.326 – datos personales</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E8C96A"/>
              </a:buClr>
              <a:buSzPts val="1050"/>
              <a:buFont typeface="Calibri"/>
              <a:buNone/>
            </a:pPr>
            <a:r>
              <a:rPr b="0" i="0" lang="en-US" sz="1050" u="none" cap="none" strike="noStrike">
                <a:solidFill>
                  <a:srgbClr val="E8C96A"/>
                </a:solidFill>
                <a:latin typeface="Calibri"/>
                <a:ea typeface="Calibri"/>
                <a:cs typeface="Calibri"/>
                <a:sym typeface="Calibri"/>
              </a:rPr>
              <a:t>• GDPR – Reglamento Europeo</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E8C96A"/>
              </a:buClr>
              <a:buSzPts val="1050"/>
              <a:buFont typeface="Calibri"/>
              <a:buNone/>
            </a:pPr>
            <a:r>
              <a:rPr b="0" i="0" lang="en-US" sz="1050" u="none" cap="none" strike="noStrike">
                <a:solidFill>
                  <a:srgbClr val="E8C96A"/>
                </a:solidFill>
                <a:latin typeface="Calibri"/>
                <a:ea typeface="Calibri"/>
                <a:cs typeface="Calibri"/>
                <a:sym typeface="Calibri"/>
              </a:rPr>
              <a:t>• Ley 25.506 – firma digital</a:t>
            </a:r>
            <a:endParaRPr b="0" i="0" sz="1050" u="none" cap="none" strike="noStrike">
              <a:solidFill>
                <a:schemeClr val="dk1"/>
              </a:solidFill>
              <a:latin typeface="Calibri"/>
              <a:ea typeface="Calibri"/>
              <a:cs typeface="Calibri"/>
              <a:sym typeface="Calibri"/>
            </a:endParaRPr>
          </a:p>
        </p:txBody>
      </p:sp>
      <p:sp>
        <p:nvSpPr>
          <p:cNvPr id="226" name="Google Shape;226;p7"/>
          <p:cNvSpPr/>
          <p:nvPr/>
        </p:nvSpPr>
        <p:spPr>
          <a:xfrm>
            <a:off x="4782312" y="2176272"/>
            <a:ext cx="4041648" cy="2724912"/>
          </a:xfrm>
          <a:prstGeom prst="rect">
            <a:avLst/>
          </a:prstGeom>
          <a:solidFill>
            <a:srgbClr val="F5F0E8"/>
          </a:solidFill>
          <a:ln cap="flat" cmpd="sng" w="254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7"/>
          <p:cNvSpPr/>
          <p:nvPr/>
        </p:nvSpPr>
        <p:spPr>
          <a:xfrm>
            <a:off x="4782312" y="2176272"/>
            <a:ext cx="4041648" cy="420624"/>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7"/>
          <p:cNvSpPr/>
          <p:nvPr/>
        </p:nvSpPr>
        <p:spPr>
          <a:xfrm>
            <a:off x="4782312" y="2194560"/>
            <a:ext cx="4041648" cy="38404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DERECHO SUBJETIVO</a:t>
            </a:r>
            <a:endParaRPr b="0" i="0" sz="1200" u="none" cap="none" strike="noStrike">
              <a:solidFill>
                <a:schemeClr val="dk1"/>
              </a:solidFill>
              <a:latin typeface="Calibri"/>
              <a:ea typeface="Calibri"/>
              <a:cs typeface="Calibri"/>
              <a:sym typeface="Calibri"/>
            </a:endParaRPr>
          </a:p>
        </p:txBody>
      </p:sp>
      <p:sp>
        <p:nvSpPr>
          <p:cNvPr id="229" name="Google Shape;229;p7"/>
          <p:cNvSpPr/>
          <p:nvPr/>
        </p:nvSpPr>
        <p:spPr>
          <a:xfrm>
            <a:off x="4919472" y="2670048"/>
            <a:ext cx="3749040" cy="5486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11827"/>
              </a:buClr>
              <a:buSzPts val="1100"/>
              <a:buFont typeface="Calibri"/>
              <a:buNone/>
            </a:pPr>
            <a:r>
              <a:rPr b="0" i="0" lang="en-US" sz="1100" u="none" cap="none" strike="noStrike">
                <a:solidFill>
                  <a:srgbClr val="111827"/>
                </a:solidFill>
                <a:latin typeface="Calibri"/>
                <a:ea typeface="Calibri"/>
                <a:cs typeface="Calibri"/>
                <a:sym typeface="Calibri"/>
              </a:rPr>
              <a:t>La facultad de una persona para</a:t>
            </a:r>
            <a:endParaRPr b="0" i="0" sz="11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11827"/>
              </a:buClr>
              <a:buSzPts val="1100"/>
              <a:buFont typeface="Calibri"/>
              <a:buNone/>
            </a:pPr>
            <a:r>
              <a:rPr b="0" i="0" lang="en-US" sz="1100" u="none" cap="none" strike="noStrike">
                <a:solidFill>
                  <a:srgbClr val="111827"/>
                </a:solidFill>
                <a:latin typeface="Calibri"/>
                <a:ea typeface="Calibri"/>
                <a:cs typeface="Calibri"/>
                <a:sym typeface="Calibri"/>
              </a:rPr>
              <a:t>exigir el cumplimiento de una norma.</a:t>
            </a:r>
            <a:endParaRPr b="0" i="0" sz="1100" u="none" cap="none" strike="noStrike">
              <a:solidFill>
                <a:schemeClr val="dk1"/>
              </a:solidFill>
              <a:latin typeface="Calibri"/>
              <a:ea typeface="Calibri"/>
              <a:cs typeface="Calibri"/>
              <a:sym typeface="Calibri"/>
            </a:endParaRPr>
          </a:p>
        </p:txBody>
      </p:sp>
      <p:sp>
        <p:nvSpPr>
          <p:cNvPr id="230" name="Google Shape;230;p7"/>
          <p:cNvSpPr/>
          <p:nvPr/>
        </p:nvSpPr>
        <p:spPr>
          <a:xfrm>
            <a:off x="4919472" y="3236976"/>
            <a:ext cx="3749040" cy="14813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A2744"/>
              </a:buClr>
              <a:buSzPts val="1050"/>
              <a:buFont typeface="Calibri"/>
              <a:buNone/>
            </a:pPr>
            <a:r>
              <a:rPr b="0" i="0" lang="en-US" sz="1050" u="none" cap="none" strike="noStrike">
                <a:solidFill>
                  <a:srgbClr val="1A2744"/>
                </a:solidFill>
                <a:latin typeface="Calibri"/>
                <a:ea typeface="Calibri"/>
                <a:cs typeface="Calibri"/>
                <a:sym typeface="Calibri"/>
              </a:rPr>
              <a:t>• Exigir eliminación de mis datos (art. 17 GDPR)</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744"/>
              </a:buClr>
              <a:buSzPts val="1050"/>
              <a:buFont typeface="Calibri"/>
              <a:buNone/>
            </a:pPr>
            <a:r>
              <a:rPr b="0" i="0" lang="en-US" sz="1050" u="none" cap="none" strike="noStrike">
                <a:solidFill>
                  <a:srgbClr val="1A2744"/>
                </a:solidFill>
                <a:latin typeface="Calibri"/>
                <a:ea typeface="Calibri"/>
                <a:cs typeface="Calibri"/>
                <a:sym typeface="Calibri"/>
              </a:rPr>
              <a:t>• Acceder a mis datos almacenados (habeas data)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744"/>
              </a:buClr>
              <a:buSzPts val="1050"/>
              <a:buFont typeface="Calibri"/>
              <a:buNone/>
            </a:pPr>
            <a:r>
              <a:rPr b="0" i="0" lang="en-US" sz="1050" u="none" cap="none" strike="noStrike">
                <a:solidFill>
                  <a:srgbClr val="1A2744"/>
                </a:solidFill>
                <a:latin typeface="Calibri"/>
                <a:ea typeface="Calibri"/>
                <a:cs typeface="Calibri"/>
                <a:sym typeface="Calibri"/>
              </a:rPr>
              <a:t>• Rectificar información errónea</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744"/>
              </a:buClr>
              <a:buSzPts val="1050"/>
              <a:buFont typeface="Calibri"/>
              <a:buNone/>
            </a:pPr>
            <a:r>
              <a:rPr b="0" i="0" lang="en-US" sz="1050" u="none" cap="none" strike="noStrike">
                <a:solidFill>
                  <a:srgbClr val="1A2744"/>
                </a:solidFill>
                <a:latin typeface="Calibri"/>
                <a:ea typeface="Calibri"/>
                <a:cs typeface="Calibri"/>
                <a:sym typeface="Calibri"/>
              </a:rPr>
              <a:t>• No ser perfilado por algoritmos (art. 22 GDPR)</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744"/>
              </a:buClr>
              <a:buSzPts val="1050"/>
              <a:buFont typeface="Calibri"/>
              <a:buNone/>
            </a:pPr>
            <a:r>
              <a:rPr b="0" i="0" lang="en-US" sz="1050" u="none" cap="none" strike="noStrike">
                <a:solidFill>
                  <a:srgbClr val="1A2744"/>
                </a:solidFill>
                <a:latin typeface="Calibri"/>
                <a:ea typeface="Calibri"/>
                <a:cs typeface="Calibri"/>
                <a:sym typeface="Calibri"/>
              </a:rPr>
              <a:t>• Portabilidad de datos entre plataformas</a:t>
            </a:r>
            <a:endParaRPr b="0" i="0" sz="1050" u="none" cap="none" strike="noStrike">
              <a:solidFill>
                <a:schemeClr val="dk1"/>
              </a:solidFill>
              <a:latin typeface="Calibri"/>
              <a:ea typeface="Calibri"/>
              <a:cs typeface="Calibri"/>
              <a:sym typeface="Calibri"/>
            </a:endParaRPr>
          </a:p>
        </p:txBody>
      </p:sp>
      <p:sp>
        <p:nvSpPr>
          <p:cNvPr id="231" name="Google Shape;231;p7"/>
          <p:cNvSpPr/>
          <p:nvPr/>
        </p:nvSpPr>
        <p:spPr>
          <a:xfrm>
            <a:off x="4032504" y="2697480"/>
            <a:ext cx="1078992" cy="1078992"/>
          </a:xfrm>
          <a:prstGeom prst="ellipse">
            <a:avLst/>
          </a:prstGeom>
          <a:solidFill>
            <a:srgbClr val="C9A84C"/>
          </a:solidFill>
          <a:ln cap="flat" cmpd="sng" w="254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7"/>
          <p:cNvSpPr/>
          <p:nvPr/>
        </p:nvSpPr>
        <p:spPr>
          <a:xfrm>
            <a:off x="4032504" y="2697480"/>
            <a:ext cx="1078992" cy="107899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800"/>
              <a:buFont typeface="Georgia"/>
              <a:buNone/>
            </a:pPr>
            <a:r>
              <a:rPr b="1" i="0" lang="en-US" sz="1800" u="none" cap="none" strike="noStrike">
                <a:solidFill>
                  <a:srgbClr val="1A2744"/>
                </a:solidFill>
                <a:latin typeface="Georgia"/>
                <a:ea typeface="Georgia"/>
                <a:cs typeface="Georgia"/>
                <a:sym typeface="Georgia"/>
              </a:rPr>
              <a:t>VS</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0E8"/>
        </a:solidFill>
      </p:bgPr>
    </p:bg>
    <p:spTree>
      <p:nvGrpSpPr>
        <p:cNvPr id="237" name="Shape 237"/>
        <p:cNvGrpSpPr/>
        <p:nvPr/>
      </p:nvGrpSpPr>
      <p:grpSpPr>
        <a:xfrm>
          <a:off x="0" y="0"/>
          <a:ext cx="0" cy="0"/>
          <a:chOff x="0" y="0"/>
          <a:chExt cx="0" cy="0"/>
        </a:xfrm>
      </p:grpSpPr>
      <p:sp>
        <p:nvSpPr>
          <p:cNvPr id="238" name="Google Shape;238;p8"/>
          <p:cNvSpPr/>
          <p:nvPr/>
        </p:nvSpPr>
        <p:spPr>
          <a:xfrm>
            <a:off x="0" y="0"/>
            <a:ext cx="9144000" cy="960120"/>
          </a:xfrm>
          <a:prstGeom prst="rect">
            <a:avLst/>
          </a:prstGeom>
          <a:solidFill>
            <a:srgbClr val="1A2744"/>
          </a:solidFill>
          <a:ln cap="flat" cmpd="sng" w="12700">
            <a:solidFill>
              <a:srgbClr val="1A274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8"/>
          <p:cNvSpPr/>
          <p:nvPr/>
        </p:nvSpPr>
        <p:spPr>
          <a:xfrm>
            <a:off x="0" y="960120"/>
            <a:ext cx="9144000"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8"/>
          <p:cNvSpPr/>
          <p:nvPr/>
        </p:nvSpPr>
        <p:spPr>
          <a:xfrm>
            <a:off x="411480" y="91440"/>
            <a:ext cx="832104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500"/>
              <a:buFont typeface="Georgia"/>
              <a:buNone/>
            </a:pPr>
            <a:r>
              <a:rPr b="1" i="0" lang="en-US" sz="2500" u="none" cap="none" strike="noStrike">
                <a:solidFill>
                  <a:srgbClr val="FFFFFF"/>
                </a:solidFill>
                <a:latin typeface="Georgia"/>
                <a:ea typeface="Georgia"/>
                <a:cs typeface="Georgia"/>
                <a:sym typeface="Georgia"/>
              </a:rPr>
              <a:t>Ciencia del Derecho</a:t>
            </a:r>
            <a:endParaRPr b="0" i="0" sz="2500" u="none" cap="none" strike="noStrike">
              <a:solidFill>
                <a:schemeClr val="dk1"/>
              </a:solidFill>
              <a:latin typeface="Calibri"/>
              <a:ea typeface="Calibri"/>
              <a:cs typeface="Calibri"/>
              <a:sym typeface="Calibri"/>
            </a:endParaRPr>
          </a:p>
        </p:txBody>
      </p:sp>
      <p:sp>
        <p:nvSpPr>
          <p:cNvPr id="241" name="Google Shape;241;p8"/>
          <p:cNvSpPr/>
          <p:nvPr/>
        </p:nvSpPr>
        <p:spPr>
          <a:xfrm>
            <a:off x="411480" y="658368"/>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050"/>
              <a:buFont typeface="Calibri"/>
              <a:buNone/>
            </a:pPr>
            <a:r>
              <a:rPr b="0" i="1" lang="en-US" sz="1050" u="none" cap="none" strike="noStrike">
                <a:solidFill>
                  <a:srgbClr val="E8C96A"/>
                </a:solidFill>
                <a:latin typeface="Calibri"/>
                <a:ea typeface="Calibri"/>
                <a:cs typeface="Calibri"/>
                <a:sym typeface="Calibri"/>
              </a:rPr>
              <a:t>Interpretar, argumentar y resolver — no memorizar leyes</a:t>
            </a:r>
            <a:endParaRPr b="0" i="0" sz="1050" u="none" cap="none" strike="noStrike">
              <a:solidFill>
                <a:schemeClr val="dk1"/>
              </a:solidFill>
              <a:latin typeface="Calibri"/>
              <a:ea typeface="Calibri"/>
              <a:cs typeface="Calibri"/>
              <a:sym typeface="Calibri"/>
            </a:endParaRPr>
          </a:p>
        </p:txBody>
      </p:sp>
      <p:sp>
        <p:nvSpPr>
          <p:cNvPr id="242" name="Google Shape;242;p8"/>
          <p:cNvSpPr/>
          <p:nvPr/>
        </p:nvSpPr>
        <p:spPr>
          <a:xfrm>
            <a:off x="347472" y="1143000"/>
            <a:ext cx="4114800" cy="93268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8"/>
          <p:cNvSpPr/>
          <p:nvPr/>
        </p:nvSpPr>
        <p:spPr>
          <a:xfrm>
            <a:off x="347472" y="1143000"/>
            <a:ext cx="54864" cy="93268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8"/>
          <p:cNvSpPr/>
          <p:nvPr/>
        </p:nvSpPr>
        <p:spPr>
          <a:xfrm>
            <a:off x="457200" y="1197864"/>
            <a:ext cx="39502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Genaro Carrió – Notas sobre Derecho y Lenguaje (1965)</a:t>
            </a:r>
            <a:endParaRPr b="0" i="0" sz="900" u="none" cap="none" strike="noStrike">
              <a:solidFill>
                <a:schemeClr val="dk1"/>
              </a:solidFill>
              <a:latin typeface="Calibri"/>
              <a:ea typeface="Calibri"/>
              <a:cs typeface="Calibri"/>
              <a:sym typeface="Calibri"/>
            </a:endParaRPr>
          </a:p>
        </p:txBody>
      </p:sp>
      <p:sp>
        <p:nvSpPr>
          <p:cNvPr id="245" name="Google Shape;245;p8"/>
          <p:cNvSpPr/>
          <p:nvPr/>
        </p:nvSpPr>
        <p:spPr>
          <a:xfrm>
            <a:off x="457200" y="1426464"/>
            <a:ext cx="3950208"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El trabajo del jurista consiste en interpretar el lenguaje del derecho y resolver problemas prácticos mediante argumentos jurídicos. El derecho es un sistema lingüístico que requiere interpretación constante.</a:t>
            </a:r>
            <a:endParaRPr b="0" i="0" sz="1050" u="none" cap="none" strike="noStrike">
              <a:solidFill>
                <a:schemeClr val="dk1"/>
              </a:solidFill>
              <a:latin typeface="Calibri"/>
              <a:ea typeface="Calibri"/>
              <a:cs typeface="Calibri"/>
              <a:sym typeface="Calibri"/>
            </a:endParaRPr>
          </a:p>
        </p:txBody>
      </p:sp>
      <p:sp>
        <p:nvSpPr>
          <p:cNvPr id="246" name="Google Shape;246;p8"/>
          <p:cNvSpPr/>
          <p:nvPr/>
        </p:nvSpPr>
        <p:spPr>
          <a:xfrm>
            <a:off x="4681728" y="1143000"/>
            <a:ext cx="4114800" cy="932688"/>
          </a:xfrm>
          <a:prstGeom prst="rect">
            <a:avLst/>
          </a:prstGeom>
          <a:solidFill>
            <a:srgbClr val="EDE8DA"/>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8"/>
          <p:cNvSpPr/>
          <p:nvPr/>
        </p:nvSpPr>
        <p:spPr>
          <a:xfrm>
            <a:off x="4681728" y="1143000"/>
            <a:ext cx="54864" cy="93268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8"/>
          <p:cNvSpPr/>
          <p:nvPr/>
        </p:nvSpPr>
        <p:spPr>
          <a:xfrm>
            <a:off x="4791456" y="1197864"/>
            <a:ext cx="3950208"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B7280"/>
              </a:buClr>
              <a:buSzPts val="900"/>
              <a:buFont typeface="Calibri"/>
              <a:buNone/>
            </a:pPr>
            <a:r>
              <a:rPr b="1" i="0" lang="en-US" sz="900" u="none" cap="none" strike="noStrike">
                <a:solidFill>
                  <a:srgbClr val="6B7280"/>
                </a:solidFill>
                <a:latin typeface="Calibri"/>
                <a:ea typeface="Calibri"/>
                <a:cs typeface="Calibri"/>
                <a:sym typeface="Calibri"/>
              </a:rPr>
              <a:t>📚 Doctrina · Robert Alexy – Teoría de la Argumentación Jurídica (1978)</a:t>
            </a:r>
            <a:endParaRPr b="0" i="0" sz="900" u="none" cap="none" strike="noStrike">
              <a:solidFill>
                <a:schemeClr val="dk1"/>
              </a:solidFill>
              <a:latin typeface="Calibri"/>
              <a:ea typeface="Calibri"/>
              <a:cs typeface="Calibri"/>
              <a:sym typeface="Calibri"/>
            </a:endParaRPr>
          </a:p>
        </p:txBody>
      </p:sp>
      <p:sp>
        <p:nvSpPr>
          <p:cNvPr id="249" name="Google Shape;249;p8"/>
          <p:cNvSpPr/>
          <p:nvPr/>
        </p:nvSpPr>
        <p:spPr>
          <a:xfrm>
            <a:off x="4791456" y="1426464"/>
            <a:ext cx="3950208"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11827"/>
              </a:buClr>
              <a:buSzPts val="1050"/>
              <a:buFont typeface="Georgia"/>
              <a:buNone/>
            </a:pPr>
            <a:r>
              <a:rPr b="0" i="1" lang="en-US" sz="1050" u="none" cap="none" strike="noStrike">
                <a:solidFill>
                  <a:srgbClr val="111827"/>
                </a:solidFill>
                <a:latin typeface="Georgia"/>
                <a:ea typeface="Georgia"/>
                <a:cs typeface="Georgia"/>
                <a:sym typeface="Georgia"/>
              </a:rPr>
              <a:t>Las decisiones jurídicas deben justificarse con argumentos racionales. La ponderación de principios — no la mera aplicación mecánica de normas — define al pensamiento jurídico contemporáneo.</a:t>
            </a:r>
            <a:endParaRPr b="0" i="0" sz="1050" u="none" cap="none" strike="noStrike">
              <a:solidFill>
                <a:schemeClr val="dk1"/>
              </a:solidFill>
              <a:latin typeface="Calibri"/>
              <a:ea typeface="Calibri"/>
              <a:cs typeface="Calibri"/>
              <a:sym typeface="Calibri"/>
            </a:endParaRPr>
          </a:p>
        </p:txBody>
      </p:sp>
      <p:sp>
        <p:nvSpPr>
          <p:cNvPr id="250" name="Google Shape;250;p8"/>
          <p:cNvSpPr/>
          <p:nvPr/>
        </p:nvSpPr>
        <p:spPr>
          <a:xfrm>
            <a:off x="228600" y="2194560"/>
            <a:ext cx="1581912" cy="1883664"/>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8"/>
          <p:cNvSpPr/>
          <p:nvPr/>
        </p:nvSpPr>
        <p:spPr>
          <a:xfrm>
            <a:off x="228600" y="2194560"/>
            <a:ext cx="1581912"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8"/>
          <p:cNvSpPr/>
          <p:nvPr/>
        </p:nvSpPr>
        <p:spPr>
          <a:xfrm>
            <a:off x="228600" y="2267712"/>
            <a:ext cx="1581912" cy="53035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53" name="Google Shape;253;p8"/>
          <p:cNvSpPr/>
          <p:nvPr/>
        </p:nvSpPr>
        <p:spPr>
          <a:xfrm>
            <a:off x="301752" y="2816352"/>
            <a:ext cx="1435608"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Dogmática</a:t>
            </a:r>
            <a:endParaRPr b="0" i="0" sz="10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Jurídica</a:t>
            </a:r>
            <a:endParaRPr b="0" i="0" sz="1050" u="none" cap="none" strike="noStrike">
              <a:solidFill>
                <a:schemeClr val="dk1"/>
              </a:solidFill>
              <a:latin typeface="Calibri"/>
              <a:ea typeface="Calibri"/>
              <a:cs typeface="Calibri"/>
              <a:sym typeface="Calibri"/>
            </a:endParaRPr>
          </a:p>
        </p:txBody>
      </p:sp>
      <p:sp>
        <p:nvSpPr>
          <p:cNvPr id="254" name="Google Shape;254;p8"/>
          <p:cNvSpPr/>
          <p:nvPr/>
        </p:nvSpPr>
        <p:spPr>
          <a:xfrm>
            <a:off x="301752" y="3291840"/>
            <a:ext cx="1435608"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11827"/>
              </a:buClr>
              <a:buSzPts val="950"/>
              <a:buFont typeface="Calibri"/>
              <a:buNone/>
            </a:pPr>
            <a:r>
              <a:rPr b="0" i="0" lang="en-US" sz="950" u="none" cap="none" strike="noStrike">
                <a:solidFill>
                  <a:srgbClr val="111827"/>
                </a:solidFill>
                <a:latin typeface="Calibri"/>
                <a:ea typeface="Calibri"/>
                <a:cs typeface="Calibri"/>
                <a:sym typeface="Calibri"/>
              </a:rPr>
              <a:t>Sistematiza e interpreta normas vigentes.</a:t>
            </a:r>
            <a:endParaRPr b="0" i="0" sz="950" u="none" cap="none" strike="noStrike">
              <a:solidFill>
                <a:schemeClr val="dk1"/>
              </a:solidFill>
              <a:latin typeface="Calibri"/>
              <a:ea typeface="Calibri"/>
              <a:cs typeface="Calibri"/>
              <a:sym typeface="Calibri"/>
            </a:endParaRPr>
          </a:p>
        </p:txBody>
      </p:sp>
      <p:sp>
        <p:nvSpPr>
          <p:cNvPr id="255" name="Google Shape;255;p8"/>
          <p:cNvSpPr/>
          <p:nvPr/>
        </p:nvSpPr>
        <p:spPr>
          <a:xfrm>
            <a:off x="1993392" y="2194560"/>
            <a:ext cx="1581912" cy="1883664"/>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8"/>
          <p:cNvSpPr/>
          <p:nvPr/>
        </p:nvSpPr>
        <p:spPr>
          <a:xfrm>
            <a:off x="1993392" y="2194560"/>
            <a:ext cx="1581912"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8"/>
          <p:cNvSpPr/>
          <p:nvPr/>
        </p:nvSpPr>
        <p:spPr>
          <a:xfrm>
            <a:off x="1993392" y="2267712"/>
            <a:ext cx="1581912" cy="53035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58" name="Google Shape;258;p8"/>
          <p:cNvSpPr/>
          <p:nvPr/>
        </p:nvSpPr>
        <p:spPr>
          <a:xfrm>
            <a:off x="2066544" y="2816352"/>
            <a:ext cx="1435608"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Filosofía</a:t>
            </a:r>
            <a:endParaRPr b="0" i="0" sz="10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del Derecho</a:t>
            </a:r>
            <a:endParaRPr b="0" i="0" sz="1050" u="none" cap="none" strike="noStrike">
              <a:solidFill>
                <a:schemeClr val="dk1"/>
              </a:solidFill>
              <a:latin typeface="Calibri"/>
              <a:ea typeface="Calibri"/>
              <a:cs typeface="Calibri"/>
              <a:sym typeface="Calibri"/>
            </a:endParaRPr>
          </a:p>
        </p:txBody>
      </p:sp>
      <p:sp>
        <p:nvSpPr>
          <p:cNvPr id="259" name="Google Shape;259;p8"/>
          <p:cNvSpPr/>
          <p:nvPr/>
        </p:nvSpPr>
        <p:spPr>
          <a:xfrm>
            <a:off x="2066544" y="3291840"/>
            <a:ext cx="1435608"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11827"/>
              </a:buClr>
              <a:buSzPts val="950"/>
              <a:buFont typeface="Calibri"/>
              <a:buNone/>
            </a:pPr>
            <a:r>
              <a:rPr b="0" i="0" lang="en-US" sz="950" u="none" cap="none" strike="noStrike">
                <a:solidFill>
                  <a:srgbClr val="111827"/>
                </a:solidFill>
                <a:latin typeface="Calibri"/>
                <a:ea typeface="Calibri"/>
                <a:cs typeface="Calibri"/>
                <a:sym typeface="Calibri"/>
              </a:rPr>
              <a:t>Fundamentos, fines y valores del Derecho.</a:t>
            </a:r>
            <a:endParaRPr b="0" i="0" sz="950" u="none" cap="none" strike="noStrike">
              <a:solidFill>
                <a:schemeClr val="dk1"/>
              </a:solidFill>
              <a:latin typeface="Calibri"/>
              <a:ea typeface="Calibri"/>
              <a:cs typeface="Calibri"/>
              <a:sym typeface="Calibri"/>
            </a:endParaRPr>
          </a:p>
        </p:txBody>
      </p:sp>
      <p:sp>
        <p:nvSpPr>
          <p:cNvPr id="260" name="Google Shape;260;p8"/>
          <p:cNvSpPr/>
          <p:nvPr/>
        </p:nvSpPr>
        <p:spPr>
          <a:xfrm>
            <a:off x="3758184" y="2194560"/>
            <a:ext cx="1581912" cy="1883664"/>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8"/>
          <p:cNvSpPr/>
          <p:nvPr/>
        </p:nvSpPr>
        <p:spPr>
          <a:xfrm>
            <a:off x="3758184" y="2194560"/>
            <a:ext cx="1581912"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8"/>
          <p:cNvSpPr/>
          <p:nvPr/>
        </p:nvSpPr>
        <p:spPr>
          <a:xfrm>
            <a:off x="3758184" y="2267712"/>
            <a:ext cx="1581912" cy="53035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63" name="Google Shape;263;p8"/>
          <p:cNvSpPr/>
          <p:nvPr/>
        </p:nvSpPr>
        <p:spPr>
          <a:xfrm>
            <a:off x="3831336" y="2816352"/>
            <a:ext cx="1435608"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Sociología</a:t>
            </a:r>
            <a:endParaRPr b="0" i="0" sz="10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Jurídica</a:t>
            </a:r>
            <a:endParaRPr b="0" i="0" sz="1050" u="none" cap="none" strike="noStrike">
              <a:solidFill>
                <a:schemeClr val="dk1"/>
              </a:solidFill>
              <a:latin typeface="Calibri"/>
              <a:ea typeface="Calibri"/>
              <a:cs typeface="Calibri"/>
              <a:sym typeface="Calibri"/>
            </a:endParaRPr>
          </a:p>
        </p:txBody>
      </p:sp>
      <p:sp>
        <p:nvSpPr>
          <p:cNvPr id="264" name="Google Shape;264;p8"/>
          <p:cNvSpPr/>
          <p:nvPr/>
        </p:nvSpPr>
        <p:spPr>
          <a:xfrm>
            <a:off x="3831336" y="3291840"/>
            <a:ext cx="1435608"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11827"/>
              </a:buClr>
              <a:buSzPts val="950"/>
              <a:buFont typeface="Calibri"/>
              <a:buNone/>
            </a:pPr>
            <a:r>
              <a:rPr b="0" i="0" lang="en-US" sz="950" u="none" cap="none" strike="noStrike">
                <a:solidFill>
                  <a:srgbClr val="111827"/>
                </a:solidFill>
                <a:latin typeface="Calibri"/>
                <a:ea typeface="Calibri"/>
                <a:cs typeface="Calibri"/>
                <a:sym typeface="Calibri"/>
              </a:rPr>
              <a:t>Relación entre el Derecho y la sociedad.</a:t>
            </a:r>
            <a:endParaRPr b="0" i="0" sz="950" u="none" cap="none" strike="noStrike">
              <a:solidFill>
                <a:schemeClr val="dk1"/>
              </a:solidFill>
              <a:latin typeface="Calibri"/>
              <a:ea typeface="Calibri"/>
              <a:cs typeface="Calibri"/>
              <a:sym typeface="Calibri"/>
            </a:endParaRPr>
          </a:p>
        </p:txBody>
      </p:sp>
      <p:sp>
        <p:nvSpPr>
          <p:cNvPr id="265" name="Google Shape;265;p8"/>
          <p:cNvSpPr/>
          <p:nvPr/>
        </p:nvSpPr>
        <p:spPr>
          <a:xfrm>
            <a:off x="5522976" y="2194560"/>
            <a:ext cx="1581912" cy="1883664"/>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8"/>
          <p:cNvSpPr/>
          <p:nvPr/>
        </p:nvSpPr>
        <p:spPr>
          <a:xfrm>
            <a:off x="5522976" y="2194560"/>
            <a:ext cx="1581912"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8"/>
          <p:cNvSpPr/>
          <p:nvPr/>
        </p:nvSpPr>
        <p:spPr>
          <a:xfrm>
            <a:off x="5522976" y="2267712"/>
            <a:ext cx="1581912" cy="53035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68" name="Google Shape;268;p8"/>
          <p:cNvSpPr/>
          <p:nvPr/>
        </p:nvSpPr>
        <p:spPr>
          <a:xfrm>
            <a:off x="5596128" y="2816352"/>
            <a:ext cx="1435608"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Derecho</a:t>
            </a:r>
            <a:endParaRPr b="0" i="0" sz="10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Comparado</a:t>
            </a:r>
            <a:endParaRPr b="0" i="0" sz="1050" u="none" cap="none" strike="noStrike">
              <a:solidFill>
                <a:schemeClr val="dk1"/>
              </a:solidFill>
              <a:latin typeface="Calibri"/>
              <a:ea typeface="Calibri"/>
              <a:cs typeface="Calibri"/>
              <a:sym typeface="Calibri"/>
            </a:endParaRPr>
          </a:p>
        </p:txBody>
      </p:sp>
      <p:sp>
        <p:nvSpPr>
          <p:cNvPr id="269" name="Google Shape;269;p8"/>
          <p:cNvSpPr/>
          <p:nvPr/>
        </p:nvSpPr>
        <p:spPr>
          <a:xfrm>
            <a:off x="5596128" y="3291840"/>
            <a:ext cx="1435608"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11827"/>
              </a:buClr>
              <a:buSzPts val="950"/>
              <a:buFont typeface="Calibri"/>
              <a:buNone/>
            </a:pPr>
            <a:r>
              <a:rPr b="0" i="0" lang="en-US" sz="950" u="none" cap="none" strike="noStrike">
                <a:solidFill>
                  <a:srgbClr val="111827"/>
                </a:solidFill>
                <a:latin typeface="Calibri"/>
                <a:ea typeface="Calibri"/>
                <a:cs typeface="Calibri"/>
                <a:sym typeface="Calibri"/>
              </a:rPr>
              <a:t>Compara sistemas jurídicos distintos.</a:t>
            </a:r>
            <a:endParaRPr b="0" i="0" sz="950" u="none" cap="none" strike="noStrike">
              <a:solidFill>
                <a:schemeClr val="dk1"/>
              </a:solidFill>
              <a:latin typeface="Calibri"/>
              <a:ea typeface="Calibri"/>
              <a:cs typeface="Calibri"/>
              <a:sym typeface="Calibri"/>
            </a:endParaRPr>
          </a:p>
        </p:txBody>
      </p:sp>
      <p:sp>
        <p:nvSpPr>
          <p:cNvPr id="270" name="Google Shape;270;p8"/>
          <p:cNvSpPr/>
          <p:nvPr/>
        </p:nvSpPr>
        <p:spPr>
          <a:xfrm>
            <a:off x="7287768" y="2194560"/>
            <a:ext cx="1581912" cy="1883664"/>
          </a:xfrm>
          <a:prstGeom prst="rect">
            <a:avLst/>
          </a:prstGeom>
          <a:solidFill>
            <a:srgbClr val="FFFFFF"/>
          </a:solidFill>
          <a:ln cap="flat" cmpd="sng" w="12700">
            <a:solidFill>
              <a:srgbClr val="E8E8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8"/>
          <p:cNvSpPr/>
          <p:nvPr/>
        </p:nvSpPr>
        <p:spPr>
          <a:xfrm>
            <a:off x="7287768" y="2194560"/>
            <a:ext cx="1581912" cy="54864"/>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8"/>
          <p:cNvSpPr/>
          <p:nvPr/>
        </p:nvSpPr>
        <p:spPr>
          <a:xfrm>
            <a:off x="7287768" y="2267712"/>
            <a:ext cx="1581912" cy="53035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73" name="Google Shape;273;p8"/>
          <p:cNvSpPr/>
          <p:nvPr/>
        </p:nvSpPr>
        <p:spPr>
          <a:xfrm>
            <a:off x="7360920" y="2816352"/>
            <a:ext cx="1435608"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Historia</a:t>
            </a:r>
            <a:endParaRPr b="0" i="0" sz="105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1A2744"/>
              </a:buClr>
              <a:buSzPts val="1050"/>
              <a:buFont typeface="Calibri"/>
              <a:buNone/>
            </a:pPr>
            <a:r>
              <a:rPr b="1" i="0" lang="en-US" sz="1050" u="none" cap="none" strike="noStrike">
                <a:solidFill>
                  <a:srgbClr val="1A2744"/>
                </a:solidFill>
                <a:latin typeface="Calibri"/>
                <a:ea typeface="Calibri"/>
                <a:cs typeface="Calibri"/>
                <a:sym typeface="Calibri"/>
              </a:rPr>
              <a:t>del Derecho</a:t>
            </a:r>
            <a:endParaRPr b="0" i="0" sz="1050" u="none" cap="none" strike="noStrike">
              <a:solidFill>
                <a:schemeClr val="dk1"/>
              </a:solidFill>
              <a:latin typeface="Calibri"/>
              <a:ea typeface="Calibri"/>
              <a:cs typeface="Calibri"/>
              <a:sym typeface="Calibri"/>
            </a:endParaRPr>
          </a:p>
        </p:txBody>
      </p:sp>
      <p:sp>
        <p:nvSpPr>
          <p:cNvPr id="274" name="Google Shape;274;p8"/>
          <p:cNvSpPr/>
          <p:nvPr/>
        </p:nvSpPr>
        <p:spPr>
          <a:xfrm>
            <a:off x="7360920" y="3291840"/>
            <a:ext cx="1435608" cy="6583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11827"/>
              </a:buClr>
              <a:buSzPts val="950"/>
              <a:buFont typeface="Calibri"/>
              <a:buNone/>
            </a:pPr>
            <a:r>
              <a:rPr b="0" i="0" lang="en-US" sz="950" u="none" cap="none" strike="noStrike">
                <a:solidFill>
                  <a:srgbClr val="111827"/>
                </a:solidFill>
                <a:latin typeface="Calibri"/>
                <a:ea typeface="Calibri"/>
                <a:cs typeface="Calibri"/>
                <a:sym typeface="Calibri"/>
              </a:rPr>
              <a:t>Evolución histórica de instituciones.</a:t>
            </a:r>
            <a:endParaRPr b="0" i="0" sz="950" u="none" cap="none" strike="noStrike">
              <a:solidFill>
                <a:schemeClr val="dk1"/>
              </a:solidFill>
              <a:latin typeface="Calibri"/>
              <a:ea typeface="Calibri"/>
              <a:cs typeface="Calibri"/>
              <a:sym typeface="Calibri"/>
            </a:endParaRPr>
          </a:p>
        </p:txBody>
      </p:sp>
      <p:sp>
        <p:nvSpPr>
          <p:cNvPr id="275" name="Google Shape;275;p8"/>
          <p:cNvSpPr/>
          <p:nvPr/>
        </p:nvSpPr>
        <p:spPr>
          <a:xfrm>
            <a:off x="347472" y="4187952"/>
            <a:ext cx="8449056" cy="603504"/>
          </a:xfrm>
          <a:prstGeom prst="rect">
            <a:avLst/>
          </a:prstGeom>
          <a:solidFill>
            <a:srgbClr val="EEF2FF"/>
          </a:solidFill>
          <a:ln cap="flat" cmpd="sng" w="12700">
            <a:solidFill>
              <a:srgbClr val="6366F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8"/>
          <p:cNvSpPr/>
          <p:nvPr/>
        </p:nvSpPr>
        <p:spPr>
          <a:xfrm>
            <a:off x="502920" y="4224528"/>
            <a:ext cx="822960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730A3"/>
              </a:buClr>
              <a:buSzPts val="1050"/>
              <a:buFont typeface="Calibri"/>
              <a:buNone/>
            </a:pPr>
            <a:r>
              <a:rPr b="0" i="0" lang="en-US" sz="1050" u="none" cap="none" strike="noStrike">
                <a:solidFill>
                  <a:srgbClr val="3730A3"/>
                </a:solidFill>
                <a:latin typeface="Calibri"/>
                <a:ea typeface="Calibri"/>
                <a:cs typeface="Calibri"/>
                <a:sym typeface="Calibri"/>
              </a:rPr>
              <a:t>💻  El derecho tecnológico moviliza todas estas ramas: normas vigentes sobre IA (dogmática), responsabilidad algorítmica (filosofía), impacto social de plataformas (sociología), EU AI Act vs. regulaciones locales (comparado).</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2744"/>
        </a:solidFill>
      </p:bgPr>
    </p:bg>
    <p:spTree>
      <p:nvGrpSpPr>
        <p:cNvPr id="281" name="Shape 281"/>
        <p:cNvGrpSpPr/>
        <p:nvPr/>
      </p:nvGrpSpPr>
      <p:grpSpPr>
        <a:xfrm>
          <a:off x="0" y="0"/>
          <a:ext cx="0" cy="0"/>
          <a:chOff x="0" y="0"/>
          <a:chExt cx="0" cy="0"/>
        </a:xfrm>
      </p:grpSpPr>
      <p:sp>
        <p:nvSpPr>
          <p:cNvPr id="282" name="Google Shape;282;p9"/>
          <p:cNvSpPr/>
          <p:nvPr/>
        </p:nvSpPr>
        <p:spPr>
          <a:xfrm>
            <a:off x="0" y="0"/>
            <a:ext cx="9144000" cy="64008"/>
          </a:xfrm>
          <a:prstGeom prst="rect">
            <a:avLst/>
          </a:prstGeom>
          <a:solidFill>
            <a:srgbClr val="C9A84C"/>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9"/>
          <p:cNvSpPr/>
          <p:nvPr/>
        </p:nvSpPr>
        <p:spPr>
          <a:xfrm>
            <a:off x="411480" y="164592"/>
            <a:ext cx="8229600" cy="47548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400"/>
              <a:buFont typeface="Georgia"/>
              <a:buNone/>
            </a:pPr>
            <a:r>
              <a:rPr b="1" i="0" lang="en-US" sz="2400" u="none" cap="none" strike="noStrike">
                <a:solidFill>
                  <a:srgbClr val="FFFFFF"/>
                </a:solidFill>
                <a:latin typeface="Georgia"/>
                <a:ea typeface="Georgia"/>
                <a:cs typeface="Georgia"/>
                <a:sym typeface="Georgia"/>
              </a:rPr>
              <a:t>Derecho y Tecnología — El nuevo escenario jurídico</a:t>
            </a:r>
            <a:endParaRPr b="0" i="0" sz="2400" u="none" cap="none" strike="noStrike">
              <a:solidFill>
                <a:schemeClr val="dk1"/>
              </a:solidFill>
              <a:latin typeface="Calibri"/>
              <a:ea typeface="Calibri"/>
              <a:cs typeface="Calibri"/>
              <a:sym typeface="Calibri"/>
            </a:endParaRPr>
          </a:p>
        </p:txBody>
      </p:sp>
      <p:sp>
        <p:nvSpPr>
          <p:cNvPr id="284" name="Google Shape;284;p9"/>
          <p:cNvSpPr/>
          <p:nvPr/>
        </p:nvSpPr>
        <p:spPr>
          <a:xfrm>
            <a:off x="411480" y="640080"/>
            <a:ext cx="822960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C96A"/>
              </a:buClr>
              <a:buSzPts val="1100"/>
              <a:buFont typeface="Calibri"/>
              <a:buNone/>
            </a:pPr>
            <a:r>
              <a:rPr b="0" i="1" lang="en-US" sz="1100" u="none" cap="none" strike="noStrike">
                <a:solidFill>
                  <a:srgbClr val="E8C96A"/>
                </a:solidFill>
                <a:latin typeface="Calibri"/>
                <a:ea typeface="Calibri"/>
                <a:cs typeface="Calibri"/>
                <a:sym typeface="Calibri"/>
              </a:rPr>
              <a:t>El avance tecnológico genera vacíos legales que el derecho debe llenar urgentemente</a:t>
            </a:r>
            <a:endParaRPr b="0" i="0" sz="1100" u="none" cap="none" strike="noStrike">
              <a:solidFill>
                <a:schemeClr val="dk1"/>
              </a:solidFill>
              <a:latin typeface="Calibri"/>
              <a:ea typeface="Calibri"/>
              <a:cs typeface="Calibri"/>
              <a:sym typeface="Calibri"/>
            </a:endParaRPr>
          </a:p>
        </p:txBody>
      </p:sp>
      <p:sp>
        <p:nvSpPr>
          <p:cNvPr id="285" name="Google Shape;285;p9"/>
          <p:cNvSpPr/>
          <p:nvPr/>
        </p:nvSpPr>
        <p:spPr>
          <a:xfrm>
            <a:off x="320040" y="1024128"/>
            <a:ext cx="2743200" cy="1481328"/>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9"/>
          <p:cNvSpPr/>
          <p:nvPr/>
        </p:nvSpPr>
        <p:spPr>
          <a:xfrm>
            <a:off x="320040" y="1097280"/>
            <a:ext cx="274320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87" name="Google Shape;287;p9"/>
          <p:cNvSpPr/>
          <p:nvPr/>
        </p:nvSpPr>
        <p:spPr>
          <a:xfrm>
            <a:off x="411480" y="1618488"/>
            <a:ext cx="2560320" cy="34747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Inteligencia Artificial</a:t>
            </a:r>
            <a:endParaRPr b="0" i="0" sz="1200" u="none" cap="none" strike="noStrike">
              <a:solidFill>
                <a:schemeClr val="dk1"/>
              </a:solidFill>
              <a:latin typeface="Calibri"/>
              <a:ea typeface="Calibri"/>
              <a:cs typeface="Calibri"/>
              <a:sym typeface="Calibri"/>
            </a:endParaRPr>
          </a:p>
        </p:txBody>
      </p:sp>
      <p:sp>
        <p:nvSpPr>
          <p:cNvPr id="288" name="Google Shape;288;p9"/>
          <p:cNvSpPr/>
          <p:nvPr/>
        </p:nvSpPr>
        <p:spPr>
          <a:xfrm>
            <a:off x="411480" y="1975104"/>
            <a:ext cx="2560320"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EU AI Act (2024) · Propuesta Arg. IA</a:t>
            </a:r>
            <a:endParaRPr b="0" i="0" sz="950" u="none" cap="none" strike="noStrike">
              <a:solidFill>
                <a:schemeClr val="dk1"/>
              </a:solidFill>
              <a:latin typeface="Calibri"/>
              <a:ea typeface="Calibri"/>
              <a:cs typeface="Calibri"/>
              <a:sym typeface="Calibri"/>
            </a:endParaRPr>
          </a:p>
        </p:txBody>
      </p:sp>
      <p:sp>
        <p:nvSpPr>
          <p:cNvPr id="289" name="Google Shape;289;p9"/>
          <p:cNvSpPr/>
          <p:nvPr/>
        </p:nvSpPr>
        <p:spPr>
          <a:xfrm>
            <a:off x="3264408" y="1024128"/>
            <a:ext cx="2743200" cy="1481328"/>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9"/>
          <p:cNvSpPr/>
          <p:nvPr/>
        </p:nvSpPr>
        <p:spPr>
          <a:xfrm>
            <a:off x="3264408" y="1097280"/>
            <a:ext cx="274320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91" name="Google Shape;291;p9"/>
          <p:cNvSpPr/>
          <p:nvPr/>
        </p:nvSpPr>
        <p:spPr>
          <a:xfrm>
            <a:off x="3355848" y="1618488"/>
            <a:ext cx="2560320" cy="34747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Privacidad y datos</a:t>
            </a:r>
            <a:endParaRPr b="0" i="0" sz="1200" u="none" cap="none" strike="noStrike">
              <a:solidFill>
                <a:schemeClr val="dk1"/>
              </a:solidFill>
              <a:latin typeface="Calibri"/>
              <a:ea typeface="Calibri"/>
              <a:cs typeface="Calibri"/>
              <a:sym typeface="Calibri"/>
            </a:endParaRPr>
          </a:p>
        </p:txBody>
      </p:sp>
      <p:sp>
        <p:nvSpPr>
          <p:cNvPr id="292" name="Google Shape;292;p9"/>
          <p:cNvSpPr/>
          <p:nvPr/>
        </p:nvSpPr>
        <p:spPr>
          <a:xfrm>
            <a:off x="3355848" y="1975104"/>
            <a:ext cx="2560320"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GDPR · Ley 25.326 · habeas data</a:t>
            </a:r>
            <a:endParaRPr b="0" i="0" sz="950" u="none" cap="none" strike="noStrike">
              <a:solidFill>
                <a:schemeClr val="dk1"/>
              </a:solidFill>
              <a:latin typeface="Calibri"/>
              <a:ea typeface="Calibri"/>
              <a:cs typeface="Calibri"/>
              <a:sym typeface="Calibri"/>
            </a:endParaRPr>
          </a:p>
        </p:txBody>
      </p:sp>
      <p:sp>
        <p:nvSpPr>
          <p:cNvPr id="293" name="Google Shape;293;p9"/>
          <p:cNvSpPr/>
          <p:nvPr/>
        </p:nvSpPr>
        <p:spPr>
          <a:xfrm>
            <a:off x="6208776" y="1024128"/>
            <a:ext cx="2743200" cy="1481328"/>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9"/>
          <p:cNvSpPr/>
          <p:nvPr/>
        </p:nvSpPr>
        <p:spPr>
          <a:xfrm>
            <a:off x="6208776" y="1097280"/>
            <a:ext cx="274320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95" name="Google Shape;295;p9"/>
          <p:cNvSpPr/>
          <p:nvPr/>
        </p:nvSpPr>
        <p:spPr>
          <a:xfrm>
            <a:off x="6300216" y="1618488"/>
            <a:ext cx="2560320" cy="34747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Criptomonedas</a:t>
            </a:r>
            <a:endParaRPr b="0" i="0" sz="1200" u="none" cap="none" strike="noStrike">
              <a:solidFill>
                <a:schemeClr val="dk1"/>
              </a:solidFill>
              <a:latin typeface="Calibri"/>
              <a:ea typeface="Calibri"/>
              <a:cs typeface="Calibri"/>
              <a:sym typeface="Calibri"/>
            </a:endParaRPr>
          </a:p>
        </p:txBody>
      </p:sp>
      <p:sp>
        <p:nvSpPr>
          <p:cNvPr id="296" name="Google Shape;296;p9"/>
          <p:cNvSpPr/>
          <p:nvPr/>
        </p:nvSpPr>
        <p:spPr>
          <a:xfrm>
            <a:off x="6300216" y="1975104"/>
            <a:ext cx="2560320"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Ley 27.739 (Arg. 2024) · MiCA (UE)</a:t>
            </a:r>
            <a:endParaRPr b="0" i="0" sz="950" u="none" cap="none" strike="noStrike">
              <a:solidFill>
                <a:schemeClr val="dk1"/>
              </a:solidFill>
              <a:latin typeface="Calibri"/>
              <a:ea typeface="Calibri"/>
              <a:cs typeface="Calibri"/>
              <a:sym typeface="Calibri"/>
            </a:endParaRPr>
          </a:p>
        </p:txBody>
      </p:sp>
      <p:sp>
        <p:nvSpPr>
          <p:cNvPr id="297" name="Google Shape;297;p9"/>
          <p:cNvSpPr/>
          <p:nvPr/>
        </p:nvSpPr>
        <p:spPr>
          <a:xfrm>
            <a:off x="320040" y="2688336"/>
            <a:ext cx="2743200" cy="1481328"/>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9"/>
          <p:cNvSpPr/>
          <p:nvPr/>
        </p:nvSpPr>
        <p:spPr>
          <a:xfrm>
            <a:off x="320040" y="2761488"/>
            <a:ext cx="274320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299" name="Google Shape;299;p9"/>
          <p:cNvSpPr/>
          <p:nvPr/>
        </p:nvSpPr>
        <p:spPr>
          <a:xfrm>
            <a:off x="411480" y="3282696"/>
            <a:ext cx="2560320" cy="34747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Delitos informáticos</a:t>
            </a:r>
            <a:endParaRPr b="0" i="0" sz="1200" u="none" cap="none" strike="noStrike">
              <a:solidFill>
                <a:schemeClr val="dk1"/>
              </a:solidFill>
              <a:latin typeface="Calibri"/>
              <a:ea typeface="Calibri"/>
              <a:cs typeface="Calibri"/>
              <a:sym typeface="Calibri"/>
            </a:endParaRPr>
          </a:p>
        </p:txBody>
      </p:sp>
      <p:sp>
        <p:nvSpPr>
          <p:cNvPr id="300" name="Google Shape;300;p9"/>
          <p:cNvSpPr/>
          <p:nvPr/>
        </p:nvSpPr>
        <p:spPr>
          <a:xfrm>
            <a:off x="411480" y="3639312"/>
            <a:ext cx="2560320"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Ley 26.388 (Arg.) · Convenio Budapest</a:t>
            </a:r>
            <a:endParaRPr b="0" i="0" sz="950" u="none" cap="none" strike="noStrike">
              <a:solidFill>
                <a:schemeClr val="dk1"/>
              </a:solidFill>
              <a:latin typeface="Calibri"/>
              <a:ea typeface="Calibri"/>
              <a:cs typeface="Calibri"/>
              <a:sym typeface="Calibri"/>
            </a:endParaRPr>
          </a:p>
        </p:txBody>
      </p:sp>
      <p:sp>
        <p:nvSpPr>
          <p:cNvPr id="301" name="Google Shape;301;p9"/>
          <p:cNvSpPr/>
          <p:nvPr/>
        </p:nvSpPr>
        <p:spPr>
          <a:xfrm>
            <a:off x="3264408" y="2688336"/>
            <a:ext cx="2743200" cy="1481328"/>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9"/>
          <p:cNvSpPr/>
          <p:nvPr/>
        </p:nvSpPr>
        <p:spPr>
          <a:xfrm>
            <a:off x="3264408" y="2761488"/>
            <a:ext cx="274320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303" name="Google Shape;303;p9"/>
          <p:cNvSpPr/>
          <p:nvPr/>
        </p:nvSpPr>
        <p:spPr>
          <a:xfrm>
            <a:off x="3355848" y="3282696"/>
            <a:ext cx="2560320" cy="34747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Plataformas digitales</a:t>
            </a:r>
            <a:endParaRPr b="0" i="0" sz="1200" u="none" cap="none" strike="noStrike">
              <a:solidFill>
                <a:schemeClr val="dk1"/>
              </a:solidFill>
              <a:latin typeface="Calibri"/>
              <a:ea typeface="Calibri"/>
              <a:cs typeface="Calibri"/>
              <a:sym typeface="Calibri"/>
            </a:endParaRPr>
          </a:p>
        </p:txBody>
      </p:sp>
      <p:sp>
        <p:nvSpPr>
          <p:cNvPr id="304" name="Google Shape;304;p9"/>
          <p:cNvSpPr/>
          <p:nvPr/>
        </p:nvSpPr>
        <p:spPr>
          <a:xfrm>
            <a:off x="3355848" y="3639312"/>
            <a:ext cx="2560320"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DSA (UE) · responsabilidad intermediarios</a:t>
            </a:r>
            <a:endParaRPr b="0" i="0" sz="950" u="none" cap="none" strike="noStrike">
              <a:solidFill>
                <a:schemeClr val="dk1"/>
              </a:solidFill>
              <a:latin typeface="Calibri"/>
              <a:ea typeface="Calibri"/>
              <a:cs typeface="Calibri"/>
              <a:sym typeface="Calibri"/>
            </a:endParaRPr>
          </a:p>
        </p:txBody>
      </p:sp>
      <p:sp>
        <p:nvSpPr>
          <p:cNvPr id="305" name="Google Shape;305;p9"/>
          <p:cNvSpPr/>
          <p:nvPr/>
        </p:nvSpPr>
        <p:spPr>
          <a:xfrm>
            <a:off x="6208776" y="2688336"/>
            <a:ext cx="2743200" cy="1481328"/>
          </a:xfrm>
          <a:prstGeom prst="rect">
            <a:avLst/>
          </a:prstGeom>
          <a:solidFill>
            <a:srgbClr val="243358"/>
          </a:solidFill>
          <a:ln cap="flat" cmpd="sng" w="12700">
            <a:solidFill>
              <a:srgbClr val="C9A84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9"/>
          <p:cNvSpPr/>
          <p:nvPr/>
        </p:nvSpPr>
        <p:spPr>
          <a:xfrm>
            <a:off x="6208776" y="2761488"/>
            <a:ext cx="274320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0000"/>
              </a:buClr>
              <a:buSzPts val="2600"/>
              <a:buFont typeface="Calibri"/>
              <a:buNone/>
            </a:pPr>
            <a:r>
              <a:rPr b="0" i="0" lang="en-US" sz="2600" u="none" cap="none" strike="noStrike">
                <a:solidFill>
                  <a:srgbClr val="000000"/>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307" name="Google Shape;307;p9"/>
          <p:cNvSpPr/>
          <p:nvPr/>
        </p:nvSpPr>
        <p:spPr>
          <a:xfrm>
            <a:off x="6300216" y="3282696"/>
            <a:ext cx="2560320" cy="34747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84C"/>
              </a:buClr>
              <a:buSzPts val="1200"/>
              <a:buFont typeface="Calibri"/>
              <a:buNone/>
            </a:pPr>
            <a:r>
              <a:rPr b="1" i="0" lang="en-US" sz="1200" u="none" cap="none" strike="noStrike">
                <a:solidFill>
                  <a:srgbClr val="C9A84C"/>
                </a:solidFill>
                <a:latin typeface="Calibri"/>
                <a:ea typeface="Calibri"/>
                <a:cs typeface="Calibri"/>
                <a:sym typeface="Calibri"/>
              </a:rPr>
              <a:t>Propiedad intelectual</a:t>
            </a:r>
            <a:endParaRPr b="0" i="0" sz="1200" u="none" cap="none" strike="noStrike">
              <a:solidFill>
                <a:schemeClr val="dk1"/>
              </a:solidFill>
              <a:latin typeface="Calibri"/>
              <a:ea typeface="Calibri"/>
              <a:cs typeface="Calibri"/>
              <a:sym typeface="Calibri"/>
            </a:endParaRPr>
          </a:p>
        </p:txBody>
      </p:sp>
      <p:sp>
        <p:nvSpPr>
          <p:cNvPr id="308" name="Google Shape;308;p9"/>
          <p:cNvSpPr/>
          <p:nvPr/>
        </p:nvSpPr>
        <p:spPr>
          <a:xfrm>
            <a:off x="6300216" y="3639312"/>
            <a:ext cx="2560320" cy="43891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Ley 11.723 (Arg.) · software y IA generativa</a:t>
            </a:r>
            <a:endParaRPr b="0" i="0" sz="950" u="none" cap="none" strike="noStrike">
              <a:solidFill>
                <a:schemeClr val="dk1"/>
              </a:solidFill>
              <a:latin typeface="Calibri"/>
              <a:ea typeface="Calibri"/>
              <a:cs typeface="Calibri"/>
              <a:sym typeface="Calibri"/>
            </a:endParaRPr>
          </a:p>
        </p:txBody>
      </p:sp>
      <p:sp>
        <p:nvSpPr>
          <p:cNvPr id="309" name="Google Shape;309;p9"/>
          <p:cNvSpPr/>
          <p:nvPr/>
        </p:nvSpPr>
        <p:spPr>
          <a:xfrm>
            <a:off x="0" y="4818888"/>
            <a:ext cx="9144000" cy="324612"/>
          </a:xfrm>
          <a:prstGeom prst="rect">
            <a:avLst/>
          </a:prstGeom>
          <a:solidFill>
            <a:srgbClr val="243358"/>
          </a:solidFill>
          <a:ln cap="flat" cmpd="sng" w="12700">
            <a:solidFill>
              <a:srgbClr val="24335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9"/>
          <p:cNvSpPr/>
          <p:nvPr/>
        </p:nvSpPr>
        <p:spPr>
          <a:xfrm>
            <a:off x="365760" y="4832604"/>
            <a:ext cx="8412480"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C96A"/>
              </a:buClr>
              <a:buSzPts val="1000"/>
              <a:buFont typeface="Calibri"/>
              <a:buNone/>
            </a:pPr>
            <a:r>
              <a:rPr b="0" i="1" lang="en-US" sz="1000" u="none" cap="none" strike="noStrike">
                <a:solidFill>
                  <a:srgbClr val="E8C96A"/>
                </a:solidFill>
                <a:latin typeface="Calibri"/>
                <a:ea typeface="Calibri"/>
                <a:cs typeface="Calibri"/>
                <a:sym typeface="Calibri"/>
              </a:rPr>
              <a:t>EU AI Act (2024): primera ley integral sobre IA en el mundo. Clasifica sistemas por riesgo: inaceptable · alto · limitado · mínimo.</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2026-03-11T15:37:02Z</dcterms:created>
  <dc:creator>PptxGenJS</dc:creator>
</cp:coreProperties>
</file>