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66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42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Shape 3"/>
          <p:cNvSpPr/>
          <p:nvPr/>
        </p:nvSpPr>
        <p:spPr>
          <a:xfrm>
            <a:off x="320040" y="960120"/>
            <a:ext cx="2926080" cy="64008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188720"/>
            <a:ext cx="68580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de Archivos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320040" y="30175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" y="470916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UTN FRMDP · Arquitectura y Sistemas Operativos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Métodos de Organización de Archivos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28600" y="804672"/>
            <a:ext cx="8686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4472C4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804672"/>
            <a:ext cx="164592" cy="123444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85039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Asignación Contigua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18872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bloques del archivo se almacenan consecutivamente en el disco.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1472184"/>
            <a:ext cx="8138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Acceso secuencial y aleatorio muy rápido.</a:t>
            </a:r>
            <a:r>
              <a:rPr lang="en-US" sz="105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✘ Fragmentación externa. Difícil de hacer crecer el archivo.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28600" y="2176272"/>
            <a:ext cx="8686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6AB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28600" y="2176272"/>
            <a:ext cx="164592" cy="12344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22199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Asignación Enlazada (FAT)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256032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bloque contiene un puntero al siguiente bloque del archivo.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2843784"/>
            <a:ext cx="8138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Sin fragmentación externa. El archivo puede crecer fácilmente.</a:t>
            </a:r>
            <a:r>
              <a:rPr lang="en-US" sz="105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✘ Acceso aleatorio lento (hay que recorrer la lista).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228600" y="3547872"/>
            <a:ext cx="868680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7030A0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28600" y="3547872"/>
            <a:ext cx="164592" cy="123444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59359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Asignación Indexada (i-nodo)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393192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bloque índice (i-nodo) contiene los punteros a todos los bloques del archivo.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" y="4215384"/>
            <a:ext cx="8138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Acceso aleatorio eficiente. Sin fragmentación externa.</a:t>
            </a:r>
            <a:r>
              <a:rPr lang="en-US" sz="1050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✘ Overhead de espacio para el bloque índice.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5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del
Espacio Libre</a:t>
            </a:r>
            <a:endParaRPr lang="en-US" sz="3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del Espacio Libre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SO debe llevar un registro preciso de qué bloques del disco están disponibles para asignarlos cuando se creen o amplíen archivos.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28600" y="1371600"/>
            <a:ext cx="420624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28600" y="1371600"/>
            <a:ext cx="4206240" cy="45720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8" name="Text 6"/>
          <p:cNvSpPr/>
          <p:nvPr/>
        </p:nvSpPr>
        <p:spPr>
          <a:xfrm>
            <a:off x="274320" y="13716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Mapa de Bits (Bit Vector)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0040" y="1874520"/>
            <a:ext cx="402336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bit por bloque: 0 = libre, 1 = ocupado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Compacto y de acceso directo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Eficiente para encontrar bloques contiguos libres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ext2, ext3, NTFS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663440" y="1371600"/>
            <a:ext cx="420624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1371600"/>
            <a:ext cx="420624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2" name="Text 10"/>
          <p:cNvSpPr/>
          <p:nvPr/>
        </p:nvSpPr>
        <p:spPr>
          <a:xfrm>
            <a:off x="4709160" y="13716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Lista Enlazada de Bloques Libres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754880" y="1874520"/>
            <a:ext cx="402336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bloque libre apunta al siguiente libre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overhead de estructura separada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Costoso para encontrar bloques contiguos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Usado en sistemas más simples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28600" y="3291840"/>
            <a:ext cx="420624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8600" y="3291840"/>
            <a:ext cx="4206240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6" name="Text 14"/>
          <p:cNvSpPr/>
          <p:nvPr/>
        </p:nvSpPr>
        <p:spPr>
          <a:xfrm>
            <a:off x="274320" y="3291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Agrupación (Grouping)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20040" y="3794760"/>
            <a:ext cx="402336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primer bloque libre contiene N direcciones de bloques libres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último de esas N es otro bloque de agrupación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Permite encontrar muchos bloques libres rápidamente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Variante mejorada de la lista enlazada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3291840"/>
            <a:ext cx="420624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63440" y="3291840"/>
            <a:ext cx="4206240" cy="457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4709160" y="3291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Conteo (Counting)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754880" y="3794760"/>
            <a:ext cx="402336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almacena (dirección, cantidad) de bloques libres contiguos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Muy eficiente cuando hay grandes zonas libres contiguas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el tamaño de la tabla de espacio libre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HFS+ de macOS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3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2004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228600" y="1024128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228600" y="102412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77240" y="100584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y Funciones: 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926080" y="1005840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SF es el subsistema del SO que gestiona almacenamiento, nomenclatura, acceso y protección de datos.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28600" y="1801368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1" name="Text 9"/>
          <p:cNvSpPr/>
          <p:nvPr/>
        </p:nvSpPr>
        <p:spPr>
          <a:xfrm>
            <a:off x="228600" y="180136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178308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Lógica: 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926080" y="1783080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Jerarquía: bits → registros → archivos → directorios → volumen. Estructuras: árbol, grafo acíclico.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28600" y="2578608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5" name="Text 13"/>
          <p:cNvSpPr/>
          <p:nvPr/>
        </p:nvSpPr>
        <p:spPr>
          <a:xfrm>
            <a:off x="228600" y="257860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256032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Física: 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926080" y="2560320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Sectores, bloques, clusters y particiones. La fragmentación afecta el rendimiento de acceso.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3355848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19" name="Text 17"/>
          <p:cNvSpPr/>
          <p:nvPr/>
        </p:nvSpPr>
        <p:spPr>
          <a:xfrm>
            <a:off x="228600" y="335584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333756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Métodos de Organización: 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926080" y="3337560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Asignación contigua, enlazada (FAT) e indexada (i-nodo): compromisos entre velocidad y flexibilidad.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28600" y="4133088"/>
            <a:ext cx="438912" cy="438912"/>
          </a:xfrm>
          <a:prstGeom prst="ellipse">
            <a:avLst/>
          </a:prstGeom>
          <a:solidFill>
            <a:srgbClr val="F5A623"/>
          </a:solidFill>
          <a:ln/>
        </p:spPr>
      </p:sp>
      <p:sp>
        <p:nvSpPr>
          <p:cNvPr id="23" name="Text 21"/>
          <p:cNvSpPr/>
          <p:nvPr/>
        </p:nvSpPr>
        <p:spPr>
          <a:xfrm>
            <a:off x="228600" y="413308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3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77240" y="411480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del Espacio Libre: 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926080" y="4114800"/>
            <a:ext cx="5943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Mapa de bits, lista enlazada, agrupación y conteo: estrategias para rastrear bloques disponibles.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20040" y="475488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UTN FRMDP · Arquitectura y Sistemas Operativos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1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y Funciones
del Sistema de Archivos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un Sistema de Archivos?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sistema de archivos es el componente del SO que gestiona cómo se almacenan, organizan y recuperan los datos en un dispositivo de almacenamiento.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417320"/>
            <a:ext cx="278892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74320" y="1417320"/>
            <a:ext cx="2788920" cy="45720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14173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Nomenclatura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920240"/>
            <a:ext cx="260604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Asignar nombres a archivos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Reglas de nombres válidos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Extensiones y tipos de archivo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1417320"/>
            <a:ext cx="278892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0" y="1417320"/>
            <a:ext cx="278892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2" name="Text 10"/>
          <p:cNvSpPr/>
          <p:nvPr/>
        </p:nvSpPr>
        <p:spPr>
          <a:xfrm>
            <a:off x="3246120" y="14173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1920240"/>
            <a:ext cx="260604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de directorios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Jerarquía de carpetas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Rutas absolutas y relativas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417320"/>
            <a:ext cx="2788920" cy="182880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26480" y="1417320"/>
            <a:ext cx="2788920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6" name="Text 14"/>
          <p:cNvSpPr/>
          <p:nvPr/>
        </p:nvSpPr>
        <p:spPr>
          <a:xfrm>
            <a:off x="6172200" y="1417320"/>
            <a:ext cx="2697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17920" y="1920240"/>
            <a:ext cx="2606040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Lectura y escritura de datos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de acceso y permisos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Modos: secuencial y aleatorio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417320" y="3337560"/>
            <a:ext cx="3017520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417320" y="3337560"/>
            <a:ext cx="3017520" cy="457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20" name="Text 18"/>
          <p:cNvSpPr/>
          <p:nvPr/>
        </p:nvSpPr>
        <p:spPr>
          <a:xfrm>
            <a:off x="1463040" y="33375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Protección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508760" y="3840480"/>
            <a:ext cx="2834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Permisos de usuario/grupo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Cifrado de datos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Auditoría de accesos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617720" y="3337560"/>
            <a:ext cx="3017520" cy="1371600"/>
          </a:xfrm>
          <a:prstGeom prst="rect">
            <a:avLst/>
          </a:prstGeom>
          <a:solidFill>
            <a:srgbClr val="FFFFFF"/>
          </a:solidFill>
          <a:ln w="19050">
            <a:solidFill>
              <a:srgbClr val="21734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17720" y="3337560"/>
            <a:ext cx="3017520" cy="457200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24" name="Text 22"/>
          <p:cNvSpPr/>
          <p:nvPr/>
        </p:nvSpPr>
        <p:spPr>
          <a:xfrm>
            <a:off x="4663440" y="33375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Recuperación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09160" y="3840480"/>
            <a:ext cx="283464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 para consistencia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Copias de seguridad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Detección y corrección de errores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2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Lógica
de la Información</a:t>
            </a:r>
            <a:endParaRPr lang="en-US" sz="3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Lógica de la Información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organización lógica define cómo el usuario y el sistema operativo perciben y acceden a los datos, independientemente de su disposición física.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566160" y="1417320"/>
            <a:ext cx="2011680" cy="502920"/>
          </a:xfrm>
          <a:prstGeom prst="rect">
            <a:avLst/>
          </a:prstGeom>
          <a:solidFill>
            <a:srgbClr val="4472C4"/>
          </a:solidFill>
          <a:ln/>
          <a:effectLst>
            <a:outerShdw blurRad="508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566160" y="14173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Bytes / Bits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715000" y="146304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mínima de información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497580" y="2075688"/>
            <a:ext cx="2148840" cy="502920"/>
          </a:xfrm>
          <a:prstGeom prst="rect">
            <a:avLst/>
          </a:prstGeom>
          <a:solidFill>
            <a:srgbClr val="2E86AB"/>
          </a:solidFill>
          <a:ln/>
          <a:effectLst>
            <a:outerShdw blurRad="508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497580" y="2075688"/>
            <a:ext cx="2148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783580" y="2121408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 de campos relacionados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429000" y="2734056"/>
            <a:ext cx="2286000" cy="502920"/>
          </a:xfrm>
          <a:prstGeom prst="rect">
            <a:avLst/>
          </a:prstGeom>
          <a:solidFill>
            <a:srgbClr val="7030A0"/>
          </a:solidFill>
          <a:ln/>
          <a:effectLst>
            <a:outerShdw blurRad="508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429000" y="2734056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Archivos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852160" y="2779776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 de registros con nombre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360420" y="3392424"/>
            <a:ext cx="2423160" cy="502920"/>
          </a:xfrm>
          <a:prstGeom prst="rect">
            <a:avLst/>
          </a:prstGeom>
          <a:solidFill>
            <a:srgbClr val="B85042"/>
          </a:solidFill>
          <a:ln/>
          <a:effectLst>
            <a:outerShdw blurRad="508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360420" y="3392424"/>
            <a:ext cx="2423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Directorios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20740" y="343814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Agrupación jerárquica de archivos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91840" y="4050792"/>
            <a:ext cx="2560320" cy="502920"/>
          </a:xfrm>
          <a:prstGeom prst="rect">
            <a:avLst/>
          </a:prstGeom>
          <a:solidFill>
            <a:srgbClr val="217346"/>
          </a:solidFill>
          <a:ln/>
          <a:effectLst>
            <a:outerShdw blurRad="50800" dist="25400" dir="8100000" algn="bl" rotWithShape="0">
              <a:srgbClr val="000000">
                <a:alpha val="1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291840" y="405079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989320" y="4096512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Espacio lógico completo del sistema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 de Directorios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28600" y="777240"/>
            <a:ext cx="42062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4472C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28600" y="777240"/>
            <a:ext cx="4206240" cy="45720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7" name="Text 5"/>
          <p:cNvSpPr/>
          <p:nvPr/>
        </p:nvSpPr>
        <p:spPr>
          <a:xfrm>
            <a:off x="274320" y="777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nivel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280160"/>
            <a:ext cx="40233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solo directorio global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subdirectorios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Nombres únicos obligatorios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sistemas embebidos simples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777240"/>
            <a:ext cx="42062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2E86A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663440" y="777240"/>
            <a:ext cx="420624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4709160" y="7772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niveles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40233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Directorio raíz + dirs de usuario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usuario tiene su espacio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 básico entre usuarios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sistemas multiusuario tempranos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28600" y="2880360"/>
            <a:ext cx="42062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7030A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28600" y="2880360"/>
            <a:ext cx="4206240" cy="45720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28803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Árbol (jerárquico)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0040" y="3383280"/>
            <a:ext cx="40233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Múltiples niveles anidados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Rutas absolutas y relativas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Directorio actual de trabajo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UNIX, Windows, Linux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2880360"/>
            <a:ext cx="4206240" cy="1965960"/>
          </a:xfrm>
          <a:prstGeom prst="rect">
            <a:avLst/>
          </a:prstGeom>
          <a:solidFill>
            <a:srgbClr val="FFFFFF"/>
          </a:solidFill>
          <a:ln w="19050">
            <a:solidFill>
              <a:srgbClr val="B8504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663440" y="2880360"/>
            <a:ext cx="4206240" cy="45720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9" name="Text 17"/>
          <p:cNvSpPr/>
          <p:nvPr/>
        </p:nvSpPr>
        <p:spPr>
          <a:xfrm>
            <a:off x="4709160" y="288036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Grafo acíclico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54880" y="3383280"/>
            <a:ext cx="40233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Permite compartir archivos (enlaces)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archivo puede estar en varios dirs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 de ciclos → control necesario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Ej.: hard links y soft links en Linux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3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Física
del Almacenamiento</a:t>
            </a:r>
            <a:endParaRPr lang="en-US" sz="3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0"/>
            <a:ext cx="8503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Física del Almacenamiento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7A8E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Arquitectura y Sistemas Operativos · UTN Mar del Plata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320040" y="777240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almacenamiento físico se organiza en unidades que el hardware y el SO gestionan para almacenar los datos de manera eficiente.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182880" cy="1005840"/>
          </a:xfrm>
          <a:prstGeom prst="rect">
            <a:avLst/>
          </a:prstGeom>
          <a:solidFill>
            <a:srgbClr val="4472C4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3716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472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75564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Unidad mínima de lectura/escritura en disco (512 B o 4 KB). El hardware trabaja a este nivel.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514600"/>
            <a:ext cx="182880" cy="10058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5146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Bloque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89864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 de sectores consecutivos. El SO usa bloques (también llamados clusters) para gestionar el espacio.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3657600"/>
            <a:ext cx="182880" cy="1005840"/>
          </a:xfrm>
          <a:prstGeom prst="rect">
            <a:avLst/>
          </a:prstGeom>
          <a:solidFill>
            <a:srgbClr val="7030A0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6576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404164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Agrupación de bloques en Windows (FAT, NTFS). Define el espacio mínimo asignado a un archivo.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46320" y="1371600"/>
            <a:ext cx="182880" cy="1005840"/>
          </a:xfrm>
          <a:prstGeom prst="rect">
            <a:avLst/>
          </a:prstGeom>
          <a:solidFill>
            <a:srgbClr val="B85042"/>
          </a:solidFill>
          <a:ln/>
        </p:spPr>
      </p:sp>
      <p:sp>
        <p:nvSpPr>
          <p:cNvPr id="16" name="Text 14"/>
          <p:cNvSpPr/>
          <p:nvPr/>
        </p:nvSpPr>
        <p:spPr>
          <a:xfrm>
            <a:off x="5120640" y="13716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50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Partición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120640" y="175564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lógica del disco. Cada partición puede tener su propio sistema de archivos (FAT32, NTFS, ext4...).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46320" y="2514600"/>
            <a:ext cx="182880" cy="1005840"/>
          </a:xfrm>
          <a:prstGeom prst="rect">
            <a:avLst/>
          </a:prstGeom>
          <a:solidFill>
            <a:srgbClr val="217346"/>
          </a:solidFill>
          <a:ln/>
        </p:spPr>
      </p:sp>
      <p:sp>
        <p:nvSpPr>
          <p:cNvPr id="19" name="Text 17"/>
          <p:cNvSpPr/>
          <p:nvPr/>
        </p:nvSpPr>
        <p:spPr>
          <a:xfrm>
            <a:off x="5120640" y="25146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173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120640" y="289864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Entidad lógica accesible por el SO. Puede abarcar una o varias particiones (volúmenes dinámicos).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3657600"/>
            <a:ext cx="182880" cy="1005840"/>
          </a:xfrm>
          <a:prstGeom prst="rect">
            <a:avLst/>
          </a:prstGeom>
          <a:solidFill>
            <a:srgbClr val="806000"/>
          </a:solidFill>
          <a:ln/>
        </p:spPr>
      </p:sp>
      <p:sp>
        <p:nvSpPr>
          <p:cNvPr id="22" name="Text 20"/>
          <p:cNvSpPr/>
          <p:nvPr/>
        </p:nvSpPr>
        <p:spPr>
          <a:xfrm>
            <a:off x="5120640" y="365760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06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Fragmentación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120640" y="404164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Ocurre cuando bloques de un archivo no son contiguos. Degrada el rendimiento de acceso secuencial.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863840" y="457200"/>
            <a:ext cx="2286000" cy="2286000"/>
          </a:xfrm>
          <a:prstGeom prst="ellipse">
            <a:avLst/>
          </a:prstGeom>
          <a:solidFill>
            <a:srgbClr val="1E3360">
              <a:alpha val="6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32240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0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a r t e  4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097280"/>
            <a:ext cx="109728" cy="25603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5943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Métodos de
Organización de Archivos</a:t>
            </a:r>
            <a:endParaRPr lang="en-US" sz="3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Microsoft Office PowerPoint</Application>
  <PresentationFormat>Presentación en pantalla (16:9)</PresentationFormat>
  <Paragraphs>150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Archivos</dc:title>
  <dc:subject>PptxGenJS Presentation</dc:subject>
  <dc:creator>PptxGenJS</dc:creator>
  <cp:lastModifiedBy>Eduardo</cp:lastModifiedBy>
  <cp:revision>1</cp:revision>
  <dcterms:created xsi:type="dcterms:W3CDTF">2026-03-24T15:52:43Z</dcterms:created>
  <dcterms:modified xsi:type="dcterms:W3CDTF">2026-03-24T22:14:40Z</dcterms:modified>
</cp:coreProperties>
</file>