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62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002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960120"/>
            <a:ext cx="2926080" cy="6400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143000"/>
            <a:ext cx="6858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Contenedores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320040" y="320040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" y="470916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 ·  Arquitectura y Sistemas Operativos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Máquinas Virtuales vs Contenedores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8686800" cy="41148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777240"/>
            <a:ext cx="1651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Característica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879600" y="777240"/>
            <a:ext cx="21463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Máquina Virtual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025900" y="777240"/>
            <a:ext cx="21463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28600" y="1243584"/>
            <a:ext cx="1651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01752" y="1243584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879600" y="1243584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52752" y="1243584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(kernel independiente)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025900" y="1243584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99052" y="1243584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Proceso/namespace (kernel compartido)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28600" y="1719072"/>
            <a:ext cx="16510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01752" y="1719072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Tiempo de arranque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879600" y="1719072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952752" y="1719072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Minutos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025900" y="1719072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99052" y="1719072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Segundos (o milisegundos)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2194560"/>
            <a:ext cx="1651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1752" y="2194560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Tamaño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879600" y="2194560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952752" y="2194560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Gigabytes (incluye SO completo)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025900" y="2194560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99052" y="2194560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Megabytes (solo la app + deps)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28600" y="2670048"/>
            <a:ext cx="16510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1752" y="2670048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Overhead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879600" y="2670048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952752" y="2670048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(hipervisor + SO guest)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025900" y="2670048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099052" y="2670048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Bajo (solo container runtime)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228600" y="3145536"/>
            <a:ext cx="1651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01752" y="3145536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Portabilidad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879600" y="3145536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952752" y="3145536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 grande, menos ágil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025900" y="3145536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099052" y="3145536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 OCI, altamente portable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228600" y="3621024"/>
            <a:ext cx="16510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01752" y="3621024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Seguridad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1879600" y="3621024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952752" y="3621024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Mayor aislamiento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4025900" y="3621024"/>
            <a:ext cx="2146300" cy="457200"/>
          </a:xfrm>
          <a:prstGeom prst="rect">
            <a:avLst/>
          </a:prstGeom>
          <a:solidFill>
            <a:srgbClr val="F0F4FA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099052" y="3621024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Menor aislamiento (kernel compartido)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228600" y="4096512"/>
            <a:ext cx="1651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01752" y="4096512"/>
            <a:ext cx="1504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típico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1879600" y="4096512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952752" y="4096512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Entornos legados, SO mixtos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025900" y="4096512"/>
            <a:ext cx="21463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099052" y="4096512"/>
            <a:ext cx="199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Microservicios, CI/CD, cloud-native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Tecnologías de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Contenedores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— La Tecnología Central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(2013) democratizó los contenedores al proveer una cadena de herramientas completa: construir, distribuir y ejecutar imágenes de forma estandarizada.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182880" y="1417320"/>
            <a:ext cx="1170432" cy="54864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7" name="Text 5"/>
          <p:cNvSpPr/>
          <p:nvPr/>
        </p:nvSpPr>
        <p:spPr>
          <a:xfrm>
            <a:off x="182880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Dockerfile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353312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444752" y="1417320"/>
            <a:ext cx="1170432" cy="54864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10" name="Text 8"/>
          <p:cNvSpPr/>
          <p:nvPr/>
        </p:nvSpPr>
        <p:spPr>
          <a:xfrm>
            <a:off x="1444752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build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615184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06624" y="1417320"/>
            <a:ext cx="1170432" cy="5486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3" name="Text 11"/>
          <p:cNvSpPr/>
          <p:nvPr/>
        </p:nvSpPr>
        <p:spPr>
          <a:xfrm>
            <a:off x="2706624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 (Image)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877056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968496" y="1417320"/>
            <a:ext cx="1170432" cy="54864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16" name="Text 14"/>
          <p:cNvSpPr/>
          <p:nvPr/>
        </p:nvSpPr>
        <p:spPr>
          <a:xfrm>
            <a:off x="3968496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push / pull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138928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230368" y="1417320"/>
            <a:ext cx="1170432" cy="54864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9" name="Text 17"/>
          <p:cNvSpPr/>
          <p:nvPr/>
        </p:nvSpPr>
        <p:spPr>
          <a:xfrm>
            <a:off x="5230368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400800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492240" y="1417320"/>
            <a:ext cx="1170432" cy="54864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run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7662672" y="1508760"/>
            <a:ext cx="9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754112" y="1417320"/>
            <a:ext cx="1170432" cy="5486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5" name="Text 23"/>
          <p:cNvSpPr/>
          <p:nvPr/>
        </p:nvSpPr>
        <p:spPr>
          <a:xfrm>
            <a:off x="7754112" y="1417320"/>
            <a:ext cx="1170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82880" y="2148840"/>
            <a:ext cx="2121408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13224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82880" y="2148840"/>
            <a:ext cx="2121408" cy="4572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28" name="Text 26"/>
          <p:cNvSpPr/>
          <p:nvPr/>
        </p:nvSpPr>
        <p:spPr>
          <a:xfrm>
            <a:off x="228600" y="214884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Dockerfile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74320" y="2651760"/>
            <a:ext cx="1938528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Archivo de texto con instrucciones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FROM, RUN, COPY, CMD, EXPOSE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cómo se construye la imagen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395728" y="2148840"/>
            <a:ext cx="2121408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395728" y="2148840"/>
            <a:ext cx="2121408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32" name="Text 30"/>
          <p:cNvSpPr/>
          <p:nvPr/>
        </p:nvSpPr>
        <p:spPr>
          <a:xfrm>
            <a:off x="2441448" y="214884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487168" y="2651760"/>
            <a:ext cx="1938528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Snapshot inmutable de la app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Capas (layers) reutilizables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Almacenada en un registry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08576" y="2148840"/>
            <a:ext cx="2121408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08576" y="2148840"/>
            <a:ext cx="2121408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36" name="Text 34"/>
          <p:cNvSpPr/>
          <p:nvPr/>
        </p:nvSpPr>
        <p:spPr>
          <a:xfrm>
            <a:off x="4654296" y="214884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700016" y="2651760"/>
            <a:ext cx="1938528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Instancia en ejecución de la imagen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Tiene su propia red y filesystem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crea, pausa, detiene y destruye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821424" y="2148840"/>
            <a:ext cx="2121408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07B3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821424" y="2148840"/>
            <a:ext cx="2121408" cy="4572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40" name="Text 38"/>
          <p:cNvSpPr/>
          <p:nvPr/>
        </p:nvSpPr>
        <p:spPr>
          <a:xfrm>
            <a:off x="6867144" y="214884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912864" y="2651760"/>
            <a:ext cx="1938528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Repositorio de imágenes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Hub (público)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Harbor, ECR, GCR (privados)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— Orquestación de Contenedores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(K8s, 2014, Google) automatiza el despliegue, escalado y gestión de contenedores en producción. Es el estándar de facto para cargas cloud-native.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28600" y="1417320"/>
            <a:ext cx="3840480" cy="384048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141732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6032" y="1847088"/>
            <a:ext cx="886968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" y="1874520"/>
            <a:ext cx="8869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Server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56032" y="2167128"/>
            <a:ext cx="8869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Punto de entrada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todas las ops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1216152" y="1847088"/>
            <a:ext cx="886968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16152" y="1874520"/>
            <a:ext cx="8869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Scheduler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216152" y="2167128"/>
            <a:ext cx="8869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 Pods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nodos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2176272" y="1847088"/>
            <a:ext cx="886968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176272" y="1874520"/>
            <a:ext cx="8869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etcd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176272" y="2167128"/>
            <a:ext cx="8869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datos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distribuida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136392" y="1847088"/>
            <a:ext cx="886968" cy="777240"/>
          </a:xfrm>
          <a:prstGeom prst="rect">
            <a:avLst/>
          </a:prstGeom>
          <a:solidFill>
            <a:srgbClr val="23356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36392" y="1874520"/>
            <a:ext cx="8869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Controller Mgr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136392" y="2167128"/>
            <a:ext cx="8869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Mantiene estado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deseado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389120" y="1417320"/>
            <a:ext cx="4526280" cy="384048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1" name="Text 19"/>
          <p:cNvSpPr/>
          <p:nvPr/>
        </p:nvSpPr>
        <p:spPr>
          <a:xfrm>
            <a:off x="4389120" y="1417320"/>
            <a:ext cx="4526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 Nodes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407408" y="1847088"/>
            <a:ext cx="2103120" cy="960120"/>
          </a:xfrm>
          <a:prstGeom prst="rect">
            <a:avLst/>
          </a:prstGeom>
          <a:solidFill>
            <a:srgbClr val="E8F6F9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07408" y="1847088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 1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498848" y="2139696"/>
            <a:ext cx="896112" cy="5486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5" name="Text 23"/>
          <p:cNvSpPr/>
          <p:nvPr/>
        </p:nvSpPr>
        <p:spPr>
          <a:xfrm>
            <a:off x="4498848" y="2139696"/>
            <a:ext cx="8961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A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504688" y="2139696"/>
            <a:ext cx="896112" cy="5486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7" name="Text 25"/>
          <p:cNvSpPr/>
          <p:nvPr/>
        </p:nvSpPr>
        <p:spPr>
          <a:xfrm>
            <a:off x="5504688" y="2139696"/>
            <a:ext cx="8961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B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407408" y="2724912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kubelet · kube-proxy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693408" y="1847088"/>
            <a:ext cx="2103120" cy="960120"/>
          </a:xfrm>
          <a:prstGeom prst="rect">
            <a:avLst/>
          </a:prstGeom>
          <a:solidFill>
            <a:srgbClr val="E8F6F9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93408" y="1847088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 2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784848" y="2139696"/>
            <a:ext cx="896112" cy="548640"/>
          </a:xfrm>
          <a:prstGeom prst="rect">
            <a:avLst/>
          </a:prstGeom>
          <a:solidFill>
            <a:srgbClr val="1A7A96"/>
          </a:solidFill>
          <a:ln/>
        </p:spPr>
      </p:sp>
      <p:sp>
        <p:nvSpPr>
          <p:cNvPr id="32" name="Text 30"/>
          <p:cNvSpPr/>
          <p:nvPr/>
        </p:nvSpPr>
        <p:spPr>
          <a:xfrm>
            <a:off x="6784848" y="2139696"/>
            <a:ext cx="8961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C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7790688" y="2139696"/>
            <a:ext cx="896112" cy="548640"/>
          </a:xfrm>
          <a:prstGeom prst="rect">
            <a:avLst/>
          </a:prstGeom>
          <a:solidFill>
            <a:srgbClr val="1A7A96"/>
          </a:solidFill>
          <a:ln/>
        </p:spPr>
      </p:sp>
      <p:sp>
        <p:nvSpPr>
          <p:cNvPr id="34" name="Text 32"/>
          <p:cNvSpPr/>
          <p:nvPr/>
        </p:nvSpPr>
        <p:spPr>
          <a:xfrm>
            <a:off x="7790688" y="2139696"/>
            <a:ext cx="8961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693408" y="2724912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kubelet · kube-proxy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133088" y="2194560"/>
            <a:ext cx="256032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7" name="Text 35"/>
          <p:cNvSpPr/>
          <p:nvPr/>
        </p:nvSpPr>
        <p:spPr>
          <a:xfrm>
            <a:off x="4023360" y="205740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⟷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228600" y="3063240"/>
            <a:ext cx="2084832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3063240"/>
            <a:ext cx="2084832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306324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20040" y="3566160"/>
            <a:ext cx="1901952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mínima de K8s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 más contenedores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Comparten red y storage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2423160" y="3063240"/>
            <a:ext cx="2084832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2423160" y="3063240"/>
            <a:ext cx="2084832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44" name="Text 42"/>
          <p:cNvSpPr/>
          <p:nvPr/>
        </p:nvSpPr>
        <p:spPr>
          <a:xfrm>
            <a:off x="2468880" y="306324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2514600" y="3566160"/>
            <a:ext cx="1901952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Exposición estable de Pods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balancing interno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ClusterIP / NodePort / LB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617720" y="3063240"/>
            <a:ext cx="2084832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E07B3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617720" y="3063240"/>
            <a:ext cx="2084832" cy="4572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48" name="Text 46"/>
          <p:cNvSpPr/>
          <p:nvPr/>
        </p:nvSpPr>
        <p:spPr>
          <a:xfrm>
            <a:off x="4663440" y="306324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4709160" y="3566160"/>
            <a:ext cx="1901952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 el estado deseado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Rolling updates sin downtime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Auto-healing de Pods caídos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812280" y="3063240"/>
            <a:ext cx="2084832" cy="1737360"/>
          </a:xfrm>
          <a:prstGeom prst="rect">
            <a:avLst/>
          </a:prstGeom>
          <a:solidFill>
            <a:srgbClr val="FFFFFF"/>
          </a:solidFill>
          <a:ln w="19050">
            <a:solidFill>
              <a:srgbClr val="13224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812280" y="3063240"/>
            <a:ext cx="2084832" cy="4572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2" name="Text 50"/>
          <p:cNvSpPr/>
          <p:nvPr/>
        </p:nvSpPr>
        <p:spPr>
          <a:xfrm>
            <a:off x="6858000" y="306324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Namespace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6903720" y="3566160"/>
            <a:ext cx="1901952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Partición lógica del cluster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 de equipos/proyectos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Cuotas de recursos por NS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Otras Tecnologías del Ecosistema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01168" y="77724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E07B3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01168" y="777240"/>
            <a:ext cx="2834640" cy="4572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Podman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92608" y="128016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Alternativa a Docker sin daemon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Rootless por defecto (más seguro)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con imágenes OCI / Docker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45536" y="77724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145536" y="777240"/>
            <a:ext cx="283464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3191256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36976" y="128016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de bajo nivel (CNCF)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Usado internamente por Docker y K8s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Estándar de la industria hoy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89904" y="77724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89904" y="777240"/>
            <a:ext cx="2834640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5" name="Text 13"/>
          <p:cNvSpPr/>
          <p:nvPr/>
        </p:nvSpPr>
        <p:spPr>
          <a:xfrm>
            <a:off x="6135624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81344" y="128016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Gestor de paquetes para K8s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Charts: plantillas reutilizables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Versiona y revierte despliegues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01168" y="288036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13224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01168" y="2880360"/>
            <a:ext cx="2834640" cy="4572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19" name="Text 17"/>
          <p:cNvSpPr/>
          <p:nvPr/>
        </p:nvSpPr>
        <p:spPr>
          <a:xfrm>
            <a:off x="246888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Istio / Envoy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92608" y="338328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mesh para microservicios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mTLS, circuit breaker, observability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Sidecar proxy por cada Pod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145536" y="288036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45536" y="2880360"/>
            <a:ext cx="2834640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23" name="Text 21"/>
          <p:cNvSpPr/>
          <p:nvPr/>
        </p:nvSpPr>
        <p:spPr>
          <a:xfrm>
            <a:off x="3191256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236976" y="338328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Orquestación multi-contenedor local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Archivo docker-compose.yml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para dev / testing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089904" y="2880360"/>
            <a:ext cx="28346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89904" y="2880360"/>
            <a:ext cx="283464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7" name="Text 25"/>
          <p:cNvSpPr/>
          <p:nvPr/>
        </p:nvSpPr>
        <p:spPr>
          <a:xfrm>
            <a:off x="6135624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81344" y="338328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K8s empresarial de Red Hat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 seguridad avanzada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integrado, marketplace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5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actual en la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 del software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Microservicios y Arquitectura Cloud-Native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contenedores son el bloque constructor de las arquitecturas modernas: cada microservicio vive en su propio contenedor, se escala de forma independiente y se despliega de manera continua.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3474720" cy="347472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44475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92608" y="184708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92608" y="184708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029968" y="184708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029968" y="184708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Lógica de negocio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92608" y="235000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2608" y="235000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datos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029968" y="235000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029968" y="235000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Autenticación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92608" y="285292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92608" y="285292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Pagos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029968" y="2852928"/>
            <a:ext cx="1645920" cy="438912"/>
          </a:xfrm>
          <a:prstGeom prst="rect">
            <a:avLst/>
          </a:prstGeom>
          <a:solidFill>
            <a:srgbClr val="F0D0C8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29968" y="2852928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4320" y="3410712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✘  Un cambio → redeploy completo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✘  Difícil de escalar parcialmente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✘  Fallo en un módulo → cae todo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86200" y="2560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200" dirty="0"/>
          </a:p>
        </p:txBody>
      </p:sp>
      <p:sp>
        <p:nvSpPr>
          <p:cNvPr id="22" name="Shape 20"/>
          <p:cNvSpPr/>
          <p:nvPr/>
        </p:nvSpPr>
        <p:spPr>
          <a:xfrm>
            <a:off x="4572000" y="1444752"/>
            <a:ext cx="4297680" cy="347472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0" y="1444752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Microservicios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617720" y="1847088"/>
            <a:ext cx="1344168" cy="438912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25" name="Text 23"/>
          <p:cNvSpPr/>
          <p:nvPr/>
        </p:nvSpPr>
        <p:spPr>
          <a:xfrm>
            <a:off x="4617720" y="184708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053328" y="1847088"/>
            <a:ext cx="1344168" cy="43891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7" name="Text 25"/>
          <p:cNvSpPr/>
          <p:nvPr/>
        </p:nvSpPr>
        <p:spPr>
          <a:xfrm>
            <a:off x="6053328" y="184708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488936" y="1847088"/>
            <a:ext cx="1344168" cy="43891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29" name="Text 27"/>
          <p:cNvSpPr/>
          <p:nvPr/>
        </p:nvSpPr>
        <p:spPr>
          <a:xfrm>
            <a:off x="7488936" y="184708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Pagos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17720" y="2350008"/>
            <a:ext cx="1344168" cy="43891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31" name="Text 29"/>
          <p:cNvSpPr/>
          <p:nvPr/>
        </p:nvSpPr>
        <p:spPr>
          <a:xfrm>
            <a:off x="4617720" y="235000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053328" y="2350008"/>
            <a:ext cx="1344168" cy="438912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33" name="Text 31"/>
          <p:cNvSpPr/>
          <p:nvPr/>
        </p:nvSpPr>
        <p:spPr>
          <a:xfrm>
            <a:off x="6053328" y="235000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Reportes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488936" y="2350008"/>
            <a:ext cx="1344168" cy="438912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5" name="Text 33"/>
          <p:cNvSpPr/>
          <p:nvPr/>
        </p:nvSpPr>
        <p:spPr>
          <a:xfrm>
            <a:off x="7488936" y="2350008"/>
            <a:ext cx="13441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GW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0" y="3410712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Despliegue independiente por servicio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Escala solo lo que necesita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Fallo aislado a un servicio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CI/CD, DevOps y la Nube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contenedores son el eje de los pipelines CI/CD modernos: garantizan que el entorno de build, test y producción sean idénticos.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28600" y="1371600"/>
            <a:ext cx="1325880" cy="7315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554480" y="1508760"/>
            <a:ext cx="137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691640" y="1371600"/>
            <a:ext cx="1325880" cy="73152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10" name="Text 8"/>
          <p:cNvSpPr/>
          <p:nvPr/>
        </p:nvSpPr>
        <p:spPr>
          <a:xfrm>
            <a:off x="169164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(Docker)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17520" y="1508760"/>
            <a:ext cx="137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154680" y="1371600"/>
            <a:ext cx="1325880" cy="7315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3" name="Text 11"/>
          <p:cNvSpPr/>
          <p:nvPr/>
        </p:nvSpPr>
        <p:spPr>
          <a:xfrm>
            <a:off x="315468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480560" y="1508760"/>
            <a:ext cx="137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617720" y="1371600"/>
            <a:ext cx="1325880" cy="73152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6" name="Text 14"/>
          <p:cNvSpPr/>
          <p:nvPr/>
        </p:nvSpPr>
        <p:spPr>
          <a:xfrm>
            <a:off x="461772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943600" y="1508760"/>
            <a:ext cx="137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080760" y="1371600"/>
            <a:ext cx="1325880" cy="73152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19" name="Text 17"/>
          <p:cNvSpPr/>
          <p:nvPr/>
        </p:nvSpPr>
        <p:spPr>
          <a:xfrm>
            <a:off x="608076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(K8s)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406640" y="1508760"/>
            <a:ext cx="137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7543800" y="1371600"/>
            <a:ext cx="1325880" cy="73152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22" name="Text 20"/>
          <p:cNvSpPr/>
          <p:nvPr/>
        </p:nvSpPr>
        <p:spPr>
          <a:xfrm>
            <a:off x="7543800" y="1371600"/>
            <a:ext cx="1325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74320" y="233172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Principales plataformas en la industria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01168" y="2743200"/>
            <a:ext cx="2121408" cy="2057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07B3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01168" y="2743200"/>
            <a:ext cx="2121408" cy="4572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26" name="Text 24"/>
          <p:cNvSpPr/>
          <p:nvPr/>
        </p:nvSpPr>
        <p:spPr>
          <a:xfrm>
            <a:off x="246888" y="274320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EKS / ECS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92608" y="3246120"/>
            <a:ext cx="193852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y contenedores en AWS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 con IAM, VPC, ECR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Usado por Netflix, Airbnb, Samsung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414016" y="2743200"/>
            <a:ext cx="2121408" cy="205740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414016" y="2743200"/>
            <a:ext cx="2121408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30" name="Text 28"/>
          <p:cNvSpPr/>
          <p:nvPr/>
        </p:nvSpPr>
        <p:spPr>
          <a:xfrm>
            <a:off x="2459736" y="274320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GKE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2505456" y="3246120"/>
            <a:ext cx="193852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nació en Google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Autopilot: cluster administrado 100%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Ampliamente adoptado en startups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626864" y="2743200"/>
            <a:ext cx="2121408" cy="20574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26864" y="2743200"/>
            <a:ext cx="2121408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34" name="Text 32"/>
          <p:cNvSpPr/>
          <p:nvPr/>
        </p:nvSpPr>
        <p:spPr>
          <a:xfrm>
            <a:off x="4672584" y="274320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AKS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718304" y="3246120"/>
            <a:ext cx="193852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K8s en Microsoft Azure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 con Active Directory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usado en empresas corporativas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839712" y="2743200"/>
            <a:ext cx="2121408" cy="205740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839712" y="2743200"/>
            <a:ext cx="2121408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38" name="Text 36"/>
          <p:cNvSpPr/>
          <p:nvPr/>
        </p:nvSpPr>
        <p:spPr>
          <a:xfrm>
            <a:off x="6885432" y="2743200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Serverless/FaaS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931152" y="3246120"/>
            <a:ext cx="193852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Lambda, GCP Cloud Run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Contenedores sin gestionar infra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Pago por ejecución: máxima eficiencia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Adopción en la Industria — Datos clave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2084832" cy="2011680"/>
          </a:xfrm>
          <a:prstGeom prst="rect">
            <a:avLst/>
          </a:prstGeom>
          <a:solidFill>
            <a:srgbClr val="FFFFFF"/>
          </a:solidFill>
          <a:ln w="25400">
            <a:solidFill>
              <a:srgbClr val="2E86A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2084832" cy="7315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914400"/>
            <a:ext cx="20848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92%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228600" y="1874520"/>
            <a:ext cx="20848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las organizaciones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usan containers en prod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804672"/>
            <a:ext cx="2084832" cy="2011680"/>
          </a:xfrm>
          <a:prstGeom prst="rect">
            <a:avLst/>
          </a:prstGeom>
          <a:solidFill>
            <a:srgbClr val="FFFFFF"/>
          </a:solidFill>
          <a:ln w="25400">
            <a:solidFill>
              <a:srgbClr val="7030A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804672"/>
            <a:ext cx="2084832" cy="7315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914400"/>
            <a:ext cx="20848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87%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2441448" y="1874520"/>
            <a:ext cx="20848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las empresas Fortune 500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usan Kubernetes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54296" y="804672"/>
            <a:ext cx="2084832" cy="2011680"/>
          </a:xfrm>
          <a:prstGeom prst="rect">
            <a:avLst/>
          </a:prstGeom>
          <a:solidFill>
            <a:srgbClr val="FFFFFF"/>
          </a:solidFill>
          <a:ln w="25400">
            <a:solidFill>
              <a:srgbClr val="E07B39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54296" y="804672"/>
            <a:ext cx="2084832" cy="731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15" name="Text 13"/>
          <p:cNvSpPr/>
          <p:nvPr/>
        </p:nvSpPr>
        <p:spPr>
          <a:xfrm>
            <a:off x="4654296" y="914400"/>
            <a:ext cx="20848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6×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4654296" y="1874520"/>
            <a:ext cx="20848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rápido el ciclo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release con CI/CD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867144" y="804672"/>
            <a:ext cx="2084832" cy="2011680"/>
          </a:xfrm>
          <a:prstGeom prst="rect">
            <a:avLst/>
          </a:prstGeom>
          <a:solidFill>
            <a:srgbClr val="FFFFFF"/>
          </a:solidFill>
          <a:ln w="25400">
            <a:solidFill>
              <a:srgbClr val="21734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867144" y="804672"/>
            <a:ext cx="2084832" cy="73152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19" name="Text 17"/>
          <p:cNvSpPr/>
          <p:nvPr/>
        </p:nvSpPr>
        <p:spPr>
          <a:xfrm>
            <a:off x="6867144" y="914400"/>
            <a:ext cx="20848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$7B+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6867144" y="1874520"/>
            <a:ext cx="20848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mercado de contenedores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proyectado para 2026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" y="297180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Tendencias 2024–2025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28600" y="3438144"/>
            <a:ext cx="292608" cy="292608"/>
          </a:xfrm>
          <a:prstGeom prst="ellipse">
            <a:avLst/>
          </a:prstGeom>
          <a:solidFill>
            <a:srgbClr val="4472C4"/>
          </a:solidFill>
          <a:ln/>
        </p:spPr>
      </p:sp>
      <p:sp>
        <p:nvSpPr>
          <p:cNvPr id="23" name="Text 21"/>
          <p:cNvSpPr/>
          <p:nvPr/>
        </p:nvSpPr>
        <p:spPr>
          <a:xfrm>
            <a:off x="612648" y="33832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GitOps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011680" y="341071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repositorio Git como fuente de verdad del estado del clúster (ArgoCD, Flux)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0" y="3438144"/>
            <a:ext cx="292608" cy="292608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26" name="Text 24"/>
          <p:cNvSpPr/>
          <p:nvPr/>
        </p:nvSpPr>
        <p:spPr>
          <a:xfrm>
            <a:off x="4956048" y="33832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eBPF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55080" y="341071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Observabilidad y seguridad a nivel de kernel sin modificar el código de la app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28600" y="4096512"/>
            <a:ext cx="292608" cy="292608"/>
          </a:xfrm>
          <a:prstGeom prst="ellipse">
            <a:avLst/>
          </a:prstGeom>
          <a:solidFill>
            <a:srgbClr val="7030A0"/>
          </a:solidFill>
          <a:ln/>
        </p:spPr>
      </p:sp>
      <p:sp>
        <p:nvSpPr>
          <p:cNvPr id="29" name="Text 27"/>
          <p:cNvSpPr/>
          <p:nvPr/>
        </p:nvSpPr>
        <p:spPr>
          <a:xfrm>
            <a:off x="612648" y="404164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WebAssembly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011680" y="40690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Runtimes WASM como alternativa ultraligera a contenedores para edge computing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572000" y="4096512"/>
            <a:ext cx="292608" cy="292608"/>
          </a:xfrm>
          <a:prstGeom prst="ellipse">
            <a:avLst/>
          </a:prstGeom>
          <a:solidFill>
            <a:srgbClr val="E07B39"/>
          </a:solidFill>
          <a:ln/>
        </p:spPr>
      </p:sp>
      <p:sp>
        <p:nvSpPr>
          <p:cNvPr id="32" name="Text 30"/>
          <p:cNvSpPr/>
          <p:nvPr/>
        </p:nvSpPr>
        <p:spPr>
          <a:xfrm>
            <a:off x="4956048" y="404164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Eng.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355080" y="40690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Equipos de plataforma que abstraen K8s con Internal Developer Platforms (IDPs)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3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28600" y="987552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9875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96012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de Virtualización: 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063240" y="960120"/>
            <a:ext cx="5806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Abstracción de recursos físicos. Pilares: abstracción, aislamiento, encapsulación. Evolución desde mainframes hasta la nube.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28600" y="1764792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228600" y="176479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173736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Máquinas Virtuales: 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063240" y="1737360"/>
            <a:ext cx="5806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= emulación completa con SO guest. Hipervisor Tipo 1 (bare-metal, prod) vs Tipo 2 (hosted, dev). Aislamiento total.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542032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228600" y="25420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51460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de Contenedores: 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063240" y="2514600"/>
            <a:ext cx="5806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portable que comparte el kernel del host. Más ligeros y rápidos que las VMs. Imagen inmutable + capa temporal.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28600" y="3319272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228600" y="331927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329184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Tecnologías de Contenedores: 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063240" y="3291840"/>
            <a:ext cx="5806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(build/run), Kubernetes (orquestación), Podman, Helm, Istio. Ecosistema CNCF en constante crecimiento.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28600" y="4096512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3" name="Text 21"/>
          <p:cNvSpPr/>
          <p:nvPr/>
        </p:nvSpPr>
        <p:spPr>
          <a:xfrm>
            <a:off x="228600" y="409651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" y="406908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actual en la industria: 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063240" y="4069080"/>
            <a:ext cx="5806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Microservicios, CI/CD, cloud (AWS/GKE/Azure). GitOps, observabilidad y WebAssembly como tendencias emergentes.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20040" y="47548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 ·  Arquitectura y Sistemas Operativos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de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la Virtualización?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virtualización es la tecnología que permite crear representaciones abstractas y lógicas de recursos físicos —hardware, almacenamiento, red— para que múltiples entornos los compartan de forma aislada y eficiente.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2788920" cy="50292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554480"/>
            <a:ext cx="2788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Abstracción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2057400"/>
            <a:ext cx="2788920" cy="146304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2121408"/>
            <a:ext cx="2578608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Oculta los detalles del hardware real y expone una capa uniforme sobre la que corren múltiples sistemas.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0" y="1554480"/>
            <a:ext cx="2788920" cy="5029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0" y="1554480"/>
            <a:ext cx="2788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00400" y="2057400"/>
            <a:ext cx="2788920" cy="146304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10128" y="2121408"/>
            <a:ext cx="2578608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entorno virtualizado opera de forma independiente: un fallo no afecta a los demás.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26480" y="1554480"/>
            <a:ext cx="2788920" cy="50292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1554480"/>
            <a:ext cx="2788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Encapsulación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126480" y="2057400"/>
            <a:ext cx="2788920" cy="146304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36208" y="2121408"/>
            <a:ext cx="2578608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estado completo del entorno (SO, apps, datos) puede guardarse, copiarse y migrar entre hosts.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Evolución histórica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77240" y="4005072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0" name="Shape 18"/>
          <p:cNvSpPr/>
          <p:nvPr/>
        </p:nvSpPr>
        <p:spPr>
          <a:xfrm>
            <a:off x="868680" y="4087368"/>
            <a:ext cx="1719072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4224528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74320" y="44805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mainframes — primeras particiones virtuales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496312" y="4005072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4" name="Shape 22"/>
          <p:cNvSpPr/>
          <p:nvPr/>
        </p:nvSpPr>
        <p:spPr>
          <a:xfrm>
            <a:off x="2587752" y="4087368"/>
            <a:ext cx="1719072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5" name="Text 23"/>
          <p:cNvSpPr/>
          <p:nvPr/>
        </p:nvSpPr>
        <p:spPr>
          <a:xfrm>
            <a:off x="1993392" y="4224528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993392" y="44805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VMware lanza VMware Workstation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215384" y="4005072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8" name="Shape 26"/>
          <p:cNvSpPr/>
          <p:nvPr/>
        </p:nvSpPr>
        <p:spPr>
          <a:xfrm>
            <a:off x="4306824" y="4087368"/>
            <a:ext cx="1719072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9" name="Text 27"/>
          <p:cNvSpPr/>
          <p:nvPr/>
        </p:nvSpPr>
        <p:spPr>
          <a:xfrm>
            <a:off x="3712464" y="4224528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2003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712464" y="44805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Xen hypervisor open source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934456" y="4005072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32" name="Shape 30"/>
          <p:cNvSpPr/>
          <p:nvPr/>
        </p:nvSpPr>
        <p:spPr>
          <a:xfrm>
            <a:off x="6025896" y="4087368"/>
            <a:ext cx="1719072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3" name="Text 31"/>
          <p:cNvSpPr/>
          <p:nvPr/>
        </p:nvSpPr>
        <p:spPr>
          <a:xfrm>
            <a:off x="5431536" y="4224528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2013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431536" y="44805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populariza los contenedores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7653528" y="4005072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36" name="Shape 34"/>
          <p:cNvSpPr/>
          <p:nvPr/>
        </p:nvSpPr>
        <p:spPr>
          <a:xfrm>
            <a:off x="7744968" y="4087368"/>
            <a:ext cx="0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7" name="Text 35"/>
          <p:cNvSpPr/>
          <p:nvPr/>
        </p:nvSpPr>
        <p:spPr>
          <a:xfrm>
            <a:off x="7150608" y="4224528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Hoy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150608" y="44805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Nube, Kubernetes y serverless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 de Virtualización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01168" y="7772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01168" y="777240"/>
            <a:ext cx="2834640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Servidor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92608" y="12801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Múltiples VMs sobre un servidor físico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Consolidación de cargas de trabajo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VMware ESXi, Hyper-V, KVM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45536" y="7772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145536" y="777240"/>
            <a:ext cx="283464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3191256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Escritorio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36976" y="12801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Desktop remoto (VDI)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 de escritorio centralizada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Citrix, VMware Horizon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89904" y="7772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89904" y="777240"/>
            <a:ext cx="2834640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5" name="Text 13"/>
          <p:cNvSpPr/>
          <p:nvPr/>
        </p:nvSpPr>
        <p:spPr>
          <a:xfrm>
            <a:off x="6135624" y="777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Red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81344" y="12801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 lógicas sobre infraestructura física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VLAN, VPN, SDN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VMware NSX, OpenFlow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01168" y="28346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E07B3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01168" y="2834640"/>
            <a:ext cx="2834640" cy="4572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19" name="Text 17"/>
          <p:cNvSpPr/>
          <p:nvPr/>
        </p:nvSpPr>
        <p:spPr>
          <a:xfrm>
            <a:off x="246888" y="2834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Storage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92608" y="33375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Abstracción de discos físicos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Pools de almacenamiento unificado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SAN, NAS, Ceph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145536" y="28346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21734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45536" y="2834640"/>
            <a:ext cx="2834640" cy="45720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23" name="Text 21"/>
          <p:cNvSpPr/>
          <p:nvPr/>
        </p:nvSpPr>
        <p:spPr>
          <a:xfrm>
            <a:off x="3191256" y="2834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App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236976" y="33375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aislada del SO subyacente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Empaquetado y distribución simplificada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Wine, App-V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089904" y="2834640"/>
            <a:ext cx="2834640" cy="1920240"/>
          </a:xfrm>
          <a:prstGeom prst="rect">
            <a:avLst/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89904" y="2834640"/>
            <a:ext cx="283464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7" name="Text 25"/>
          <p:cNvSpPr/>
          <p:nvPr/>
        </p:nvSpPr>
        <p:spPr>
          <a:xfrm>
            <a:off x="6135624" y="2834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Virtualización de SO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81344" y="3337560"/>
            <a:ext cx="26517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Contenedores: múltiples espacios de usuario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Comparten el mismo kernel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Docker, LXC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2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Máquinas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Virtuales</a:t>
            </a:r>
            <a:endParaRPr lang="en-US" sz="3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una Máquina Virtual?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máquina virtual (VM) es una emulación completa de una computadora física, con su propio SO, CPU virtual, memoria, disco y red, ejecutándose sobre un hipervisor que gestiona el hardware real.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481328"/>
            <a:ext cx="2560320" cy="6400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4813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1  (SO Guest + Apps)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017520" y="1481328"/>
            <a:ext cx="2560320" cy="64008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9" name="Text 7"/>
          <p:cNvSpPr/>
          <p:nvPr/>
        </p:nvSpPr>
        <p:spPr>
          <a:xfrm>
            <a:off x="3017520" y="14813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2  (SO Guest + Apps)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760720" y="1481328"/>
            <a:ext cx="2560320" cy="64008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11" name="Text 9"/>
          <p:cNvSpPr/>
          <p:nvPr/>
        </p:nvSpPr>
        <p:spPr>
          <a:xfrm>
            <a:off x="5760720" y="14813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3  (SO Guest + Apps)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176272"/>
            <a:ext cx="8138160" cy="54864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2176272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Hipervisor (VMM)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2779776"/>
            <a:ext cx="813816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277977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Físico  (CPU · RAM · Disco · Red)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474720"/>
            <a:ext cx="164592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7" name="Text 15"/>
          <p:cNvSpPr/>
          <p:nvPr/>
        </p:nvSpPr>
        <p:spPr>
          <a:xfrm>
            <a:off x="530352" y="3383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 total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30352" y="363931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Fallo en una VM no impacta a otras ni al host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434840" y="3474720"/>
            <a:ext cx="164592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0" name="Text 18"/>
          <p:cNvSpPr/>
          <p:nvPr/>
        </p:nvSpPr>
        <p:spPr>
          <a:xfrm>
            <a:off x="4690872" y="3383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propio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690872" y="363931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VM puede correr Windows, Linux, etc.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4114800"/>
            <a:ext cx="164592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3" name="Text 21"/>
          <p:cNvSpPr/>
          <p:nvPr/>
        </p:nvSpPr>
        <p:spPr>
          <a:xfrm>
            <a:off x="530352" y="40233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Snapshot / Rollback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30352" y="42793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estado completo se puede guardar y restaurar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434840" y="4114800"/>
            <a:ext cx="164592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6" name="Text 24"/>
          <p:cNvSpPr/>
          <p:nvPr/>
        </p:nvSpPr>
        <p:spPr>
          <a:xfrm>
            <a:off x="4690872" y="40233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Migration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690872" y="42793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Mover una VM en ejecución entre servidores físicos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Hipervisores: Tipo 1 vs Tipo 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4114800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7772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1 — Bare-Metal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261872"/>
            <a:ext cx="1298448" cy="5029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228600" y="1261872"/>
            <a:ext cx="1298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1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618488" y="1261872"/>
            <a:ext cx="1298448" cy="502920"/>
          </a:xfrm>
          <a:prstGeom prst="rect">
            <a:avLst/>
          </a:prstGeom>
          <a:solidFill>
            <a:srgbClr val="0E9AA7"/>
          </a:solidFill>
          <a:ln/>
        </p:spPr>
      </p:sp>
      <p:sp>
        <p:nvSpPr>
          <p:cNvPr id="10" name="Text 8"/>
          <p:cNvSpPr/>
          <p:nvPr/>
        </p:nvSpPr>
        <p:spPr>
          <a:xfrm>
            <a:off x="1618488" y="1261872"/>
            <a:ext cx="1298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2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08376" y="1261872"/>
            <a:ext cx="1298448" cy="5029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3008376" y="1261872"/>
            <a:ext cx="1298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3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28600" y="1810512"/>
            <a:ext cx="4114800" cy="43891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4" name="Text 12"/>
          <p:cNvSpPr/>
          <p:nvPr/>
        </p:nvSpPr>
        <p:spPr>
          <a:xfrm>
            <a:off x="228600" y="181051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Hipervisor Tipo 1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28600" y="2304288"/>
            <a:ext cx="4114800" cy="41148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16" name="Text 14"/>
          <p:cNvSpPr/>
          <p:nvPr/>
        </p:nvSpPr>
        <p:spPr>
          <a:xfrm>
            <a:off x="228600" y="2304288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Físico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0040" y="27889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Menor overhead, mayor rendimiento
</a:t>
            </a:r>
            <a:r>
              <a:rPr lang="en-US" sz="11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Usado en producción y datacenters
</a:t>
            </a:r>
            <a:r>
              <a:rPr lang="en-US" sz="11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VMware ESXi, Hyper-V, KVM, Xen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00600" y="777240"/>
            <a:ext cx="4114800" cy="41148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9" name="Text 17"/>
          <p:cNvSpPr/>
          <p:nvPr/>
        </p:nvSpPr>
        <p:spPr>
          <a:xfrm>
            <a:off x="4800600" y="7772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2 — Hosted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00600" y="1261872"/>
            <a:ext cx="1984248" cy="50292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21" name="Text 19"/>
          <p:cNvSpPr/>
          <p:nvPr/>
        </p:nvSpPr>
        <p:spPr>
          <a:xfrm>
            <a:off x="4800600" y="1261872"/>
            <a:ext cx="19842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1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876288" y="1261872"/>
            <a:ext cx="1984248" cy="502920"/>
          </a:xfrm>
          <a:prstGeom prst="rect">
            <a:avLst/>
          </a:prstGeom>
          <a:solidFill>
            <a:srgbClr val="9B59B6"/>
          </a:solidFill>
          <a:ln/>
        </p:spPr>
      </p:sp>
      <p:sp>
        <p:nvSpPr>
          <p:cNvPr id="23" name="Text 21"/>
          <p:cNvSpPr/>
          <p:nvPr/>
        </p:nvSpPr>
        <p:spPr>
          <a:xfrm>
            <a:off x="6876288" y="1261872"/>
            <a:ext cx="19842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2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00600" y="1810512"/>
            <a:ext cx="4114800" cy="438912"/>
          </a:xfrm>
          <a:prstGeom prst="rect">
            <a:avLst/>
          </a:prstGeom>
          <a:solidFill>
            <a:srgbClr val="D4A8E8"/>
          </a:solidFill>
          <a:ln/>
        </p:spPr>
      </p:sp>
      <p:sp>
        <p:nvSpPr>
          <p:cNvPr id="25" name="Text 23"/>
          <p:cNvSpPr/>
          <p:nvPr/>
        </p:nvSpPr>
        <p:spPr>
          <a:xfrm>
            <a:off x="4800600" y="181051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Hipervisor Tipo 2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00600" y="2304288"/>
            <a:ext cx="4114800" cy="4114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7" name="Text 25"/>
          <p:cNvSpPr/>
          <p:nvPr/>
        </p:nvSpPr>
        <p:spPr>
          <a:xfrm>
            <a:off x="4800600" y="2304288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Anfitrión (Host OS)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800600" y="2770632"/>
            <a:ext cx="4114800" cy="41148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29" name="Text 27"/>
          <p:cNvSpPr/>
          <p:nvPr/>
        </p:nvSpPr>
        <p:spPr>
          <a:xfrm>
            <a:off x="4800600" y="2770632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Físico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92040" y="3246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Fácil de instalar sobre cualquier SO
</a:t>
            </a:r>
            <a:r>
              <a:rPr lang="en-US" sz="11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para desarrollo y pruebas
</a:t>
            </a:r>
            <a:r>
              <a:rPr lang="en-US" sz="11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VirtualBox, VMware Workstation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28600" y="4160520"/>
            <a:ext cx="8686800" cy="45720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32" name="Text 30"/>
          <p:cNvSpPr/>
          <p:nvPr/>
        </p:nvSpPr>
        <p:spPr>
          <a:xfrm>
            <a:off x="228600" y="423367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1: producción · alto rendimiento · datacenters      |      Tipo 2: desarrollo · uso personal · laboratorios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3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de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Contenedores</a:t>
            </a:r>
            <a:endParaRPr lang="en-US"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un Contenedor?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 · 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contenedor es una unidad ligera y portable que empaqueta una aplicación junto con todas sus dependencias (librerías, binarios, configuraciones), compartiendo el kernel del SO anfitrión.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481328"/>
            <a:ext cx="2560320" cy="59436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48132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A + deps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017520" y="1481328"/>
            <a:ext cx="2560320" cy="59436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9" name="Text 7"/>
          <p:cNvSpPr/>
          <p:nvPr/>
        </p:nvSpPr>
        <p:spPr>
          <a:xfrm>
            <a:off x="3017520" y="148132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B + deps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760720" y="1481328"/>
            <a:ext cx="2560320" cy="59436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11" name="Text 9"/>
          <p:cNvSpPr/>
          <p:nvPr/>
        </p:nvSpPr>
        <p:spPr>
          <a:xfrm>
            <a:off x="5760720" y="148132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C + deps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130552"/>
            <a:ext cx="8138160" cy="457200"/>
          </a:xfrm>
          <a:prstGeom prst="rect">
            <a:avLst/>
          </a:prstGeom>
          <a:solidFill>
            <a:srgbClr val="D4A8E8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2130552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Runtime  (Docker / containerd / podman)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642616"/>
            <a:ext cx="813816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264261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Anfitrión  (kernel compartido)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154680"/>
            <a:ext cx="8138160" cy="41148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315468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Físico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3730752"/>
            <a:ext cx="164592" cy="34747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9" name="Text 17"/>
          <p:cNvSpPr/>
          <p:nvPr/>
        </p:nvSpPr>
        <p:spPr>
          <a:xfrm>
            <a:off x="530352" y="367588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Ligeros: 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737360" y="37033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incluyen SO completo; arrancan en segundos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480560" y="3730752"/>
            <a:ext cx="164592" cy="34747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22" name="Text 20"/>
          <p:cNvSpPr/>
          <p:nvPr/>
        </p:nvSpPr>
        <p:spPr>
          <a:xfrm>
            <a:off x="4736592" y="367588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Portables: 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943600" y="37033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"Corre en mi máquina" → imagen reproducible en cualquier entorno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74320" y="4233672"/>
            <a:ext cx="164592" cy="34747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25" name="Text 23"/>
          <p:cNvSpPr/>
          <p:nvPr/>
        </p:nvSpPr>
        <p:spPr>
          <a:xfrm>
            <a:off x="530352" y="417880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Eficientes: 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737360" y="420624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Comparten recursos del kernel; menor overhead que VMs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480560" y="4233672"/>
            <a:ext cx="164592" cy="347472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28" name="Text 26"/>
          <p:cNvSpPr/>
          <p:nvPr/>
        </p:nvSpPr>
        <p:spPr>
          <a:xfrm>
            <a:off x="4736592" y="417880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Inmutables: 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943600" y="420624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imagen es de solo lectura; cambios en capa temporal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1692</Words>
  <Application>Microsoft Office PowerPoint</Application>
  <PresentationFormat>Presentación en pantalla (16:9)</PresentationFormat>
  <Paragraphs>361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Virtualización y Contenedores</dc:title>
  <dc:subject>PptxGenJS Presentation</dc:subject>
  <dc:creator>PptxGenJS</dc:creator>
  <cp:lastModifiedBy>Eduardo</cp:lastModifiedBy>
  <cp:revision>1</cp:revision>
  <dcterms:created xsi:type="dcterms:W3CDTF">2026-03-24T22:19:13Z</dcterms:created>
  <dcterms:modified xsi:type="dcterms:W3CDTF">2026-03-24T22:28:08Z</dcterms:modified>
</cp:coreProperties>
</file>